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2" r:id="rId11"/>
    <p:sldId id="267" r:id="rId12"/>
    <p:sldId id="264" r:id="rId13"/>
    <p:sldId id="265" r:id="rId14"/>
    <p:sldId id="266" r:id="rId15"/>
    <p:sldId id="268" r:id="rId16"/>
    <p:sldId id="273" r:id="rId17"/>
    <p:sldId id="270" r:id="rId18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1EE14-D548-4657-8502-378F0D5831B3}" type="datetimeFigureOut">
              <a:rPr lang="uk-UA" smtClean="0"/>
              <a:t>11.06.2026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75792-CFB7-4452-9862-B32A3727D8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36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75792-CFB7-4452-9862-B32A3727D869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43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nipo.gov.ua/mpk2009/index.html?level=c&amp;version=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1411-24#Text" TargetMode="External"/><Relationship Id="rId2" Type="http://schemas.openxmlformats.org/officeDocument/2006/relationships/hyperlink" Target="https://zakon.rada.gov.ua/laws/show/3687-12#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ipo.gov.ua/wp-content/uploads/2024/11/PRYKLAD_zaiava_reiestratsia_VYNAKHID_KM-new-web.pdf" TargetMode="External"/><Relationship Id="rId2" Type="http://schemas.openxmlformats.org/officeDocument/2006/relationships/hyperlink" Target="https://nipo.gov.ua/formy-zaiavok-op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ipo.gov.ua/derzhreiestratsiia-avtorskoho-prava/" TargetMode="External"/><Relationship Id="rId2" Type="http://schemas.openxmlformats.org/officeDocument/2006/relationships/hyperlink" Target="https://protocol.ua/ua/pro_avtorske_pravo_i_sumigni_prava_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krpatent.org/uk/articles/copyright-inf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nu.edu.ua/uk/science/nauchdosl/intell_property" TargetMode="External"/><Relationship Id="rId2" Type="http://schemas.openxmlformats.org/officeDocument/2006/relationships/hyperlink" Target="mailto:yanchenko@onu.edu.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ents.google.com/" TargetMode="External"/><Relationship Id="rId2" Type="http://schemas.openxmlformats.org/officeDocument/2006/relationships/hyperlink" Target="https://sis.nipo.gov.ua/uk/search/simp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orldwide.espacenet.com/patent/" TargetMode="External"/><Relationship Id="rId4" Type="http://schemas.openxmlformats.org/officeDocument/2006/relationships/hyperlink" Target="https://patentscope.wipo.int/search/en/search.js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hyperlink" Target="https://sis.nipo.gov.ua/uk/search/simp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80512" cy="1470025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Набуття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інтелектуальної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власності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 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шляху </a:t>
            </a:r>
            <a:r>
              <a:rPr 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endParaRPr lang="uk-UA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75972" cy="2323774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sz="3600" b="1" dirty="0" smtClean="0">
                <a:solidFill>
                  <a:schemeClr val="tx1"/>
                </a:solidFill>
              </a:rPr>
              <a:t>Одеський національний університет імені І.І. Мечникова</a:t>
            </a:r>
          </a:p>
          <a:p>
            <a:r>
              <a:rPr lang="uk-UA" sz="3800" dirty="0" smtClean="0">
                <a:solidFill>
                  <a:schemeClr val="tx1"/>
                </a:solidFill>
              </a:rPr>
              <a:t>Відділ з питань інтелектуальної власності</a:t>
            </a:r>
          </a:p>
          <a:p>
            <a:r>
              <a:rPr lang="uk-UA" sz="3800" dirty="0" err="1" smtClean="0">
                <a:solidFill>
                  <a:schemeClr val="tx1"/>
                </a:solidFill>
              </a:rPr>
              <a:t>Драгуновська</a:t>
            </a:r>
            <a:r>
              <a:rPr lang="uk-UA" sz="3800" dirty="0" smtClean="0">
                <a:solidFill>
                  <a:schemeClr val="tx1"/>
                </a:solidFill>
              </a:rPr>
              <a:t> Ольга Іллівна</a:t>
            </a:r>
          </a:p>
          <a:p>
            <a:endParaRPr lang="uk-UA" sz="3800" dirty="0" smtClean="0">
              <a:solidFill>
                <a:schemeClr val="tx1"/>
              </a:solidFill>
            </a:endParaRPr>
          </a:p>
          <a:p>
            <a:r>
              <a:rPr lang="uk-UA" sz="3800" b="1" dirty="0" smtClean="0">
                <a:solidFill>
                  <a:schemeClr val="tx1"/>
                </a:solidFill>
              </a:rPr>
              <a:t>2026</a:t>
            </a:r>
            <a:endParaRPr lang="uk-UA" sz="3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1955"/>
            <a:ext cx="1691680" cy="162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78" y="18864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6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Untitl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0" y="4036853"/>
            <a:ext cx="3749295" cy="28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50" y="1078762"/>
            <a:ext cx="4570239" cy="42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8" y="7233"/>
            <a:ext cx="914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79" y="5656263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Users\user\Desktop\Untitled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0" y="1078762"/>
            <a:ext cx="3731477" cy="26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4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7432" cy="899592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Патентна Класифікація (МПК)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400" dirty="0" smtClean="0"/>
              <a:t>МПК – ієрархічна система кодування, засіб </a:t>
            </a:r>
            <a:r>
              <a:rPr lang="uk-UA" sz="3400" dirty="0"/>
              <a:t>для однакового в </a:t>
            </a:r>
            <a:r>
              <a:rPr lang="uk-UA" sz="3400" dirty="0" smtClean="0"/>
              <a:t>міжнародному </a:t>
            </a:r>
            <a:r>
              <a:rPr lang="uk-UA" sz="3400" dirty="0"/>
              <a:t>масштабі </a:t>
            </a:r>
            <a:r>
              <a:rPr lang="uk-UA" sz="3400" dirty="0" err="1"/>
              <a:t>класифікування</a:t>
            </a:r>
            <a:r>
              <a:rPr lang="uk-UA" sz="3400" dirty="0"/>
              <a:t> патентних </a:t>
            </a:r>
            <a:r>
              <a:rPr lang="uk-UA" sz="3400" dirty="0" smtClean="0"/>
              <a:t>документів.</a:t>
            </a:r>
          </a:p>
          <a:p>
            <a:pPr marL="0" indent="0">
              <a:buNone/>
            </a:pPr>
            <a:endParaRPr lang="uk-UA" sz="1100" dirty="0"/>
          </a:p>
          <a:p>
            <a:pPr marL="0" indent="0">
              <a:buNone/>
            </a:pPr>
            <a:r>
              <a:rPr lang="uk-UA" sz="3400" dirty="0" smtClean="0"/>
              <a:t>Складається </a:t>
            </a:r>
            <a:r>
              <a:rPr lang="uk-UA" sz="3400" dirty="0"/>
              <a:t>з 8 розділів</a:t>
            </a:r>
            <a:r>
              <a:rPr lang="uk-UA" sz="3400" dirty="0" smtClean="0"/>
              <a:t>:</a:t>
            </a:r>
            <a:endParaRPr lang="uk-UA" sz="3400" dirty="0"/>
          </a:p>
          <a:p>
            <a:r>
              <a:rPr lang="uk-UA" sz="3400" dirty="0"/>
              <a:t>Розділ А "Життєві потреби людини"</a:t>
            </a:r>
          </a:p>
          <a:p>
            <a:r>
              <a:rPr lang="uk-UA" sz="3400" dirty="0"/>
              <a:t>Розділ В "Виконування операцій, </a:t>
            </a:r>
            <a:endParaRPr lang="uk-UA" sz="3400" dirty="0" smtClean="0"/>
          </a:p>
          <a:p>
            <a:pPr marL="0" indent="0">
              <a:buNone/>
            </a:pPr>
            <a:r>
              <a:rPr lang="uk-UA" sz="3400" dirty="0"/>
              <a:t> </a:t>
            </a:r>
            <a:r>
              <a:rPr lang="uk-UA" sz="3400" dirty="0" smtClean="0"/>
              <a:t>    Транспортування</a:t>
            </a:r>
            <a:r>
              <a:rPr lang="uk-UA" sz="3400" dirty="0"/>
              <a:t>"</a:t>
            </a:r>
          </a:p>
          <a:p>
            <a:r>
              <a:rPr lang="uk-UA" sz="3400" dirty="0"/>
              <a:t>Розділ С "Хімія; Металургія"</a:t>
            </a:r>
          </a:p>
          <a:p>
            <a:r>
              <a:rPr lang="uk-UA" sz="3400" dirty="0"/>
              <a:t>Розділ </a:t>
            </a:r>
            <a:r>
              <a:rPr lang="en-US" sz="3400" dirty="0"/>
              <a:t>D "</a:t>
            </a:r>
            <a:r>
              <a:rPr lang="uk-UA" sz="3400" dirty="0"/>
              <a:t>Текстиль та папір"</a:t>
            </a:r>
          </a:p>
          <a:p>
            <a:r>
              <a:rPr lang="uk-UA" sz="3400" dirty="0"/>
              <a:t>Розділ </a:t>
            </a:r>
            <a:r>
              <a:rPr lang="en-US" sz="3400" dirty="0"/>
              <a:t>E "</a:t>
            </a:r>
            <a:r>
              <a:rPr lang="uk-UA" sz="3400" dirty="0"/>
              <a:t>Будівництво"</a:t>
            </a:r>
          </a:p>
          <a:p>
            <a:r>
              <a:rPr lang="uk-UA" sz="3400" dirty="0"/>
              <a:t>Розділ </a:t>
            </a:r>
            <a:r>
              <a:rPr lang="en-US" sz="3400" dirty="0"/>
              <a:t>F "</a:t>
            </a:r>
            <a:r>
              <a:rPr lang="uk-UA" sz="3400" dirty="0"/>
              <a:t>Машинобудування, Освітлювання, </a:t>
            </a:r>
            <a:endParaRPr lang="uk-UA" sz="3400" dirty="0" smtClean="0"/>
          </a:p>
          <a:p>
            <a:pPr marL="0" indent="0">
              <a:buNone/>
            </a:pPr>
            <a:r>
              <a:rPr lang="uk-UA" sz="3400" dirty="0"/>
              <a:t> </a:t>
            </a:r>
            <a:r>
              <a:rPr lang="uk-UA" sz="3400" dirty="0" smtClean="0"/>
              <a:t>     Опалювання</a:t>
            </a:r>
            <a:r>
              <a:rPr lang="uk-UA" sz="3400" dirty="0"/>
              <a:t>, Зброя, Підривні роботи"</a:t>
            </a:r>
          </a:p>
          <a:p>
            <a:r>
              <a:rPr lang="uk-UA" sz="3400" dirty="0"/>
              <a:t>Розділ </a:t>
            </a:r>
            <a:r>
              <a:rPr lang="en-US" sz="3400" dirty="0"/>
              <a:t>G "</a:t>
            </a:r>
            <a:r>
              <a:rPr lang="uk-UA" sz="3400" dirty="0"/>
              <a:t>Фізика"</a:t>
            </a:r>
          </a:p>
          <a:p>
            <a:r>
              <a:rPr lang="uk-UA" sz="3400" dirty="0"/>
              <a:t>Розділ </a:t>
            </a:r>
            <a:r>
              <a:rPr lang="en-US" sz="3400" dirty="0"/>
              <a:t>H "</a:t>
            </a:r>
            <a:r>
              <a:rPr lang="uk-UA" sz="3400" dirty="0"/>
              <a:t>Електрика".	</a:t>
            </a:r>
          </a:p>
          <a:p>
            <a:pPr marL="0" indent="0">
              <a:buNone/>
            </a:pPr>
            <a:endParaRPr lang="uk-UA" sz="3400" dirty="0" smtClean="0">
              <a:hlinkClick r:id="rId3"/>
            </a:endParaRPr>
          </a:p>
          <a:p>
            <a:pPr marL="0" indent="0">
              <a:buNone/>
            </a:pPr>
            <a:r>
              <a:rPr lang="en-US" sz="2900" dirty="0" smtClean="0">
                <a:hlinkClick r:id="rId3"/>
              </a:rPr>
              <a:t>https</a:t>
            </a:r>
            <a:r>
              <a:rPr lang="en-US" sz="2900" dirty="0">
                <a:hlinkClick r:id="rId3"/>
              </a:rPr>
              <a:t>://</a:t>
            </a:r>
            <a:r>
              <a:rPr lang="en-US" sz="2900" dirty="0" smtClean="0">
                <a:hlinkClick r:id="rId3"/>
              </a:rPr>
              <a:t>base.nipo.gov.ua/mpk2009/index.html?level=c&amp;version=2</a:t>
            </a:r>
            <a:endParaRPr lang="ru-RU" sz="2900" dirty="0" smtClean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5656263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Untitled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4825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8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моменти оформлення </a:t>
            </a:r>
            <a: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 </a:t>
            </a:r>
            <a:b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винахід/корисну модель 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452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 smtClean="0"/>
              <a:t>Патент </a:t>
            </a:r>
            <a:r>
              <a:rPr lang="ru-RU" sz="4200" dirty="0"/>
              <a:t>- </a:t>
            </a:r>
            <a:r>
              <a:rPr lang="ru-RU" sz="4200" dirty="0" err="1"/>
              <a:t>це</a:t>
            </a:r>
            <a:r>
              <a:rPr lang="ru-RU" sz="4200" dirty="0"/>
              <a:t> </a:t>
            </a:r>
            <a:r>
              <a:rPr lang="ru-RU" sz="4200" dirty="0" err="1"/>
              <a:t>техніко-юридичний</a:t>
            </a:r>
            <a:r>
              <a:rPr lang="ru-RU" sz="4200" dirty="0"/>
              <a:t> документ. </a:t>
            </a:r>
            <a:endParaRPr lang="ru-RU" sz="4200" dirty="0" smtClean="0"/>
          </a:p>
          <a:p>
            <a:endParaRPr lang="ru-RU" sz="1100" dirty="0" smtClean="0"/>
          </a:p>
          <a:p>
            <a:r>
              <a:rPr lang="ru-RU" sz="4200" dirty="0" smtClean="0"/>
              <a:t>3 </a:t>
            </a:r>
            <a:r>
              <a:rPr lang="ru-RU" sz="4200" dirty="0" err="1"/>
              <a:t>критерії</a:t>
            </a:r>
            <a:r>
              <a:rPr lang="ru-RU" sz="4200" dirty="0"/>
              <a:t>  </a:t>
            </a:r>
            <a:r>
              <a:rPr lang="ru-RU" sz="4200" dirty="0" err="1"/>
              <a:t>патентоздатності</a:t>
            </a:r>
            <a:r>
              <a:rPr lang="ru-RU" sz="4200" dirty="0"/>
              <a:t> для </a:t>
            </a:r>
            <a:r>
              <a:rPr lang="ru-RU" sz="4200" dirty="0" err="1"/>
              <a:t>винаходу</a:t>
            </a:r>
            <a:endParaRPr lang="ru-RU" sz="4200" dirty="0"/>
          </a:p>
          <a:p>
            <a:pPr marL="0" indent="0">
              <a:buNone/>
            </a:pPr>
            <a:r>
              <a:rPr lang="ru-RU" sz="4200" dirty="0"/>
              <a:t>1. Новизна</a:t>
            </a:r>
          </a:p>
          <a:p>
            <a:pPr marL="0" indent="0">
              <a:buNone/>
            </a:pPr>
            <a:r>
              <a:rPr lang="ru-RU" sz="4200" dirty="0"/>
              <a:t>2. </a:t>
            </a:r>
            <a:r>
              <a:rPr lang="ru-RU" sz="4200" dirty="0" err="1"/>
              <a:t>Винахідницький</a:t>
            </a:r>
            <a:r>
              <a:rPr lang="ru-RU" sz="4200" dirty="0"/>
              <a:t> </a:t>
            </a:r>
            <a:r>
              <a:rPr lang="ru-RU" sz="4200" dirty="0" err="1"/>
              <a:t>рівень</a:t>
            </a:r>
            <a:r>
              <a:rPr lang="ru-RU" sz="4200" dirty="0"/>
              <a:t> </a:t>
            </a:r>
          </a:p>
          <a:p>
            <a:pPr marL="0" indent="0">
              <a:buNone/>
            </a:pPr>
            <a:r>
              <a:rPr lang="ru-RU" sz="4200" dirty="0"/>
              <a:t>3. </a:t>
            </a:r>
            <a:r>
              <a:rPr lang="ru-RU" sz="4200" dirty="0" err="1"/>
              <a:t>Промислова</a:t>
            </a:r>
            <a:r>
              <a:rPr lang="ru-RU" sz="4200" dirty="0"/>
              <a:t> </a:t>
            </a:r>
            <a:r>
              <a:rPr lang="ru-RU" sz="4200" dirty="0" err="1"/>
              <a:t>придатніть</a:t>
            </a:r>
            <a:endParaRPr lang="ru-RU" sz="4200" dirty="0"/>
          </a:p>
          <a:p>
            <a:r>
              <a:rPr lang="ru-RU" sz="4200" dirty="0"/>
              <a:t>2 </a:t>
            </a:r>
            <a:r>
              <a:rPr lang="ru-RU" sz="4200" dirty="0" err="1"/>
              <a:t>критерія</a:t>
            </a:r>
            <a:r>
              <a:rPr lang="ru-RU" sz="4200" dirty="0"/>
              <a:t> </a:t>
            </a:r>
            <a:r>
              <a:rPr lang="ru-RU" sz="4200" dirty="0" err="1"/>
              <a:t>патентоздатності</a:t>
            </a:r>
            <a:r>
              <a:rPr lang="ru-RU" sz="4200" dirty="0"/>
              <a:t> -  для </a:t>
            </a:r>
            <a:r>
              <a:rPr lang="ru-RU" sz="4200" dirty="0" err="1"/>
              <a:t>корисної</a:t>
            </a:r>
            <a:r>
              <a:rPr lang="ru-RU" sz="4200" dirty="0"/>
              <a:t> </a:t>
            </a:r>
            <a:r>
              <a:rPr lang="ru-RU" sz="4200" dirty="0" smtClean="0"/>
              <a:t> </a:t>
            </a:r>
            <a:r>
              <a:rPr lang="ru-RU" sz="4200" dirty="0" err="1" smtClean="0"/>
              <a:t>моделі</a:t>
            </a:r>
            <a:r>
              <a:rPr lang="ru-RU" sz="4200" dirty="0"/>
              <a:t>:</a:t>
            </a:r>
          </a:p>
          <a:p>
            <a:pPr marL="0" indent="0">
              <a:buNone/>
            </a:pPr>
            <a:r>
              <a:rPr lang="ru-RU" sz="4200" dirty="0"/>
              <a:t>1. Новизна</a:t>
            </a:r>
          </a:p>
          <a:p>
            <a:pPr marL="0" indent="0">
              <a:buNone/>
            </a:pPr>
            <a:r>
              <a:rPr lang="ru-RU" sz="4200" dirty="0"/>
              <a:t>2. </a:t>
            </a:r>
            <a:r>
              <a:rPr lang="ru-RU" sz="4200" dirty="0" err="1"/>
              <a:t>Промислова</a:t>
            </a:r>
            <a:r>
              <a:rPr lang="ru-RU" sz="4200" dirty="0"/>
              <a:t> </a:t>
            </a:r>
            <a:r>
              <a:rPr lang="ru-RU" sz="4200" dirty="0" err="1" smtClean="0"/>
              <a:t>придатність</a:t>
            </a:r>
            <a:endParaRPr lang="ru-RU" sz="4200" dirty="0" smtClean="0"/>
          </a:p>
          <a:p>
            <a:pPr marL="0" indent="0">
              <a:buNone/>
            </a:pPr>
            <a:endParaRPr lang="ru-RU" sz="1300" dirty="0"/>
          </a:p>
          <a:p>
            <a:r>
              <a:rPr lang="ru-RU" sz="4200" dirty="0" err="1"/>
              <a:t>Заява</a:t>
            </a:r>
            <a:r>
              <a:rPr lang="ru-RU" sz="4200" dirty="0"/>
              <a:t> на </a:t>
            </a:r>
            <a:r>
              <a:rPr lang="ru-RU" sz="4200" dirty="0" err="1"/>
              <a:t>винахід</a:t>
            </a:r>
            <a:r>
              <a:rPr lang="ru-RU" sz="4200" dirty="0"/>
              <a:t> </a:t>
            </a:r>
            <a:r>
              <a:rPr lang="ru-RU" sz="4200" dirty="0" smtClean="0"/>
              <a:t>проходить </a:t>
            </a:r>
            <a:r>
              <a:rPr lang="ru-RU" sz="4200" dirty="0" err="1"/>
              <a:t>формальну</a:t>
            </a:r>
            <a:r>
              <a:rPr lang="ru-RU" sz="4200" dirty="0"/>
              <a:t> та </a:t>
            </a:r>
            <a:r>
              <a:rPr lang="ru-RU" sz="4200" dirty="0" err="1"/>
              <a:t>кваліфікаційну</a:t>
            </a:r>
            <a:r>
              <a:rPr lang="ru-RU" sz="4200" dirty="0"/>
              <a:t> </a:t>
            </a:r>
            <a:r>
              <a:rPr lang="ru-RU" sz="4200" dirty="0" err="1"/>
              <a:t>експертизу</a:t>
            </a:r>
            <a:r>
              <a:rPr lang="ru-RU" sz="4200" dirty="0"/>
              <a:t>, </a:t>
            </a:r>
            <a:endParaRPr lang="ru-RU" sz="4200" dirty="0" smtClean="0"/>
          </a:p>
          <a:p>
            <a:pPr marL="0" indent="0">
              <a:buNone/>
            </a:pPr>
            <a:r>
              <a:rPr lang="ru-RU" sz="4200" dirty="0"/>
              <a:t> </a:t>
            </a:r>
            <a:r>
              <a:rPr lang="ru-RU" sz="4200" dirty="0" smtClean="0"/>
              <a:t>    на </a:t>
            </a:r>
            <a:r>
              <a:rPr lang="ru-RU" sz="4200" dirty="0" err="1"/>
              <a:t>корисну</a:t>
            </a:r>
            <a:r>
              <a:rPr lang="ru-RU" sz="4200" dirty="0"/>
              <a:t> модель - </a:t>
            </a:r>
            <a:r>
              <a:rPr lang="ru-RU" sz="4200" dirty="0" err="1"/>
              <a:t>тільки</a:t>
            </a:r>
            <a:r>
              <a:rPr lang="ru-RU" sz="4200" dirty="0"/>
              <a:t> </a:t>
            </a:r>
            <a:r>
              <a:rPr lang="ru-RU" sz="4200" dirty="0" err="1"/>
              <a:t>формальну</a:t>
            </a:r>
            <a:r>
              <a:rPr lang="ru-RU" sz="4200" dirty="0"/>
              <a:t> </a:t>
            </a:r>
            <a:r>
              <a:rPr lang="ru-RU" sz="4200" dirty="0" err="1"/>
              <a:t>експертизу</a:t>
            </a:r>
            <a:r>
              <a:rPr lang="ru-RU" sz="4200" dirty="0" smtClean="0"/>
              <a:t>.</a:t>
            </a:r>
          </a:p>
          <a:p>
            <a:endParaRPr lang="ru-RU" sz="1300" dirty="0"/>
          </a:p>
          <a:p>
            <a:pPr marL="0" indent="0">
              <a:buNone/>
            </a:pPr>
            <a:r>
              <a:rPr lang="ru-RU" sz="4200" dirty="0" smtClean="0"/>
              <a:t>ЗУ «Про </a:t>
            </a:r>
            <a:r>
              <a:rPr lang="ru-RU" sz="4200" dirty="0" err="1"/>
              <a:t>охорону</a:t>
            </a:r>
            <a:r>
              <a:rPr lang="ru-RU" sz="4200" dirty="0"/>
              <a:t> прав на </a:t>
            </a:r>
            <a:r>
              <a:rPr lang="ru-RU" sz="4200" dirty="0" err="1"/>
              <a:t>винаходи</a:t>
            </a:r>
            <a:r>
              <a:rPr lang="ru-RU" sz="4200" dirty="0"/>
              <a:t> і </a:t>
            </a:r>
            <a:r>
              <a:rPr lang="ru-RU" sz="4200" dirty="0" err="1"/>
              <a:t>корисні</a:t>
            </a:r>
            <a:r>
              <a:rPr lang="ru-RU" sz="4200" dirty="0"/>
              <a:t> </a:t>
            </a:r>
            <a:r>
              <a:rPr lang="ru-RU" sz="4200" dirty="0" err="1" smtClean="0"/>
              <a:t>моделі</a:t>
            </a:r>
            <a:r>
              <a:rPr lang="ru-RU" sz="4200" dirty="0" smtClean="0"/>
              <a:t>» </a:t>
            </a:r>
            <a:r>
              <a:rPr lang="en-US" sz="4200" dirty="0"/>
              <a:t>№ </a:t>
            </a:r>
            <a:r>
              <a:rPr lang="en-US" sz="4200" dirty="0" smtClean="0"/>
              <a:t>3687-XII</a:t>
            </a:r>
            <a:r>
              <a:rPr lang="uk-UA" sz="4200" dirty="0" smtClean="0"/>
              <a:t> </a:t>
            </a:r>
            <a:r>
              <a:rPr lang="ru-RU" sz="4200" dirty="0" err="1" smtClean="0"/>
              <a:t>від</a:t>
            </a:r>
            <a:r>
              <a:rPr lang="ru-RU" sz="4200" dirty="0" smtClean="0"/>
              <a:t> 15.12.1993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en-US" sz="4200" dirty="0" smtClean="0">
                <a:hlinkClick r:id="rId2"/>
              </a:rPr>
              <a:t>https</a:t>
            </a:r>
            <a:r>
              <a:rPr lang="en-US" sz="4200" dirty="0">
                <a:hlinkClick r:id="rId2"/>
              </a:rPr>
              <a:t>://</a:t>
            </a:r>
            <a:r>
              <a:rPr lang="en-US" sz="4200" dirty="0" smtClean="0">
                <a:hlinkClick r:id="rId2"/>
              </a:rPr>
              <a:t>zakon.rada.gov.ua/laws/show/3687-12#Text</a:t>
            </a:r>
            <a:r>
              <a:rPr lang="uk-UA" sz="4200" dirty="0" smtClean="0"/>
              <a:t> </a:t>
            </a:r>
            <a:endParaRPr lang="ru-RU" sz="42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r>
              <a:rPr lang="ru-RU" sz="4200" dirty="0" smtClean="0"/>
              <a:t>НАКАЗ МІНІСТЕРСТВА </a:t>
            </a:r>
            <a:r>
              <a:rPr lang="ru-RU" sz="4200" dirty="0"/>
              <a:t>ЕКОНОМІКИ УКРАЇНИ  </a:t>
            </a:r>
            <a:r>
              <a:rPr lang="ru-RU" sz="4200" dirty="0" smtClean="0"/>
              <a:t>«Про </a:t>
            </a:r>
            <a:r>
              <a:rPr lang="ru-RU" sz="4200" dirty="0" err="1"/>
              <a:t>затвердження</a:t>
            </a:r>
            <a:r>
              <a:rPr lang="ru-RU" sz="4200" dirty="0"/>
              <a:t> Правил </a:t>
            </a:r>
            <a:r>
              <a:rPr lang="ru-RU" sz="4200" dirty="0" err="1"/>
              <a:t>складання</a:t>
            </a:r>
            <a:r>
              <a:rPr lang="ru-RU" sz="4200" dirty="0"/>
              <a:t>, </a:t>
            </a:r>
            <a:r>
              <a:rPr lang="ru-RU" sz="4200" dirty="0" err="1"/>
              <a:t>подання</a:t>
            </a:r>
            <a:r>
              <a:rPr lang="ru-RU" sz="4200" dirty="0"/>
              <a:t> та </a:t>
            </a:r>
            <a:r>
              <a:rPr lang="ru-RU" sz="4200" dirty="0" err="1"/>
              <a:t>проведення</a:t>
            </a:r>
            <a:r>
              <a:rPr lang="ru-RU" sz="4200" dirty="0"/>
              <a:t> </a:t>
            </a:r>
            <a:r>
              <a:rPr lang="ru-RU" sz="4200" dirty="0" err="1"/>
              <a:t>експертизи</a:t>
            </a:r>
            <a:r>
              <a:rPr lang="ru-RU" sz="4200" dirty="0"/>
              <a:t> заявки на </a:t>
            </a:r>
            <a:r>
              <a:rPr lang="ru-RU" sz="4200" dirty="0" err="1"/>
              <a:t>винахід</a:t>
            </a:r>
            <a:r>
              <a:rPr lang="ru-RU" sz="4200" dirty="0"/>
              <a:t> і заявки на </a:t>
            </a:r>
            <a:r>
              <a:rPr lang="ru-RU" sz="4200" dirty="0" err="1"/>
              <a:t>корисну</a:t>
            </a:r>
            <a:r>
              <a:rPr lang="ru-RU" sz="4200" dirty="0"/>
              <a:t> </a:t>
            </a:r>
            <a:r>
              <a:rPr lang="ru-RU" sz="4200" dirty="0" smtClean="0"/>
              <a:t>модель»</a:t>
            </a:r>
          </a:p>
          <a:p>
            <a:pPr marL="0" indent="0">
              <a:buNone/>
            </a:pPr>
            <a:r>
              <a:rPr lang="ru-RU" sz="4200" dirty="0" smtClean="0"/>
              <a:t>№ 23301 в</a:t>
            </a:r>
            <a:r>
              <a:rPr lang="uk-UA" sz="4200" dirty="0" err="1" smtClean="0"/>
              <a:t>ід</a:t>
            </a:r>
            <a:r>
              <a:rPr lang="uk-UA" sz="4200" dirty="0" smtClean="0"/>
              <a:t> </a:t>
            </a:r>
            <a:r>
              <a:rPr lang="ru-RU" sz="4200" dirty="0" smtClean="0"/>
              <a:t>09.09.2024 </a:t>
            </a:r>
            <a:r>
              <a:rPr lang="en-US" sz="4200" dirty="0" smtClean="0">
                <a:hlinkClick r:id="rId3"/>
              </a:rPr>
              <a:t>https</a:t>
            </a:r>
            <a:r>
              <a:rPr lang="en-US" sz="4200" dirty="0">
                <a:hlinkClick r:id="rId3"/>
              </a:rPr>
              <a:t>://</a:t>
            </a:r>
            <a:r>
              <a:rPr lang="en-US" sz="4200" dirty="0" smtClean="0">
                <a:hlinkClick r:id="rId3"/>
              </a:rPr>
              <a:t>zakon.rada.gov.ua/laws/show/z1411-24#Text</a:t>
            </a:r>
            <a:r>
              <a:rPr lang="ru-RU" sz="4200" dirty="0" smtClean="0"/>
              <a:t> </a:t>
            </a:r>
            <a:endParaRPr lang="ru-RU" sz="4200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0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0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00"/>
            <a:ext cx="9144000" cy="756304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 правової охорони  </a:t>
            </a:r>
            <a: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винаходу/корисної моделі  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620688"/>
            <a:ext cx="8814542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000" dirty="0" smtClean="0"/>
              <a:t>- визначається  </a:t>
            </a:r>
            <a:r>
              <a:rPr lang="uk-UA" sz="8000" dirty="0"/>
              <a:t>у </a:t>
            </a:r>
            <a:r>
              <a:rPr lang="uk-UA" sz="8000" dirty="0" smtClean="0"/>
              <a:t>пункті «формула».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8000" dirty="0" smtClean="0"/>
              <a:t>Формула складається з </a:t>
            </a:r>
          </a:p>
          <a:p>
            <a:pPr marL="0" indent="0">
              <a:buNone/>
            </a:pPr>
            <a:r>
              <a:rPr lang="uk-UA" sz="8000" b="1" dirty="0" smtClean="0"/>
              <a:t>обмежувальної частини</a:t>
            </a:r>
            <a:r>
              <a:rPr lang="uk-UA" sz="8000" dirty="0"/>
              <a:t>:</a:t>
            </a:r>
            <a:endParaRPr lang="uk-UA" sz="8000" dirty="0" smtClean="0"/>
          </a:p>
          <a:p>
            <a:pPr marL="0" indent="0">
              <a:buNone/>
            </a:pPr>
            <a:r>
              <a:rPr lang="ru-RU" sz="8000" dirty="0" err="1"/>
              <a:t>містить</a:t>
            </a:r>
            <a:r>
              <a:rPr lang="ru-RU" sz="8000" dirty="0"/>
              <a:t> </a:t>
            </a:r>
            <a:r>
              <a:rPr lang="ru-RU" sz="8000" dirty="0" err="1"/>
              <a:t>назву</a:t>
            </a:r>
            <a:r>
              <a:rPr lang="ru-RU" sz="8000" dirty="0"/>
              <a:t> </a:t>
            </a:r>
            <a:r>
              <a:rPr lang="ru-RU" sz="8000" dirty="0" err="1"/>
              <a:t>винаходу</a:t>
            </a:r>
            <a:r>
              <a:rPr lang="ru-RU" sz="8000" dirty="0"/>
              <a:t> та </a:t>
            </a:r>
            <a:r>
              <a:rPr lang="ru-RU" sz="8000" dirty="0" err="1"/>
              <a:t>відомі</a:t>
            </a:r>
            <a:r>
              <a:rPr lang="ru-RU" sz="8000" dirty="0"/>
              <a:t> на </a:t>
            </a:r>
            <a:r>
              <a:rPr lang="ru-RU" sz="8000" dirty="0" err="1"/>
              <a:t>сьогодні</a:t>
            </a:r>
            <a:r>
              <a:rPr lang="ru-RU" sz="8000" dirty="0"/>
              <a:t> </a:t>
            </a:r>
            <a:r>
              <a:rPr lang="ru-RU" sz="8000" dirty="0" err="1"/>
              <a:t>технічні</a:t>
            </a:r>
            <a:r>
              <a:rPr lang="ru-RU" sz="8000" dirty="0"/>
              <a:t> </a:t>
            </a:r>
            <a:r>
              <a:rPr lang="ru-RU" sz="8000" dirty="0" err="1"/>
              <a:t>ознаки</a:t>
            </a:r>
            <a:r>
              <a:rPr lang="ru-RU" sz="8000" dirty="0"/>
              <a:t>, </a:t>
            </a:r>
            <a:r>
              <a:rPr lang="ru-RU" sz="8000" dirty="0" err="1"/>
              <a:t>які</a:t>
            </a:r>
            <a:r>
              <a:rPr lang="ru-RU" sz="8000" dirty="0"/>
              <a:t> є </a:t>
            </a:r>
            <a:r>
              <a:rPr lang="ru-RU" sz="8000" dirty="0" err="1"/>
              <a:t>спільними</a:t>
            </a:r>
            <a:r>
              <a:rPr lang="ru-RU" sz="8000" dirty="0"/>
              <a:t> з </a:t>
            </a:r>
            <a:r>
              <a:rPr lang="ru-RU" sz="8000" dirty="0" err="1"/>
              <a:t>найближчим</a:t>
            </a:r>
            <a:r>
              <a:rPr lang="ru-RU" sz="8000" dirty="0"/>
              <a:t> аналогом</a:t>
            </a:r>
          </a:p>
          <a:p>
            <a:pPr marL="0" indent="0">
              <a:buNone/>
            </a:pPr>
            <a:r>
              <a:rPr lang="uk-UA" sz="8000" dirty="0" smtClean="0"/>
              <a:t>та </a:t>
            </a:r>
            <a:r>
              <a:rPr lang="uk-UA" sz="8000" b="1" dirty="0"/>
              <a:t>відмітної </a:t>
            </a:r>
            <a:r>
              <a:rPr lang="uk-UA" sz="8000" b="1" dirty="0" smtClean="0"/>
              <a:t>частини: </a:t>
            </a:r>
          </a:p>
          <a:p>
            <a:pPr marL="0" indent="0">
              <a:buNone/>
            </a:pPr>
            <a:r>
              <a:rPr lang="ru-RU" sz="8000" dirty="0" err="1" smtClean="0"/>
              <a:t>містить</a:t>
            </a:r>
            <a:r>
              <a:rPr lang="ru-RU" sz="8000" dirty="0" smtClean="0"/>
              <a:t> </a:t>
            </a:r>
            <a:r>
              <a:rPr lang="ru-RU" sz="8000" dirty="0" err="1"/>
              <a:t>нові</a:t>
            </a:r>
            <a:r>
              <a:rPr lang="ru-RU" sz="8000" dirty="0"/>
              <a:t>, </a:t>
            </a:r>
            <a:r>
              <a:rPr lang="ru-RU" sz="8000" dirty="0" err="1"/>
              <a:t>суттєві</a:t>
            </a:r>
            <a:r>
              <a:rPr lang="ru-RU" sz="8000" dirty="0"/>
              <a:t> </a:t>
            </a:r>
            <a:r>
              <a:rPr lang="ru-RU" sz="8000" dirty="0" err="1"/>
              <a:t>ознаки</a:t>
            </a:r>
            <a:r>
              <a:rPr lang="ru-RU" sz="8000" dirty="0"/>
              <a:t> </a:t>
            </a:r>
            <a:r>
              <a:rPr lang="ru-RU" sz="8000" dirty="0" err="1"/>
              <a:t>винаходу</a:t>
            </a:r>
            <a:r>
              <a:rPr lang="ru-RU" sz="8000" dirty="0"/>
              <a:t>, </a:t>
            </a:r>
            <a:r>
              <a:rPr lang="ru-RU" sz="8000" dirty="0" err="1"/>
              <a:t>які</a:t>
            </a:r>
            <a:r>
              <a:rPr lang="ru-RU" sz="8000" dirty="0"/>
              <a:t> </a:t>
            </a:r>
            <a:r>
              <a:rPr lang="ru-RU" sz="8000" dirty="0" err="1"/>
              <a:t>заявляються</a:t>
            </a:r>
            <a:r>
              <a:rPr lang="ru-RU" sz="8000" dirty="0"/>
              <a:t> автором і </a:t>
            </a:r>
            <a:r>
              <a:rPr lang="ru-RU" sz="8000" dirty="0" err="1"/>
              <a:t>відрізняють</a:t>
            </a:r>
            <a:r>
              <a:rPr lang="ru-RU" sz="8000" dirty="0"/>
              <a:t> </a:t>
            </a:r>
            <a:r>
              <a:rPr lang="ru-RU" sz="8000" dirty="0" err="1"/>
              <a:t>його</a:t>
            </a:r>
            <a:r>
              <a:rPr lang="ru-RU" sz="8000" dirty="0"/>
              <a:t> </a:t>
            </a:r>
            <a:r>
              <a:rPr lang="ru-RU" sz="8000" dirty="0" err="1"/>
              <a:t>розробку</a:t>
            </a:r>
            <a:r>
              <a:rPr lang="ru-RU" sz="8000" dirty="0"/>
              <a:t> </a:t>
            </a:r>
            <a:r>
              <a:rPr lang="ru-RU" sz="8000" dirty="0" err="1"/>
              <a:t>від</a:t>
            </a:r>
            <a:r>
              <a:rPr lang="ru-RU" sz="8000" dirty="0"/>
              <a:t> </a:t>
            </a:r>
            <a:r>
              <a:rPr lang="ru-RU" sz="8000" dirty="0" err="1"/>
              <a:t>попередніх</a:t>
            </a:r>
            <a:r>
              <a:rPr lang="ru-RU" sz="8000" dirty="0"/>
              <a:t> </a:t>
            </a:r>
            <a:r>
              <a:rPr lang="ru-RU" sz="8000" dirty="0" smtClean="0"/>
              <a:t>  </a:t>
            </a:r>
            <a:r>
              <a:rPr lang="ru-RU" sz="8000" dirty="0" err="1" smtClean="0"/>
              <a:t>аналогів</a:t>
            </a:r>
            <a:r>
              <a:rPr lang="ru-RU" sz="8000" dirty="0" smtClean="0"/>
              <a:t>.</a:t>
            </a:r>
            <a:endParaRPr lang="ru-RU" sz="8000" dirty="0"/>
          </a:p>
          <a:p>
            <a:endParaRPr lang="uk-UA" dirty="0"/>
          </a:p>
          <a:p>
            <a:pPr marL="0" indent="0">
              <a:buNone/>
            </a:pPr>
            <a:r>
              <a:rPr lang="uk-UA" sz="8000" dirty="0"/>
              <a:t>Обмежувальна і відмітна частини пункту формули відокремлюються одна від одної виразом: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b="1" dirty="0" smtClean="0"/>
              <a:t>«</a:t>
            </a:r>
            <a:r>
              <a:rPr lang="uk-UA" sz="8000" b="1" dirty="0"/>
              <a:t>який (яка, яке) відрізняється тим, що</a:t>
            </a:r>
            <a:r>
              <a:rPr lang="uk-UA" sz="8000" b="1" dirty="0" smtClean="0"/>
              <a:t>...».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sz="8000" dirty="0"/>
              <a:t>Без поділу формули на обмежувальну і відмітну частини може складатися формула, яка характеризує, </a:t>
            </a:r>
            <a:r>
              <a:rPr lang="uk-UA" sz="8000" dirty="0" smtClean="0"/>
              <a:t>зокрема: </a:t>
            </a:r>
          </a:p>
          <a:p>
            <a:pPr marL="0" indent="0">
              <a:buNone/>
            </a:pPr>
            <a:r>
              <a:rPr lang="uk-UA" sz="8000" dirty="0" smtClean="0"/>
              <a:t>індивідуальну сполуку; </a:t>
            </a:r>
          </a:p>
          <a:p>
            <a:pPr marL="0" indent="0">
              <a:buNone/>
            </a:pPr>
            <a:r>
              <a:rPr lang="uk-UA" sz="8000" dirty="0" smtClean="0"/>
              <a:t>штам </a:t>
            </a:r>
            <a:r>
              <a:rPr lang="uk-UA" sz="8000" dirty="0"/>
              <a:t>мікроорганізму,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 smtClean="0"/>
              <a:t>культуру </a:t>
            </a:r>
            <a:r>
              <a:rPr lang="uk-UA" sz="8000" dirty="0"/>
              <a:t>клітин рослини або </a:t>
            </a:r>
            <a:r>
              <a:rPr lang="uk-UA" sz="8000" dirty="0" smtClean="0"/>
              <a:t>тварини; </a:t>
            </a:r>
          </a:p>
          <a:p>
            <a:pPr marL="0" indent="0">
              <a:buNone/>
            </a:pPr>
            <a:r>
              <a:rPr lang="uk-UA" sz="8000" dirty="0" smtClean="0"/>
              <a:t>винахід </a:t>
            </a:r>
            <a:r>
              <a:rPr lang="uk-UA" sz="8000" dirty="0"/>
              <a:t>/</a:t>
            </a:r>
            <a:r>
              <a:rPr lang="uk-UA" sz="8000" dirty="0" smtClean="0"/>
              <a:t>корисну модель, </a:t>
            </a:r>
            <a:r>
              <a:rPr lang="uk-UA" sz="8000" dirty="0"/>
              <a:t>що не має найближчого </a:t>
            </a:r>
            <a:r>
              <a:rPr lang="uk-UA" sz="8000" dirty="0" smtClean="0"/>
              <a:t>аналога.</a:t>
            </a:r>
          </a:p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sz="8000" dirty="0" smtClean="0"/>
              <a:t>Результати/переваги </a:t>
            </a:r>
            <a:r>
              <a:rPr lang="uk-UA" sz="8000" dirty="0"/>
              <a:t>у формулі не </a:t>
            </a:r>
            <a:r>
              <a:rPr lang="uk-UA" sz="8000" dirty="0" smtClean="0"/>
              <a:t>описуються</a:t>
            </a:r>
            <a:r>
              <a:rPr lang="uk-UA" sz="8000" dirty="0"/>
              <a:t>!</a:t>
            </a:r>
          </a:p>
          <a:p>
            <a:endParaRPr lang="uk-UA" sz="4200" dirty="0"/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37" y="5645175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8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794"/>
            <a:ext cx="9144000" cy="56207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 частини заявки 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6224" y="600868"/>
            <a:ext cx="9144000" cy="6021288"/>
          </a:xfrm>
        </p:spPr>
        <p:txBody>
          <a:bodyPr>
            <a:noAutofit/>
          </a:bodyPr>
          <a:lstStyle/>
          <a:p>
            <a:r>
              <a:rPr lang="ru-RU" sz="1800" b="1" dirty="0" err="1"/>
              <a:t>Опис</a:t>
            </a:r>
            <a:r>
              <a:rPr lang="ru-RU" sz="1800" b="1" dirty="0"/>
              <a:t> </a:t>
            </a:r>
            <a:r>
              <a:rPr lang="ru-RU" sz="1800" dirty="0"/>
              <a:t>патенту: </a:t>
            </a:r>
          </a:p>
          <a:p>
            <a:r>
              <a:rPr lang="ru-RU" sz="1800" dirty="0" err="1"/>
              <a:t>галузь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endParaRPr lang="ru-RU" sz="1800" dirty="0"/>
          </a:p>
          <a:p>
            <a:r>
              <a:rPr lang="ru-RU" sz="1800" dirty="0"/>
              <a:t>аналоги з </a:t>
            </a:r>
            <a:r>
              <a:rPr lang="ru-RU" sz="1800" dirty="0" err="1"/>
              <a:t>недоліками</a:t>
            </a: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1200" b="1" i="1" dirty="0" smtClean="0"/>
              <a:t>НОВИЗНА</a:t>
            </a:r>
            <a:endParaRPr lang="ru-RU" sz="1200" b="1" i="1" dirty="0"/>
          </a:p>
          <a:p>
            <a:r>
              <a:rPr lang="ru-RU" sz="1800" dirty="0"/>
              <a:t>поставлена задача </a:t>
            </a:r>
            <a:r>
              <a:rPr lang="ru-RU" sz="1800" dirty="0" smtClean="0"/>
              <a:t>(</a:t>
            </a:r>
            <a:r>
              <a:rPr lang="uk-UA" sz="1800" i="1" dirty="0" smtClean="0"/>
              <a:t>«</a:t>
            </a:r>
            <a:r>
              <a:rPr lang="ru-RU" sz="1800" i="1" dirty="0" err="1" smtClean="0"/>
              <a:t>вирішується</a:t>
            </a:r>
            <a:r>
              <a:rPr lang="ru-RU" sz="1800" i="1" dirty="0"/>
              <a:t>… = </a:t>
            </a:r>
            <a:r>
              <a:rPr lang="ru-RU" sz="1800" i="1" dirty="0" smtClean="0"/>
              <a:t>формула</a:t>
            </a:r>
            <a:r>
              <a:rPr lang="uk-UA" sz="1800" i="1" dirty="0" smtClean="0"/>
              <a:t>»</a:t>
            </a:r>
            <a:r>
              <a:rPr lang="ru-RU" sz="1800" dirty="0" smtClean="0"/>
              <a:t>)</a:t>
            </a:r>
            <a:endParaRPr lang="ru-RU" sz="1800" dirty="0"/>
          </a:p>
          <a:p>
            <a:r>
              <a:rPr lang="ru-RU" sz="1800" dirty="0" err="1"/>
              <a:t>технічне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endParaRPr lang="ru-RU" sz="1800" dirty="0"/>
          </a:p>
          <a:p>
            <a:r>
              <a:rPr lang="ru-RU" sz="1800" dirty="0"/>
              <a:t>суть </a:t>
            </a:r>
            <a:r>
              <a:rPr lang="ru-RU" sz="1800" dirty="0" err="1"/>
              <a:t>винаходу</a:t>
            </a:r>
            <a:r>
              <a:rPr lang="ru-RU" sz="1800" dirty="0"/>
              <a:t> (</a:t>
            </a:r>
            <a:r>
              <a:rPr lang="ru-RU" sz="1800" i="1" dirty="0" err="1"/>
              <a:t>послідовніть</a:t>
            </a:r>
            <a:r>
              <a:rPr lang="ru-RU" sz="1800" i="1" dirty="0"/>
              <a:t> </a:t>
            </a:r>
            <a:r>
              <a:rPr lang="ru-RU" sz="1800" i="1" dirty="0" err="1"/>
              <a:t>дій</a:t>
            </a:r>
            <a:r>
              <a:rPr lang="ru-RU" sz="1800" i="1" dirty="0"/>
              <a:t> над </a:t>
            </a:r>
            <a:r>
              <a:rPr lang="ru-RU" sz="1800" i="1" dirty="0" err="1"/>
              <a:t>обєктом</a:t>
            </a:r>
            <a:r>
              <a:rPr lang="ru-RU" sz="1800" i="1" dirty="0"/>
              <a:t> в </a:t>
            </a:r>
            <a:r>
              <a:rPr lang="ru-RU" sz="1800" i="1" dirty="0" smtClean="0"/>
              <a:t>теперешнему </a:t>
            </a:r>
            <a:r>
              <a:rPr lang="ru-RU" sz="1800" i="1" dirty="0" err="1" smtClean="0"/>
              <a:t>часі</a:t>
            </a:r>
            <a:r>
              <a:rPr lang="ru-RU" sz="1400" dirty="0" smtClean="0"/>
              <a:t>)     </a:t>
            </a:r>
            <a:r>
              <a:rPr lang="ru-RU" sz="1200" b="1" i="1" dirty="0" smtClean="0"/>
              <a:t>ВИНАХІДНИЦЬКИЙ РІВЕНЬ</a:t>
            </a:r>
            <a:endParaRPr lang="ru-RU" sz="1200" b="1" i="1" dirty="0"/>
          </a:p>
          <a:p>
            <a:r>
              <a:rPr lang="ru-RU" sz="1800" dirty="0" err="1" smtClean="0"/>
              <a:t>приклади</a:t>
            </a:r>
            <a:r>
              <a:rPr lang="ru-RU" sz="1800" dirty="0" smtClean="0"/>
              <a:t> </a:t>
            </a:r>
            <a:r>
              <a:rPr lang="ru-RU" sz="1800" dirty="0"/>
              <a:t>- </a:t>
            </a:r>
            <a:r>
              <a:rPr lang="ru-RU" sz="1800" dirty="0" err="1"/>
              <a:t>описання</a:t>
            </a:r>
            <a:r>
              <a:rPr lang="ru-RU" sz="1800" dirty="0"/>
              <a:t> </a:t>
            </a:r>
            <a:r>
              <a:rPr lang="ru-RU" sz="1800" dirty="0" err="1"/>
              <a:t>реалізації</a:t>
            </a:r>
            <a:r>
              <a:rPr lang="ru-RU" sz="1800" dirty="0"/>
              <a:t>  в </a:t>
            </a:r>
            <a:r>
              <a:rPr lang="ru-RU" sz="1800" dirty="0" err="1"/>
              <a:t>минулому</a:t>
            </a:r>
            <a:r>
              <a:rPr lang="ru-RU" sz="1800" dirty="0"/>
              <a:t> </a:t>
            </a:r>
            <a:r>
              <a:rPr lang="ru-RU" sz="1800" dirty="0" err="1"/>
              <a:t>часі</a:t>
            </a:r>
            <a:r>
              <a:rPr lang="ru-RU" sz="1800" dirty="0"/>
              <a:t>  </a:t>
            </a:r>
            <a:r>
              <a:rPr lang="ru-RU" sz="1800" dirty="0" smtClean="0"/>
              <a:t>   </a:t>
            </a:r>
            <a:r>
              <a:rPr lang="ru-RU" sz="1200" b="1" i="1" dirty="0" smtClean="0"/>
              <a:t>ПРОМИСЛОВА ПРИДАТНІСТЬ</a:t>
            </a:r>
            <a:endParaRPr lang="ru-RU" sz="1200" b="1" i="1" dirty="0"/>
          </a:p>
          <a:p>
            <a:r>
              <a:rPr lang="ru-RU" sz="1800" dirty="0" err="1"/>
              <a:t>отриманіий</a:t>
            </a:r>
            <a:r>
              <a:rPr lang="ru-RU" sz="1800" dirty="0"/>
              <a:t> </a:t>
            </a:r>
            <a:r>
              <a:rPr lang="ru-RU" sz="1800" dirty="0" smtClean="0"/>
              <a:t>результат</a:t>
            </a:r>
            <a:r>
              <a:rPr lang="ru-RU" sz="1800" dirty="0"/>
              <a:t>, </a:t>
            </a:r>
            <a:r>
              <a:rPr lang="ru-RU" sz="1800" dirty="0" err="1"/>
              <a:t>переваги</a:t>
            </a:r>
            <a:r>
              <a:rPr lang="ru-RU" sz="1800" dirty="0"/>
              <a:t>.</a:t>
            </a:r>
          </a:p>
          <a:p>
            <a:r>
              <a:rPr lang="ru-RU" sz="1800" b="1" dirty="0" err="1" smtClean="0"/>
              <a:t>Креслення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i="1" dirty="0" err="1"/>
              <a:t>якщо</a:t>
            </a:r>
            <a:r>
              <a:rPr lang="ru-RU" sz="1800" i="1" dirty="0"/>
              <a:t> </a:t>
            </a:r>
            <a:r>
              <a:rPr lang="ru-RU" sz="1800" i="1" dirty="0" err="1" smtClean="0"/>
              <a:t>потрібні</a:t>
            </a:r>
            <a:r>
              <a:rPr lang="ru-RU" sz="1800" i="1" dirty="0" smtClean="0"/>
              <a:t>; аналоги </a:t>
            </a:r>
            <a:r>
              <a:rPr lang="ru-RU" sz="1800" i="1" dirty="0"/>
              <a:t>й </a:t>
            </a:r>
            <a:r>
              <a:rPr lang="ru-RU" sz="1800" i="1" dirty="0" err="1"/>
              <a:t>приклади</a:t>
            </a:r>
            <a:r>
              <a:rPr lang="ru-RU" sz="1800" i="1" dirty="0"/>
              <a:t> не </a:t>
            </a:r>
            <a:r>
              <a:rPr lang="ru-RU" sz="1800" i="1" dirty="0" err="1" smtClean="0"/>
              <a:t>іллюструються</a:t>
            </a:r>
            <a:r>
              <a:rPr lang="ru-RU" sz="1800" dirty="0"/>
              <a:t>) - на </a:t>
            </a:r>
            <a:r>
              <a:rPr lang="ru-RU" sz="1800" dirty="0" err="1"/>
              <a:t>окремому</a:t>
            </a:r>
            <a:r>
              <a:rPr lang="ru-RU" sz="1800" dirty="0"/>
              <a:t> </a:t>
            </a:r>
            <a:r>
              <a:rPr lang="ru-RU" sz="1800" dirty="0" err="1" smtClean="0"/>
              <a:t>аркуші</a:t>
            </a:r>
            <a:endParaRPr lang="ru-RU" sz="1800" dirty="0" smtClean="0"/>
          </a:p>
          <a:p>
            <a:r>
              <a:rPr lang="ru-RU" sz="1800" b="1" dirty="0" smtClean="0"/>
              <a:t>Формула</a:t>
            </a:r>
          </a:p>
          <a:p>
            <a:r>
              <a:rPr lang="ru-RU" sz="1800" b="1" dirty="0" smtClean="0"/>
              <a:t>Реферат </a:t>
            </a:r>
            <a:r>
              <a:rPr lang="ru-RU" sz="1800" dirty="0"/>
              <a:t>- на </a:t>
            </a:r>
            <a:r>
              <a:rPr lang="ru-RU" sz="1800" dirty="0" err="1"/>
              <a:t>окремому</a:t>
            </a:r>
            <a:r>
              <a:rPr lang="ru-RU" sz="1800" dirty="0"/>
              <a:t> </a:t>
            </a:r>
            <a:r>
              <a:rPr lang="ru-RU" sz="1800" dirty="0" err="1"/>
              <a:t>аркуші</a:t>
            </a:r>
            <a:r>
              <a:rPr lang="ru-RU" sz="1800" dirty="0"/>
              <a:t>:</a:t>
            </a:r>
          </a:p>
          <a:p>
            <a:r>
              <a:rPr lang="ru-RU" sz="1800" dirty="0" err="1" smtClean="0"/>
              <a:t>галузь</a:t>
            </a:r>
            <a:r>
              <a:rPr lang="ru-RU" sz="1800" dirty="0" smtClean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, </a:t>
            </a:r>
          </a:p>
          <a:p>
            <a:r>
              <a:rPr lang="ru-RU" sz="1800" dirty="0"/>
              <a:t>суть </a:t>
            </a:r>
            <a:r>
              <a:rPr lang="ru-RU" sz="1800" dirty="0" err="1"/>
              <a:t>винаходу</a:t>
            </a:r>
            <a:r>
              <a:rPr lang="ru-RU" sz="1800" dirty="0"/>
              <a:t> (формула), </a:t>
            </a:r>
          </a:p>
          <a:p>
            <a:r>
              <a:rPr lang="ru-RU" sz="1800" dirty="0" err="1"/>
              <a:t>отриманий</a:t>
            </a:r>
            <a:r>
              <a:rPr lang="ru-RU" sz="1800" dirty="0"/>
              <a:t> результат</a:t>
            </a:r>
            <a:r>
              <a:rPr lang="ru-RU" sz="1800" dirty="0" smtClean="0"/>
              <a:t>.</a:t>
            </a:r>
          </a:p>
          <a:p>
            <a:r>
              <a:rPr lang="ru-RU" sz="1800" b="1" dirty="0" err="1" smtClean="0"/>
              <a:t>Заява</a:t>
            </a:r>
            <a:r>
              <a:rPr lang="ru-RU" sz="1800" b="1" dirty="0" smtClean="0"/>
              <a:t>: </a:t>
            </a:r>
          </a:p>
          <a:p>
            <a:r>
              <a:rPr lang="ru-RU" sz="1800" dirty="0" smtClean="0"/>
              <a:t>Бланки </a:t>
            </a:r>
            <a:r>
              <a:rPr lang="ru-RU" sz="1800" dirty="0" err="1" smtClean="0"/>
              <a:t>заяв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2"/>
              </a:rPr>
              <a:t>https</a:t>
            </a:r>
            <a:r>
              <a:rPr lang="ru-RU" sz="1800" dirty="0">
                <a:hlinkClick r:id="rId2"/>
              </a:rPr>
              <a:t>://nipo.gov.ua/formy-zaiavok-opv</a:t>
            </a:r>
            <a:r>
              <a:rPr lang="ru-RU" sz="1800" dirty="0" smtClean="0">
                <a:hlinkClick r:id="rId2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  <a:p>
            <a:r>
              <a:rPr lang="ru-RU" sz="1800" dirty="0" err="1"/>
              <a:t>Приклади</a:t>
            </a:r>
            <a:r>
              <a:rPr lang="ru-RU" sz="1800" dirty="0"/>
              <a:t> </a:t>
            </a:r>
            <a:r>
              <a:rPr lang="ru-RU" sz="1800" dirty="0" err="1"/>
              <a:t>заповнення</a:t>
            </a:r>
            <a:r>
              <a:rPr lang="ru-RU" sz="1800" dirty="0"/>
              <a:t> </a:t>
            </a:r>
            <a:r>
              <a:rPr lang="ru-RU" sz="1800" dirty="0" err="1" smtClean="0"/>
              <a:t>заяв</a:t>
            </a:r>
            <a:r>
              <a:rPr lang="ru-RU" sz="1800" dirty="0" smtClean="0"/>
              <a:t>: </a:t>
            </a:r>
            <a:r>
              <a:rPr lang="ru-RU" sz="1800" dirty="0" smtClean="0">
                <a:hlinkClick r:id="rId3"/>
              </a:rPr>
              <a:t>https</a:t>
            </a:r>
            <a:r>
              <a:rPr lang="ru-RU" sz="1800" dirty="0">
                <a:hlinkClick r:id="rId3"/>
              </a:rPr>
              <a:t>://</a:t>
            </a:r>
            <a:r>
              <a:rPr lang="ru-RU" sz="1800" dirty="0" smtClean="0">
                <a:hlinkClick r:id="rId3"/>
              </a:rPr>
              <a:t>nipo.gov.ua/wp-content/uploads/2024/11/PRYKLAD_zaiava_reiestratsia_VYNAKHID_KM-new-web.pdf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2000" dirty="0"/>
          </a:p>
          <a:p>
            <a:endParaRPr lang="uk-UA" sz="2000" dirty="0"/>
          </a:p>
        </p:txBody>
      </p:sp>
      <p:sp>
        <p:nvSpPr>
          <p:cNvPr id="4" name="Права фігурна дужка 3"/>
          <p:cNvSpPr/>
          <p:nvPr/>
        </p:nvSpPr>
        <p:spPr>
          <a:xfrm>
            <a:off x="2554250" y="1039338"/>
            <a:ext cx="149732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ава фігурна дужка 4"/>
          <p:cNvSpPr/>
          <p:nvPr/>
        </p:nvSpPr>
        <p:spPr>
          <a:xfrm>
            <a:off x="6979155" y="1710661"/>
            <a:ext cx="221740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ава фігурна дужка 5"/>
          <p:cNvSpPr/>
          <p:nvPr/>
        </p:nvSpPr>
        <p:spPr>
          <a:xfrm>
            <a:off x="5256076" y="2636912"/>
            <a:ext cx="108011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49" y="0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3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Авторське </a:t>
            </a:r>
            <a: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право:</a:t>
            </a:r>
            <a:b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твір потребує свідоцтва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6612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uk-UA" sz="4400" dirty="0"/>
              <a:t>Авторське право на твір виникає внаслідок </a:t>
            </a:r>
            <a:r>
              <a:rPr lang="uk-UA" sz="4400" b="1" i="1" dirty="0"/>
              <a:t>факту</a:t>
            </a:r>
            <a:r>
              <a:rPr lang="uk-UA" sz="4400" dirty="0"/>
              <a:t> його </a:t>
            </a:r>
            <a:r>
              <a:rPr lang="uk-UA" sz="4400" b="1" i="1" dirty="0"/>
              <a:t>створення</a:t>
            </a:r>
            <a:r>
              <a:rPr lang="uk-UA" sz="4400" dirty="0"/>
              <a:t>, </a:t>
            </a:r>
            <a:r>
              <a:rPr lang="uk-UA" sz="4400" dirty="0" smtClean="0"/>
              <a:t>з </a:t>
            </a:r>
            <a:r>
              <a:rPr lang="uk-UA" sz="4400" dirty="0"/>
              <a:t>моменту первинного </a:t>
            </a:r>
            <a:r>
              <a:rPr lang="uk-UA" sz="4400" dirty="0" smtClean="0"/>
              <a:t>надання </a:t>
            </a:r>
            <a:r>
              <a:rPr lang="uk-UA" sz="4400" dirty="0"/>
              <a:t>йому будь-якої </a:t>
            </a:r>
            <a:r>
              <a:rPr lang="uk-UA" sz="4400" b="1" i="1" dirty="0"/>
              <a:t>об’єктивної форми </a:t>
            </a:r>
            <a:r>
              <a:rPr lang="uk-UA" sz="4400" dirty="0"/>
              <a:t>(письмової, речової, електронної </a:t>
            </a:r>
            <a:r>
              <a:rPr lang="uk-UA" sz="4400" dirty="0" smtClean="0"/>
              <a:t>тощо).</a:t>
            </a:r>
            <a:endParaRPr lang="en-US" sz="4400" dirty="0" smtClean="0"/>
          </a:p>
          <a:p>
            <a:pPr>
              <a:lnSpc>
                <a:spcPct val="120000"/>
              </a:lnSpc>
            </a:pPr>
            <a:r>
              <a:rPr lang="uk-UA" sz="4400" dirty="0"/>
              <a:t>А</a:t>
            </a:r>
            <a:r>
              <a:rPr lang="uk-UA" sz="4400" dirty="0" smtClean="0"/>
              <a:t>вторське право охороняє </a:t>
            </a:r>
            <a:r>
              <a:rPr lang="uk-UA" sz="4400" b="1" i="1" dirty="0" smtClean="0"/>
              <a:t>форму</a:t>
            </a:r>
            <a:r>
              <a:rPr lang="uk-UA" sz="4400" dirty="0" smtClean="0"/>
              <a:t>, а не зміст!</a:t>
            </a:r>
          </a:p>
          <a:p>
            <a:endParaRPr lang="uk-UA" sz="3600" dirty="0"/>
          </a:p>
          <a:p>
            <a:r>
              <a:rPr lang="uk-UA" sz="4400" dirty="0"/>
              <a:t>Свідоцтво доцільне:</a:t>
            </a:r>
          </a:p>
          <a:p>
            <a:pPr marL="0" indent="0">
              <a:buNone/>
            </a:pPr>
            <a:r>
              <a:rPr lang="uk-UA" sz="4400" dirty="0" smtClean="0"/>
              <a:t>- при </a:t>
            </a:r>
            <a:r>
              <a:rPr lang="uk-UA" sz="4400" dirty="0"/>
              <a:t>укладенні ліцензійних договорів;</a:t>
            </a:r>
          </a:p>
          <a:p>
            <a:pPr marL="0" indent="0">
              <a:buNone/>
            </a:pPr>
            <a:r>
              <a:rPr lang="uk-UA" sz="4400" dirty="0" smtClean="0"/>
              <a:t>- для </a:t>
            </a:r>
            <a:r>
              <a:rPr lang="uk-UA" sz="4400" dirty="0"/>
              <a:t>підтвердження авторства;</a:t>
            </a:r>
          </a:p>
          <a:p>
            <a:pPr marL="0" indent="0">
              <a:buNone/>
            </a:pPr>
            <a:r>
              <a:rPr lang="uk-UA" sz="4400" dirty="0" smtClean="0"/>
              <a:t>- у </a:t>
            </a:r>
            <a:r>
              <a:rPr lang="uk-UA" sz="4400" dirty="0"/>
              <a:t>разі судового захисту;</a:t>
            </a:r>
          </a:p>
          <a:p>
            <a:pPr marL="0" indent="0">
              <a:buNone/>
            </a:pPr>
            <a:r>
              <a:rPr lang="uk-UA" sz="4400" dirty="0" smtClean="0"/>
              <a:t>- при </a:t>
            </a:r>
            <a:r>
              <a:rPr lang="uk-UA" sz="4400" dirty="0"/>
              <a:t>комерціалізації результатів</a:t>
            </a:r>
            <a:r>
              <a:rPr lang="uk-UA" sz="4400" dirty="0" smtClean="0"/>
              <a:t>.</a:t>
            </a:r>
          </a:p>
          <a:p>
            <a:endParaRPr lang="uk-UA" sz="4400" dirty="0" smtClean="0"/>
          </a:p>
          <a:p>
            <a:pPr marL="0" indent="0">
              <a:buNone/>
            </a:pPr>
            <a:r>
              <a:rPr lang="en-US" sz="4400" i="1" dirty="0" smtClean="0"/>
              <a:t>N.B! </a:t>
            </a:r>
            <a:r>
              <a:rPr lang="uk-UA" sz="4400" dirty="0" smtClean="0"/>
              <a:t>Комп'ютерна програма   -  об'єкт авторського права! </a:t>
            </a:r>
          </a:p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4200" dirty="0" smtClean="0"/>
              <a:t>Закон України «</a:t>
            </a:r>
            <a:r>
              <a:rPr lang="ru-RU" sz="4200" dirty="0" smtClean="0"/>
              <a:t>Про </a:t>
            </a:r>
            <a:r>
              <a:rPr lang="ru-RU" sz="4200" dirty="0" err="1"/>
              <a:t>авторське</a:t>
            </a:r>
            <a:r>
              <a:rPr lang="ru-RU" sz="4200" dirty="0"/>
              <a:t> право і </a:t>
            </a:r>
            <a:r>
              <a:rPr lang="ru-RU" sz="4200" dirty="0" err="1"/>
              <a:t>суміжні</a:t>
            </a:r>
            <a:r>
              <a:rPr lang="ru-RU" sz="4200" dirty="0"/>
              <a:t> </a:t>
            </a:r>
            <a:r>
              <a:rPr lang="ru-RU" sz="4200" dirty="0" smtClean="0"/>
              <a:t>права» № </a:t>
            </a:r>
            <a:r>
              <a:rPr lang="en-US" sz="4200" dirty="0"/>
              <a:t>№ </a:t>
            </a:r>
            <a:r>
              <a:rPr lang="en-US" sz="4200" dirty="0" smtClean="0"/>
              <a:t>2811-IX</a:t>
            </a:r>
            <a:r>
              <a:rPr lang="uk-UA" sz="4200" dirty="0" smtClean="0"/>
              <a:t>   </a:t>
            </a:r>
            <a:r>
              <a:rPr lang="en-US" sz="4200" dirty="0" smtClean="0"/>
              <a:t>              </a:t>
            </a:r>
            <a:r>
              <a:rPr lang="uk-UA" sz="4200" dirty="0" smtClean="0"/>
              <a:t>від </a:t>
            </a:r>
            <a:r>
              <a:rPr lang="ru-RU" sz="4200" dirty="0" smtClean="0"/>
              <a:t> 01.12.2022</a:t>
            </a:r>
          </a:p>
          <a:p>
            <a:pPr marL="0" indent="0">
              <a:buNone/>
            </a:pPr>
            <a:r>
              <a:rPr lang="en-US" sz="4200" dirty="0" smtClean="0">
                <a:hlinkClick r:id="rId2"/>
              </a:rPr>
              <a:t>https</a:t>
            </a:r>
            <a:r>
              <a:rPr lang="en-US" sz="4200" dirty="0">
                <a:hlinkClick r:id="rId2"/>
              </a:rPr>
              <a:t>://protocol.ua/ua/pro_avtorske_pravo_i_sumigni_prava_1</a:t>
            </a:r>
            <a:r>
              <a:rPr lang="en-US" sz="4200" dirty="0" smtClean="0">
                <a:hlinkClick r:id="rId2"/>
              </a:rPr>
              <a:t>/</a:t>
            </a:r>
            <a:r>
              <a:rPr lang="uk-UA" sz="4200" dirty="0" smtClean="0"/>
              <a:t> </a:t>
            </a:r>
          </a:p>
          <a:p>
            <a:pPr marL="0" indent="0">
              <a:buNone/>
            </a:pPr>
            <a:endParaRPr lang="uk-UA" sz="1700" dirty="0"/>
          </a:p>
          <a:p>
            <a:pPr marL="0" indent="0">
              <a:buNone/>
            </a:pPr>
            <a:r>
              <a:rPr lang="uk-UA" sz="4200" dirty="0"/>
              <a:t>Бланки заяв: </a:t>
            </a:r>
            <a:r>
              <a:rPr lang="en-US" sz="4200" dirty="0">
                <a:hlinkClick r:id="rId3"/>
              </a:rPr>
              <a:t>https://nipo.gov.ua/derzhreiestratsiia-avtorskoho-prava</a:t>
            </a:r>
            <a:r>
              <a:rPr lang="en-US" sz="4200" dirty="0" smtClean="0">
                <a:hlinkClick r:id="rId3"/>
              </a:rPr>
              <a:t>/</a:t>
            </a:r>
            <a:r>
              <a:rPr lang="ru-RU" sz="4200" dirty="0" smtClean="0"/>
              <a:t> </a:t>
            </a:r>
            <a:endParaRPr lang="en-US" sz="4200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0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4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" y="0"/>
            <a:ext cx="9168571" cy="1143000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ерелік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реєстрації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авторського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на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службовий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4400" dirty="0" err="1" smtClean="0"/>
              <a:t>Заява</a:t>
            </a:r>
            <a:r>
              <a:rPr lang="ru-RU" sz="4400" dirty="0"/>
              <a:t>, яка </a:t>
            </a:r>
            <a:r>
              <a:rPr lang="ru-RU" sz="4400" dirty="0" err="1"/>
              <a:t>складається</a:t>
            </a:r>
            <a:r>
              <a:rPr lang="ru-RU" sz="4400" dirty="0"/>
              <a:t> за </a:t>
            </a:r>
            <a:r>
              <a:rPr lang="ru-RU" sz="4400" dirty="0" smtClean="0"/>
              <a:t>формою</a:t>
            </a:r>
          </a:p>
          <a:p>
            <a:pPr>
              <a:lnSpc>
                <a:spcPct val="120000"/>
              </a:lnSpc>
            </a:pPr>
            <a:r>
              <a:rPr lang="ru-RU" sz="4400" dirty="0" err="1" smtClean="0"/>
              <a:t>Копія</a:t>
            </a:r>
            <a:r>
              <a:rPr lang="ru-RU" sz="4400" dirty="0" smtClean="0"/>
              <a:t> </a:t>
            </a:r>
            <a:r>
              <a:rPr lang="ru-RU" sz="4400" dirty="0" err="1" smtClean="0"/>
              <a:t>твору</a:t>
            </a:r>
            <a:r>
              <a:rPr lang="ru-RU" sz="4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4400" dirty="0" smtClean="0"/>
              <a:t>Документ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свідчить</a:t>
            </a:r>
            <a:r>
              <a:rPr lang="ru-RU" sz="4400" dirty="0"/>
              <a:t> про факт і дату </a:t>
            </a:r>
            <a:r>
              <a:rPr lang="ru-RU" sz="4400" dirty="0" err="1"/>
              <a:t>оприлюднення</a:t>
            </a:r>
            <a:r>
              <a:rPr lang="ru-RU" sz="4400" dirty="0"/>
              <a:t> </a:t>
            </a:r>
            <a:r>
              <a:rPr lang="ru-RU" sz="4400" dirty="0" err="1"/>
              <a:t>твору</a:t>
            </a:r>
            <a:r>
              <a:rPr lang="ru-RU" sz="4400" dirty="0"/>
              <a:t> </a:t>
            </a:r>
            <a:r>
              <a:rPr lang="ru-RU" sz="4400" dirty="0" smtClean="0"/>
              <a:t>(</a:t>
            </a:r>
            <a:r>
              <a:rPr lang="ru-RU" sz="4400" dirty="0"/>
              <a:t>за </a:t>
            </a:r>
            <a:r>
              <a:rPr lang="ru-RU" sz="4400" dirty="0" err="1"/>
              <a:t>наявності</a:t>
            </a:r>
            <a:r>
              <a:rPr lang="ru-RU" sz="4400" dirty="0" smtClean="0"/>
              <a:t>)</a:t>
            </a:r>
            <a:endParaRPr lang="ru-RU" sz="4400" dirty="0"/>
          </a:p>
          <a:p>
            <a:pPr>
              <a:lnSpc>
                <a:spcPct val="120000"/>
              </a:lnSpc>
            </a:pPr>
            <a:r>
              <a:rPr lang="ru-RU" sz="4400" dirty="0" smtClean="0"/>
              <a:t>Документ </a:t>
            </a:r>
            <a:r>
              <a:rPr lang="ru-RU" sz="4400" dirty="0"/>
              <a:t>про </a:t>
            </a:r>
            <a:r>
              <a:rPr lang="ru-RU" sz="4400" dirty="0" err="1"/>
              <a:t>сплату</a:t>
            </a:r>
            <a:r>
              <a:rPr lang="ru-RU" sz="4400" dirty="0"/>
              <a:t> </a:t>
            </a:r>
            <a:r>
              <a:rPr lang="ru-RU" sz="4400" dirty="0" err="1" smtClean="0"/>
              <a:t>збору</a:t>
            </a:r>
            <a:endParaRPr lang="ru-RU" sz="4400" dirty="0" smtClean="0"/>
          </a:p>
          <a:p>
            <a:pPr>
              <a:lnSpc>
                <a:spcPct val="120000"/>
              </a:lnSpc>
            </a:pPr>
            <a:r>
              <a:rPr lang="ru-RU" sz="4400" dirty="0" err="1" smtClean="0"/>
              <a:t>Документи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підтверджують</a:t>
            </a:r>
            <a:r>
              <a:rPr lang="ru-RU" sz="4400" dirty="0"/>
              <a:t> </a:t>
            </a:r>
            <a:r>
              <a:rPr lang="ru-RU" sz="4400" dirty="0" err="1"/>
              <a:t>створення</a:t>
            </a:r>
            <a:r>
              <a:rPr lang="ru-RU" sz="4400" dirty="0"/>
              <a:t> </a:t>
            </a:r>
            <a:r>
              <a:rPr lang="ru-RU" sz="4400" dirty="0" err="1"/>
              <a:t>службового</a:t>
            </a:r>
            <a:r>
              <a:rPr lang="ru-RU" sz="4400" dirty="0"/>
              <a:t> </a:t>
            </a:r>
            <a:r>
              <a:rPr lang="ru-RU" sz="4400" dirty="0" err="1"/>
              <a:t>твору</a:t>
            </a:r>
            <a:r>
              <a:rPr lang="ru-RU" sz="4400" dirty="0"/>
              <a:t> у </a:t>
            </a:r>
            <a:r>
              <a:rPr lang="ru-RU" sz="4400" dirty="0" err="1"/>
              <a:t>зв’язку</a:t>
            </a:r>
            <a:r>
              <a:rPr lang="ru-RU" sz="4400" dirty="0"/>
              <a:t> з </a:t>
            </a:r>
            <a:r>
              <a:rPr lang="ru-RU" sz="4400" dirty="0" err="1"/>
              <a:t>виконанням</a:t>
            </a:r>
            <a:r>
              <a:rPr lang="ru-RU" sz="4400" dirty="0"/>
              <a:t> </a:t>
            </a:r>
            <a:r>
              <a:rPr lang="ru-RU" sz="4400" dirty="0" err="1"/>
              <a:t>працівником</a:t>
            </a:r>
            <a:r>
              <a:rPr lang="ru-RU" sz="4400" dirty="0"/>
              <a:t> </a:t>
            </a:r>
            <a:r>
              <a:rPr lang="ru-RU" sz="4400" dirty="0" err="1"/>
              <a:t>обов’язків</a:t>
            </a:r>
            <a:r>
              <a:rPr lang="ru-RU" sz="4400" dirty="0"/>
              <a:t> за </a:t>
            </a:r>
            <a:r>
              <a:rPr lang="ru-RU" sz="4400" dirty="0" err="1"/>
              <a:t>трудовим</a:t>
            </a:r>
            <a:r>
              <a:rPr lang="ru-RU" sz="4400" dirty="0"/>
              <a:t> договором </a:t>
            </a:r>
            <a:r>
              <a:rPr lang="ru-RU" sz="4400" dirty="0" smtClean="0"/>
              <a:t>і </a:t>
            </a:r>
            <a:r>
              <a:rPr lang="ru-RU" sz="4400" dirty="0" err="1"/>
              <a:t>належність</a:t>
            </a:r>
            <a:r>
              <a:rPr lang="ru-RU" sz="4400" dirty="0"/>
              <a:t> </a:t>
            </a:r>
            <a:r>
              <a:rPr lang="ru-RU" sz="4400" dirty="0" err="1"/>
              <a:t>майнових</a:t>
            </a:r>
            <a:r>
              <a:rPr lang="ru-RU" sz="4400" dirty="0"/>
              <a:t> прав на </a:t>
            </a:r>
            <a:r>
              <a:rPr lang="ru-RU" sz="4400" dirty="0" err="1" smtClean="0"/>
              <a:t>твір</a:t>
            </a:r>
            <a:r>
              <a:rPr lang="ru-RU" sz="4400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/>
              <a:t>- </a:t>
            </a:r>
            <a:r>
              <a:rPr lang="ru-RU" sz="4400" dirty="0" err="1" smtClean="0"/>
              <a:t>службове</a:t>
            </a:r>
            <a:r>
              <a:rPr lang="ru-RU" sz="4400" dirty="0" smtClean="0"/>
              <a:t> </a:t>
            </a:r>
            <a:r>
              <a:rPr lang="ru-RU" sz="4400" dirty="0" err="1"/>
              <a:t>завдання</a:t>
            </a:r>
            <a:r>
              <a:rPr lang="ru-RU" sz="4400" dirty="0"/>
              <a:t> на </a:t>
            </a:r>
            <a:r>
              <a:rPr lang="ru-RU" sz="4400" dirty="0" err="1"/>
              <a:t>створення</a:t>
            </a:r>
            <a:r>
              <a:rPr lang="ru-RU" sz="4400" dirty="0"/>
              <a:t> </a:t>
            </a:r>
            <a:r>
              <a:rPr lang="ru-RU" sz="4400" dirty="0" err="1" smtClean="0"/>
              <a:t>твору</a:t>
            </a:r>
            <a:r>
              <a:rPr lang="ru-RU" sz="4400" dirty="0" smtClean="0"/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/>
              <a:t>- акт </a:t>
            </a:r>
            <a:r>
              <a:rPr lang="ru-RU" sz="4400" dirty="0" err="1"/>
              <a:t>або</a:t>
            </a:r>
            <a:r>
              <a:rPr lang="ru-RU" sz="4400" dirty="0"/>
              <a:t> </a:t>
            </a:r>
            <a:r>
              <a:rPr lang="ru-RU" sz="4400" dirty="0" err="1"/>
              <a:t>звіт</a:t>
            </a:r>
            <a:r>
              <a:rPr lang="ru-RU" sz="4400" dirty="0"/>
              <a:t> про </a:t>
            </a:r>
            <a:r>
              <a:rPr lang="ru-RU" sz="4400" dirty="0" err="1"/>
              <a:t>виконану</a:t>
            </a:r>
            <a:r>
              <a:rPr lang="ru-RU" sz="4400" dirty="0"/>
              <a:t> роботу;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400" dirty="0" smtClean="0"/>
              <a:t>- </a:t>
            </a:r>
            <a:r>
              <a:rPr lang="ru-RU" sz="4400" dirty="0" err="1" smtClean="0"/>
              <a:t>договір</a:t>
            </a:r>
            <a:r>
              <a:rPr lang="ru-RU" sz="4400" dirty="0" smtClean="0"/>
              <a:t> </a:t>
            </a:r>
            <a:r>
              <a:rPr lang="ru-RU" sz="4400" dirty="0"/>
              <a:t>про </a:t>
            </a:r>
            <a:r>
              <a:rPr lang="ru-RU" sz="4400" dirty="0" err="1"/>
              <a:t>розподіл</a:t>
            </a:r>
            <a:r>
              <a:rPr lang="ru-RU" sz="4400" dirty="0"/>
              <a:t> </a:t>
            </a:r>
            <a:r>
              <a:rPr lang="ru-RU" sz="4400" dirty="0" err="1"/>
              <a:t>майнових</a:t>
            </a:r>
            <a:r>
              <a:rPr lang="ru-RU" sz="4400" dirty="0"/>
              <a:t> прав на </a:t>
            </a:r>
            <a:r>
              <a:rPr lang="ru-RU" sz="4400" dirty="0" err="1"/>
              <a:t>службовий</a:t>
            </a:r>
            <a:r>
              <a:rPr lang="ru-RU" sz="4400" dirty="0"/>
              <a:t> </a:t>
            </a:r>
            <a:r>
              <a:rPr lang="ru-RU" sz="4400" dirty="0" err="1"/>
              <a:t>твір</a:t>
            </a:r>
            <a:r>
              <a:rPr lang="ru-RU" sz="4400" dirty="0"/>
              <a:t>;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400" dirty="0" err="1" smtClean="0"/>
              <a:t>довідка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підтверджують</a:t>
            </a:r>
            <a:r>
              <a:rPr lang="ru-RU" sz="4400" dirty="0"/>
              <a:t> </a:t>
            </a:r>
            <a:r>
              <a:rPr lang="ru-RU" sz="4400" dirty="0" err="1"/>
              <a:t>трудові</a:t>
            </a:r>
            <a:r>
              <a:rPr lang="ru-RU" sz="4400" dirty="0"/>
              <a:t> </a:t>
            </a:r>
            <a:r>
              <a:rPr lang="ru-RU" sz="4400" dirty="0" err="1"/>
              <a:t>відносини</a:t>
            </a:r>
            <a:r>
              <a:rPr lang="ru-RU" sz="4400" dirty="0"/>
              <a:t> </a:t>
            </a:r>
            <a:r>
              <a:rPr lang="ru-RU" sz="4400" dirty="0" err="1"/>
              <a:t>під</a:t>
            </a:r>
            <a:r>
              <a:rPr lang="ru-RU" sz="4400" dirty="0"/>
              <a:t> час </a:t>
            </a:r>
            <a:r>
              <a:rPr lang="ru-RU" sz="4400" dirty="0" err="1"/>
              <a:t>надання</a:t>
            </a:r>
            <a:r>
              <a:rPr lang="ru-RU" sz="4400" dirty="0"/>
              <a:t> </a:t>
            </a:r>
            <a:r>
              <a:rPr lang="ru-RU" sz="4400" dirty="0" smtClean="0"/>
              <a:t> </a:t>
            </a:r>
            <a:r>
              <a:rPr lang="ru-RU" sz="4400" dirty="0" err="1" smtClean="0"/>
              <a:t>службового</a:t>
            </a:r>
            <a:r>
              <a:rPr lang="ru-RU" sz="4400" dirty="0" smtClean="0"/>
              <a:t> </a:t>
            </a:r>
            <a:r>
              <a:rPr lang="ru-RU" sz="4400" dirty="0" err="1"/>
              <a:t>завдання</a:t>
            </a:r>
            <a:r>
              <a:rPr lang="ru-RU" sz="4400" dirty="0"/>
              <a:t> та </a:t>
            </a:r>
            <a:r>
              <a:rPr lang="ru-RU" sz="4400" dirty="0" err="1"/>
              <a:t>створення</a:t>
            </a:r>
            <a:r>
              <a:rPr lang="ru-RU" sz="4400" dirty="0"/>
              <a:t> </a:t>
            </a:r>
            <a:r>
              <a:rPr lang="ru-RU" sz="4400" dirty="0" err="1" smtClean="0"/>
              <a:t>твору</a:t>
            </a:r>
            <a:r>
              <a:rPr lang="ru-RU" sz="4400" dirty="0" smtClean="0"/>
              <a:t>.</a:t>
            </a:r>
          </a:p>
          <a:p>
            <a:pPr>
              <a:buFontTx/>
              <a:buChar char="-"/>
            </a:pPr>
            <a:endParaRPr lang="ru-RU" sz="4400" dirty="0"/>
          </a:p>
          <a:p>
            <a:pPr marL="0" indent="0">
              <a:buNone/>
            </a:pPr>
            <a:r>
              <a:rPr lang="en-US" sz="4400" dirty="0" smtClean="0">
                <a:hlinkClick r:id="rId2"/>
              </a:rPr>
              <a:t>https</a:t>
            </a:r>
            <a:r>
              <a:rPr lang="en-US" sz="4400" dirty="0">
                <a:hlinkClick r:id="rId2"/>
              </a:rPr>
              <a:t>://</a:t>
            </a:r>
            <a:r>
              <a:rPr lang="en-US" sz="4400" dirty="0" smtClean="0">
                <a:hlinkClick r:id="rId2"/>
              </a:rPr>
              <a:t>ukrpatent.org/uk/articles/copyright-info</a:t>
            </a:r>
            <a:r>
              <a:rPr lang="uk-UA" sz="4400" dirty="0" smtClean="0"/>
              <a:t> </a:t>
            </a:r>
            <a:endParaRPr lang="ru-RU" sz="4400" dirty="0"/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26" y="5656263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6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980728"/>
            <a:ext cx="9120758" cy="56886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uk-UA" sz="4800" dirty="0" smtClean="0"/>
          </a:p>
          <a:p>
            <a:pPr marL="0" indent="0" algn="ctr">
              <a:buNone/>
            </a:pPr>
            <a:r>
              <a:rPr lang="uk-UA" sz="77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</a:p>
          <a:p>
            <a:pPr marL="0" indent="0" algn="ctr">
              <a:buNone/>
            </a:pPr>
            <a:endParaRPr lang="uk-UA" sz="48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uk-UA" sz="4000" dirty="0" smtClean="0"/>
              <a:t>Контакти:</a:t>
            </a:r>
            <a:endParaRPr lang="en-US" sz="4000" dirty="0"/>
          </a:p>
          <a:p>
            <a:pPr marL="0" indent="0" algn="ctr">
              <a:buNone/>
            </a:pPr>
            <a:r>
              <a:rPr lang="uk-UA" sz="4000" dirty="0" smtClean="0"/>
              <a:t>ОНУ імені І.І. Мечникова,</a:t>
            </a:r>
          </a:p>
          <a:p>
            <a:pPr marL="0" indent="0" algn="ctr">
              <a:buNone/>
            </a:pPr>
            <a:r>
              <a:rPr lang="uk-UA" sz="4000" dirty="0" smtClean="0"/>
              <a:t>Науково-дослідна частина,</a:t>
            </a:r>
          </a:p>
          <a:p>
            <a:pPr marL="0" indent="0" algn="ctr">
              <a:buNone/>
            </a:pPr>
            <a:r>
              <a:rPr lang="uk-UA" sz="4000" dirty="0" smtClean="0"/>
              <a:t>Відділ з питань інтелектуальної власності</a:t>
            </a:r>
          </a:p>
          <a:p>
            <a:pPr marL="0" indent="0" algn="ctr">
              <a:buNone/>
            </a:pPr>
            <a:r>
              <a:rPr lang="uk-UA" sz="4000" dirty="0" smtClean="0"/>
              <a:t>вул. Всеволода </a:t>
            </a:r>
            <a:r>
              <a:rPr lang="uk-UA" sz="4000" dirty="0" err="1" smtClean="0"/>
              <a:t>Змієнка</a:t>
            </a:r>
            <a:r>
              <a:rPr lang="uk-UA" sz="4000" dirty="0" smtClean="0"/>
              <a:t> 2, к.58</a:t>
            </a:r>
            <a:r>
              <a:rPr lang="en-US" sz="4000" dirty="0" smtClean="0"/>
              <a:t> </a:t>
            </a:r>
          </a:p>
          <a:p>
            <a:pPr marL="0" indent="0" algn="ctr">
              <a:buNone/>
            </a:pPr>
            <a:r>
              <a:rPr lang="en-US" sz="4000" dirty="0" smtClean="0"/>
              <a:t>e-mail:</a:t>
            </a:r>
            <a:r>
              <a:rPr lang="en-US" sz="4000" dirty="0"/>
              <a:t> </a:t>
            </a:r>
            <a:r>
              <a:rPr lang="en-US" sz="4000" dirty="0" smtClean="0">
                <a:hlinkClick r:id="rId2"/>
              </a:rPr>
              <a:t>yanchenko@onu.edu.ua</a:t>
            </a:r>
            <a:endParaRPr lang="uk-UA" sz="4000" dirty="0" smtClean="0"/>
          </a:p>
          <a:p>
            <a:pPr marL="0" indent="0" algn="ctr">
              <a:buNone/>
            </a:pPr>
            <a:r>
              <a:rPr lang="uk-UA" sz="4000" dirty="0" smtClean="0"/>
              <a:t>тел. 0487236320 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en-US" sz="3800" dirty="0">
                <a:hlinkClick r:id="rId3"/>
              </a:rPr>
              <a:t>https://</a:t>
            </a:r>
            <a:r>
              <a:rPr lang="en-US" sz="3800" dirty="0" smtClean="0">
                <a:hlinkClick r:id="rId3"/>
              </a:rPr>
              <a:t>onu.edu.ua/uk/science/nauchdosl/intell_property</a:t>
            </a:r>
            <a:endParaRPr lang="uk-UA" sz="3800" dirty="0" smtClean="0"/>
          </a:p>
          <a:p>
            <a:pPr marL="0" indent="0" algn="ctr">
              <a:buNone/>
            </a:pPr>
            <a:endParaRPr lang="uk-UA" sz="3800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95" y="0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7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</a:t>
            </a:r>
            <a: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набуття</a:t>
            </a:r>
            <a: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 на </a:t>
            </a:r>
            <a:r>
              <a:rPr lang="ru-RU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обєкти</a:t>
            </a:r>
            <a: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ІВ </a:t>
            </a:r>
            <a:r>
              <a:rPr lang="ru-RU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7332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4200" b="1" dirty="0" smtClean="0"/>
              <a:t>Інтелектуальна </a:t>
            </a:r>
            <a:r>
              <a:rPr lang="uk-UA" sz="4200" b="1" dirty="0"/>
              <a:t>власність </a:t>
            </a:r>
            <a:r>
              <a:rPr lang="uk-UA" sz="4200" b="1" dirty="0" smtClean="0"/>
              <a:t>(ІВ) </a:t>
            </a:r>
            <a:r>
              <a:rPr lang="uk-UA" sz="4200" dirty="0"/>
              <a:t>– право на результат інтелектуальної, творчої діяльності людини (автора, виконавця, винахідника тощо) або кількох осіб</a:t>
            </a:r>
            <a:r>
              <a:rPr lang="uk-UA" sz="4200" dirty="0" smtClean="0"/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uk-UA" sz="17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200" b="1" dirty="0" err="1" smtClean="0"/>
              <a:t>Набуття</a:t>
            </a:r>
            <a:r>
              <a:rPr lang="ru-RU" sz="4200" b="1" dirty="0" smtClean="0"/>
              <a:t> </a:t>
            </a:r>
            <a:r>
              <a:rPr lang="ru-RU" sz="4200" b="1" dirty="0"/>
              <a:t>прав на </a:t>
            </a:r>
            <a:r>
              <a:rPr lang="ru-RU" sz="4200" b="1" dirty="0" err="1"/>
              <a:t>об'єкти</a:t>
            </a:r>
            <a:r>
              <a:rPr lang="ru-RU" sz="4200" b="1" dirty="0"/>
              <a:t> ІВ </a:t>
            </a:r>
            <a:r>
              <a:rPr lang="ru-RU" sz="4200" dirty="0"/>
              <a:t>— </a:t>
            </a:r>
            <a:r>
              <a:rPr lang="ru-RU" sz="4200" dirty="0" err="1"/>
              <a:t>це</a:t>
            </a:r>
            <a:r>
              <a:rPr lang="ru-RU" sz="4200" dirty="0"/>
              <a:t> </a:t>
            </a:r>
            <a:r>
              <a:rPr lang="ru-RU" sz="4200" dirty="0" err="1"/>
              <a:t>процес</a:t>
            </a:r>
            <a:r>
              <a:rPr lang="ru-RU" sz="4200" dirty="0"/>
              <a:t> </a:t>
            </a:r>
            <a:r>
              <a:rPr lang="ru-RU" sz="4200" dirty="0" err="1"/>
              <a:t>юридичного</a:t>
            </a:r>
            <a:r>
              <a:rPr lang="ru-RU" sz="4200" dirty="0"/>
              <a:t> </a:t>
            </a:r>
            <a:r>
              <a:rPr lang="ru-RU" sz="4200" dirty="0" err="1"/>
              <a:t>закріплення</a:t>
            </a:r>
            <a:r>
              <a:rPr lang="ru-RU" sz="4200" dirty="0"/>
              <a:t> прав для   </a:t>
            </a:r>
            <a:r>
              <a:rPr lang="ru-RU" sz="4200" dirty="0" err="1" smtClean="0"/>
              <a:t>захисту</a:t>
            </a:r>
            <a:r>
              <a:rPr lang="ru-RU" sz="4200" dirty="0" smtClean="0"/>
              <a:t> </a:t>
            </a:r>
            <a:r>
              <a:rPr lang="ru-RU" sz="4200" dirty="0" err="1"/>
              <a:t>від</a:t>
            </a:r>
            <a:r>
              <a:rPr lang="ru-RU" sz="4200" dirty="0"/>
              <a:t> </a:t>
            </a:r>
            <a:r>
              <a:rPr lang="ru-RU" sz="4200" dirty="0" err="1"/>
              <a:t>копіювання</a:t>
            </a:r>
            <a:r>
              <a:rPr lang="ru-RU" sz="4200" dirty="0"/>
              <a:t> та </a:t>
            </a:r>
            <a:r>
              <a:rPr lang="ru-RU" sz="4200" dirty="0" err="1"/>
              <a:t>успішного</a:t>
            </a:r>
            <a:r>
              <a:rPr lang="ru-RU" sz="4200" dirty="0"/>
              <a:t> </a:t>
            </a:r>
            <a:r>
              <a:rPr lang="ru-RU" sz="4200" dirty="0" err="1"/>
              <a:t>комерційного</a:t>
            </a:r>
            <a:r>
              <a:rPr lang="ru-RU" sz="4200" dirty="0"/>
              <a:t> </a:t>
            </a:r>
            <a:r>
              <a:rPr lang="ru-RU" sz="4200" dirty="0" err="1"/>
              <a:t>використання</a:t>
            </a:r>
            <a:r>
              <a:rPr lang="ru-RU" sz="4200" dirty="0" smtClean="0"/>
              <a:t>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21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 algn="just">
              <a:buNone/>
            </a:pPr>
            <a:r>
              <a:rPr lang="uk-UA" sz="4200" b="1" dirty="0" smtClean="0"/>
              <a:t>1. Створення об'єкта</a:t>
            </a:r>
            <a:r>
              <a:rPr lang="uk-UA" sz="4200" dirty="0" smtClean="0"/>
              <a:t>:         Фіксація, </a:t>
            </a:r>
          </a:p>
          <a:p>
            <a:pPr marL="0" indent="0" algn="just">
              <a:buNone/>
            </a:pPr>
            <a:r>
              <a:rPr lang="uk-UA" sz="4200" dirty="0"/>
              <a:t> </a:t>
            </a:r>
            <a:r>
              <a:rPr lang="uk-UA" sz="4200" dirty="0" smtClean="0"/>
              <a:t>                                                 Режим конфіденційності, </a:t>
            </a:r>
          </a:p>
          <a:p>
            <a:pPr marL="0" indent="0" algn="just">
              <a:buNone/>
            </a:pPr>
            <a:r>
              <a:rPr lang="uk-UA" sz="4200" dirty="0" smtClean="0"/>
              <a:t>                                                  Визначення типу ІВ</a:t>
            </a:r>
          </a:p>
          <a:p>
            <a:pPr marL="0" indent="0" algn="just">
              <a:buNone/>
            </a:pPr>
            <a:endParaRPr lang="uk-UA" sz="1700" dirty="0" smtClean="0"/>
          </a:p>
          <a:p>
            <a:pPr marL="0" indent="0" algn="just">
              <a:buNone/>
            </a:pPr>
            <a:r>
              <a:rPr lang="uk-UA" sz="4200" b="1" dirty="0" smtClean="0"/>
              <a:t>2. Кваліфікація та аудит:   </a:t>
            </a:r>
            <a:r>
              <a:rPr lang="uk-UA" sz="4200" dirty="0" smtClean="0"/>
              <a:t>Патентний пошук, </a:t>
            </a:r>
          </a:p>
          <a:p>
            <a:pPr marL="0" indent="0" algn="just">
              <a:buNone/>
            </a:pPr>
            <a:r>
              <a:rPr lang="uk-UA" sz="4200" dirty="0"/>
              <a:t> </a:t>
            </a:r>
            <a:r>
              <a:rPr lang="uk-UA" sz="4200" dirty="0" smtClean="0"/>
              <a:t>                                                 Оцінка комерційного потенціалу</a:t>
            </a:r>
          </a:p>
          <a:p>
            <a:pPr marL="0" indent="0" algn="just">
              <a:buNone/>
            </a:pPr>
            <a:endParaRPr lang="uk-UA" sz="1700" dirty="0" smtClean="0"/>
          </a:p>
          <a:p>
            <a:pPr marL="0" indent="0" algn="just">
              <a:buNone/>
            </a:pPr>
            <a:r>
              <a:rPr lang="uk-UA" sz="4200" b="1" dirty="0" smtClean="0"/>
              <a:t>3. Державна реєстрація:   </a:t>
            </a:r>
            <a:r>
              <a:rPr lang="uk-UA" sz="4200" dirty="0" smtClean="0"/>
              <a:t>Подання заявки до УКРНОІВІ, </a:t>
            </a:r>
          </a:p>
          <a:p>
            <a:pPr marL="0" indent="0" algn="just">
              <a:buNone/>
            </a:pPr>
            <a:r>
              <a:rPr lang="uk-UA" sz="4200" dirty="0"/>
              <a:t> </a:t>
            </a:r>
            <a:r>
              <a:rPr lang="uk-UA" sz="4200" dirty="0" smtClean="0"/>
              <a:t>                                                 Сплата зборів</a:t>
            </a:r>
          </a:p>
          <a:p>
            <a:pPr marL="0" indent="0" algn="just">
              <a:buNone/>
            </a:pPr>
            <a:endParaRPr lang="uk-UA" sz="1700" dirty="0"/>
          </a:p>
          <a:p>
            <a:pPr marL="0" indent="0" algn="just">
              <a:buNone/>
            </a:pPr>
            <a:r>
              <a:rPr lang="uk-UA" sz="4200" b="1" dirty="0" smtClean="0"/>
              <a:t>4. Впровадження:              </a:t>
            </a:r>
            <a:r>
              <a:rPr lang="uk-UA" sz="4200" b="1" dirty="0" smtClean="0"/>
              <a:t> </a:t>
            </a:r>
            <a:r>
              <a:rPr lang="uk-UA" sz="4200" dirty="0" smtClean="0"/>
              <a:t>Ліцензування</a:t>
            </a:r>
            <a:r>
              <a:rPr lang="uk-UA" sz="4200" dirty="0" smtClean="0"/>
              <a:t>, </a:t>
            </a:r>
          </a:p>
          <a:p>
            <a:pPr marL="0" indent="0" algn="just">
              <a:buNone/>
            </a:pPr>
            <a:r>
              <a:rPr lang="uk-UA" sz="4200" dirty="0"/>
              <a:t> </a:t>
            </a:r>
            <a:r>
              <a:rPr lang="uk-UA" sz="4200" dirty="0" smtClean="0"/>
              <a:t>                                               </a:t>
            </a:r>
            <a:r>
              <a:rPr lang="uk-UA" sz="4200" dirty="0" smtClean="0"/>
              <a:t>  </a:t>
            </a:r>
            <a:r>
              <a:rPr lang="uk-UA" sz="4200" dirty="0" smtClean="0"/>
              <a:t>Продаж патенту, </a:t>
            </a:r>
          </a:p>
          <a:p>
            <a:pPr marL="0" indent="0" algn="just">
              <a:buNone/>
            </a:pPr>
            <a:r>
              <a:rPr lang="uk-UA" sz="4200" dirty="0"/>
              <a:t> </a:t>
            </a:r>
            <a:r>
              <a:rPr lang="uk-UA" sz="4200" dirty="0" smtClean="0"/>
              <a:t>                                                </a:t>
            </a:r>
            <a:r>
              <a:rPr lang="uk-UA" sz="4200" dirty="0" smtClean="0"/>
              <a:t> Власне </a:t>
            </a:r>
            <a:r>
              <a:rPr lang="uk-UA" sz="4200" dirty="0" smtClean="0"/>
              <a:t>виробництво</a:t>
            </a:r>
            <a:endParaRPr lang="uk-UA" sz="4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45" y="5655660"/>
            <a:ext cx="1250872" cy="120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6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</a:t>
            </a:r>
            <a:r>
              <a:rPr lang="uk-UA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(інститути) </a:t>
            </a:r>
            <a:r>
              <a:rPr lang="uk-UA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 існують</a:t>
            </a:r>
            <a:r>
              <a:rPr lang="uk-UA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184576"/>
          </a:xfrm>
        </p:spPr>
        <p:txBody>
          <a:bodyPr>
            <a:normAutofit/>
          </a:bodyPr>
          <a:lstStyle/>
          <a:p>
            <a:r>
              <a:rPr lang="uk-UA" sz="2800" b="1" dirty="0"/>
              <a:t>Промислово право  </a:t>
            </a:r>
            <a:r>
              <a:rPr lang="uk-UA" sz="2800" dirty="0" smtClean="0"/>
              <a:t>(винахід, корисна модель,  промисловий зразок, географічне </a:t>
            </a:r>
            <a:r>
              <a:rPr lang="uk-UA" sz="2800" dirty="0"/>
              <a:t>позначення, торгова </a:t>
            </a:r>
            <a:r>
              <a:rPr lang="uk-UA" sz="2800" dirty="0" smtClean="0"/>
              <a:t>марка)</a:t>
            </a:r>
          </a:p>
          <a:p>
            <a:endParaRPr lang="uk-UA" sz="800" dirty="0"/>
          </a:p>
          <a:p>
            <a:r>
              <a:rPr lang="uk-UA" sz="2800" b="1" dirty="0"/>
              <a:t>Авторське право </a:t>
            </a:r>
            <a:r>
              <a:rPr lang="uk-UA" sz="2800" dirty="0" smtClean="0"/>
              <a:t>(</a:t>
            </a:r>
            <a:r>
              <a:rPr lang="ru-RU" sz="2800" dirty="0" smtClean="0"/>
              <a:t>твори </a:t>
            </a:r>
            <a:r>
              <a:rPr lang="ru-RU" sz="2800" dirty="0"/>
              <a:t>у </a:t>
            </a:r>
            <a:r>
              <a:rPr lang="ru-RU" sz="2800" dirty="0" err="1"/>
              <a:t>сфері</a:t>
            </a:r>
            <a:r>
              <a:rPr lang="ru-RU" sz="2800" dirty="0"/>
              <a:t> науки, </a:t>
            </a:r>
            <a:r>
              <a:rPr lang="ru-RU" sz="2800" dirty="0" err="1"/>
              <a:t>літератури</a:t>
            </a:r>
            <a:r>
              <a:rPr lang="ru-RU" sz="2800" dirty="0"/>
              <a:t> та </a:t>
            </a:r>
            <a:r>
              <a:rPr lang="ru-RU" sz="2800" dirty="0" err="1"/>
              <a:t>мистецтва</a:t>
            </a:r>
            <a:r>
              <a:rPr lang="uk-UA" sz="2800" dirty="0" smtClean="0"/>
              <a:t>) </a:t>
            </a:r>
            <a:r>
              <a:rPr lang="uk-UA" sz="2800" dirty="0"/>
              <a:t>та </a:t>
            </a:r>
            <a:r>
              <a:rPr lang="uk-UA" sz="2800" dirty="0" smtClean="0"/>
              <a:t> </a:t>
            </a:r>
            <a:r>
              <a:rPr lang="uk-UA" sz="2800" b="1" dirty="0" smtClean="0"/>
              <a:t>суміжні </a:t>
            </a:r>
            <a:r>
              <a:rPr lang="uk-UA" sz="2800" b="1" dirty="0"/>
              <a:t>права </a:t>
            </a:r>
            <a:r>
              <a:rPr lang="uk-UA" sz="2800" dirty="0" smtClean="0"/>
              <a:t>(виконання, </a:t>
            </a:r>
            <a:r>
              <a:rPr lang="uk-UA" sz="2800" dirty="0" err="1" smtClean="0"/>
              <a:t>фонограмми</a:t>
            </a:r>
            <a:r>
              <a:rPr lang="uk-UA" sz="2800" dirty="0" smtClean="0"/>
              <a:t>, відеограми тощо.)</a:t>
            </a:r>
          </a:p>
          <a:p>
            <a:endParaRPr lang="uk-UA" sz="800" dirty="0"/>
          </a:p>
          <a:p>
            <a:r>
              <a:rPr lang="uk-UA" sz="2800" b="1" dirty="0" smtClean="0"/>
              <a:t>Нетрадиційні </a:t>
            </a:r>
            <a:r>
              <a:rPr lang="uk-UA" sz="2800" b="1" dirty="0"/>
              <a:t>об’єкти: </a:t>
            </a:r>
            <a:r>
              <a:rPr lang="uk-UA" sz="2800" dirty="0"/>
              <a:t>ноу-хау, </a:t>
            </a:r>
            <a:r>
              <a:rPr lang="uk-UA" sz="2800" dirty="0" smtClean="0"/>
              <a:t>комерційні таємниці, топографії </a:t>
            </a:r>
            <a:r>
              <a:rPr lang="uk-UA" sz="2800" dirty="0"/>
              <a:t>інтегральних </a:t>
            </a:r>
            <a:r>
              <a:rPr lang="uk-UA" sz="2800" dirty="0" smtClean="0"/>
              <a:t>мікросхем, </a:t>
            </a:r>
            <a:r>
              <a:rPr lang="ru-RU" sz="2800" dirty="0" err="1" smtClean="0"/>
              <a:t>сорти</a:t>
            </a:r>
            <a:r>
              <a:rPr lang="ru-RU" sz="2800" dirty="0" smtClean="0"/>
              <a:t> </a:t>
            </a:r>
            <a:r>
              <a:rPr lang="ru-RU" sz="2800" dirty="0" err="1"/>
              <a:t>рослин</a:t>
            </a:r>
            <a:r>
              <a:rPr lang="ru-RU" sz="2800" dirty="0"/>
              <a:t> та породи </a:t>
            </a:r>
            <a:r>
              <a:rPr lang="ru-RU" sz="2800" dirty="0" err="1" smtClean="0"/>
              <a:t>тварин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6" y="5655841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80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ЗВО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обєкти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(ОІВ)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 err="1"/>
              <a:t>класичному</a:t>
            </a:r>
            <a:r>
              <a:rPr lang="ru-RU" dirty="0"/>
              <a:t> </a:t>
            </a:r>
            <a:r>
              <a:rPr lang="ru-RU" dirty="0" err="1" smtClean="0"/>
              <a:t>університеті</a:t>
            </a:r>
            <a:r>
              <a:rPr lang="ru-RU" dirty="0"/>
              <a:t>:</a:t>
            </a:r>
          </a:p>
          <a:p>
            <a:r>
              <a:rPr lang="ru-RU" b="1" i="1" dirty="0" err="1"/>
              <a:t>Винаходи</a:t>
            </a:r>
            <a:r>
              <a:rPr lang="ru-RU" b="1" i="1" dirty="0"/>
              <a:t>/</a:t>
            </a:r>
            <a:r>
              <a:rPr lang="ru-RU" b="1" i="1" dirty="0" err="1"/>
              <a:t>корисні</a:t>
            </a:r>
            <a:r>
              <a:rPr lang="ru-RU" b="1" i="1" dirty="0"/>
              <a:t> </a:t>
            </a:r>
            <a:r>
              <a:rPr lang="ru-RU" b="1" i="1" dirty="0" err="1" smtClean="0"/>
              <a:t>моделі</a:t>
            </a:r>
            <a:r>
              <a:rPr lang="ru-RU" b="1" i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промислове</a:t>
            </a:r>
            <a:r>
              <a:rPr lang="ru-RU" dirty="0" smtClean="0"/>
              <a:t> право</a:t>
            </a:r>
            <a:endParaRPr lang="ru-RU" dirty="0"/>
          </a:p>
          <a:p>
            <a:r>
              <a:rPr lang="ru-RU" b="1" i="1" dirty="0" err="1"/>
              <a:t>Наукові</a:t>
            </a:r>
            <a:r>
              <a:rPr lang="ru-RU" b="1" i="1" dirty="0"/>
              <a:t> твори </a:t>
            </a:r>
            <a:r>
              <a:rPr lang="ru-RU" dirty="0" smtClean="0"/>
              <a:t>(</a:t>
            </a:r>
            <a:r>
              <a:rPr lang="ru-RU" dirty="0" err="1" smtClean="0"/>
              <a:t>зокрема</a:t>
            </a:r>
            <a:r>
              <a:rPr lang="ru-RU" dirty="0" smtClean="0"/>
              <a:t>,  </a:t>
            </a:r>
            <a:r>
              <a:rPr lang="ru-RU" dirty="0" err="1"/>
              <a:t>компютерні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) –  </a:t>
            </a:r>
            <a:r>
              <a:rPr lang="ru-RU" dirty="0" err="1" smtClean="0"/>
              <a:t>авторське</a:t>
            </a:r>
            <a:r>
              <a:rPr lang="ru-RU" dirty="0" smtClean="0"/>
              <a:t> право</a:t>
            </a:r>
          </a:p>
          <a:p>
            <a:endParaRPr lang="ru-RU" sz="1000" dirty="0"/>
          </a:p>
          <a:p>
            <a:r>
              <a:rPr lang="ru-RU" dirty="0" smtClean="0"/>
              <a:t>Належать </a:t>
            </a:r>
            <a:r>
              <a:rPr lang="ru-RU" dirty="0"/>
              <a:t>до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службові</a:t>
            </a:r>
            <a:r>
              <a:rPr lang="ru-RU" dirty="0" smtClean="0"/>
              <a:t>»:</a:t>
            </a:r>
          </a:p>
          <a:p>
            <a:pPr>
              <a:buFontTx/>
              <a:buChar char="-"/>
            </a:pPr>
            <a:r>
              <a:rPr lang="ru-RU" b="1" i="1" dirty="0" err="1" smtClean="0"/>
              <a:t>немайнові</a:t>
            </a:r>
            <a:r>
              <a:rPr lang="ru-RU" dirty="0" smtClean="0"/>
              <a:t> </a:t>
            </a:r>
            <a:r>
              <a:rPr lang="ru-RU" dirty="0"/>
              <a:t>права (право </a:t>
            </a:r>
            <a:r>
              <a:rPr lang="ru-RU" dirty="0" err="1"/>
              <a:t>називатися</a:t>
            </a:r>
            <a:r>
              <a:rPr lang="ru-RU" dirty="0"/>
              <a:t> автором, право на </a:t>
            </a:r>
            <a:r>
              <a:rPr lang="ru-RU" dirty="0" err="1"/>
              <a:t>ім'я</a:t>
            </a:r>
            <a:r>
              <a:rPr lang="ru-RU" dirty="0"/>
              <a:t>) </a:t>
            </a:r>
            <a:r>
              <a:rPr lang="ru-RU" dirty="0" err="1"/>
              <a:t>завжди</a:t>
            </a:r>
            <a:r>
              <a:rPr lang="ru-RU" dirty="0"/>
              <a:t> і </a:t>
            </a:r>
            <a:r>
              <a:rPr lang="ru-RU" dirty="0" err="1"/>
              <a:t>безповоротно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за </a:t>
            </a:r>
            <a:r>
              <a:rPr lang="ru-RU" dirty="0" err="1" smtClean="0"/>
              <a:t>працівником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i="1" dirty="0" err="1" smtClean="0"/>
              <a:t>майнові</a:t>
            </a:r>
            <a:r>
              <a:rPr lang="ru-RU" dirty="0" smtClean="0"/>
              <a:t> </a:t>
            </a:r>
            <a:r>
              <a:rPr lang="ru-RU" dirty="0"/>
              <a:t>права (право </a:t>
            </a:r>
            <a:r>
              <a:rPr lang="ru-RU" dirty="0" err="1"/>
              <a:t>дозволяти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 smtClean="0"/>
              <a:t>продавати</a:t>
            </a:r>
            <a:r>
              <a:rPr lang="ru-RU" dirty="0" smtClean="0"/>
              <a:t>,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/>
              <a:t>дохід</a:t>
            </a:r>
            <a:r>
              <a:rPr lang="ru-RU" dirty="0"/>
              <a:t>) — за </a:t>
            </a:r>
            <a:r>
              <a:rPr lang="ru-RU" dirty="0" err="1"/>
              <a:t>загальним</a:t>
            </a:r>
            <a:r>
              <a:rPr lang="ru-RU" dirty="0"/>
              <a:t> правилом закону </a:t>
            </a:r>
            <a:r>
              <a:rPr lang="ru-RU" dirty="0" err="1"/>
              <a:t>переходять</a:t>
            </a:r>
            <a:r>
              <a:rPr lang="ru-RU" dirty="0"/>
              <a:t> до ЗВО з моменту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sz="1000" dirty="0" smtClean="0"/>
              <a:t>     </a:t>
            </a:r>
          </a:p>
          <a:p>
            <a:pPr marL="0" indent="0">
              <a:buNone/>
            </a:pPr>
            <a:r>
              <a:rPr lang="ru-RU" b="1" i="1" dirty="0" err="1" smtClean="0"/>
              <a:t>Винагорода</a:t>
            </a:r>
            <a:r>
              <a:rPr lang="ru-RU" b="1" i="1" dirty="0" smtClean="0"/>
              <a:t>: </a:t>
            </a:r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комерціалізації</a:t>
            </a:r>
            <a:r>
              <a:rPr lang="ru-RU" dirty="0" smtClean="0"/>
              <a:t> </a:t>
            </a:r>
            <a:r>
              <a:rPr lang="ru-RU" dirty="0" err="1" smtClean="0"/>
              <a:t>службового</a:t>
            </a:r>
            <a:r>
              <a:rPr lang="ru-RU" dirty="0" smtClean="0"/>
              <a:t> ОІВ </a:t>
            </a:r>
            <a:r>
              <a:rPr lang="ru-RU" dirty="0"/>
              <a:t>автор </a:t>
            </a:r>
            <a:r>
              <a:rPr lang="ru-RU" dirty="0" smtClean="0"/>
              <a:t> 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/>
              <a:t>право на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 smtClean="0"/>
              <a:t>винагороду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(не </a:t>
            </a:r>
            <a:r>
              <a:rPr lang="ru-RU" dirty="0" err="1" smtClean="0"/>
              <a:t>меньш</a:t>
            </a:r>
            <a:r>
              <a:rPr lang="ru-RU" dirty="0" smtClean="0"/>
              <a:t> 20 %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суми</a:t>
            </a:r>
            <a:r>
              <a:rPr lang="ru-RU" dirty="0" smtClean="0"/>
              <a:t>).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err="1" smtClean="0"/>
              <a:t>Здобувачи</a:t>
            </a:r>
            <a:r>
              <a:rPr lang="ru-RU" i="1" dirty="0" smtClean="0"/>
              <a:t> </a:t>
            </a:r>
            <a:r>
              <a:rPr lang="ru-RU" i="1" dirty="0"/>
              <a:t>ВО </a:t>
            </a:r>
            <a:r>
              <a:rPr lang="ru-RU" i="1" dirty="0" smtClean="0"/>
              <a:t>є не </a:t>
            </a:r>
            <a:r>
              <a:rPr lang="ru-RU" i="1" dirty="0" err="1" smtClean="0"/>
              <a:t>працівниками</a:t>
            </a:r>
            <a:r>
              <a:rPr lang="ru-RU" i="1" dirty="0" smtClean="0"/>
              <a:t> </a:t>
            </a:r>
            <a:r>
              <a:rPr lang="ru-RU" i="1" dirty="0"/>
              <a:t>ЗВО, тому на них правила </a:t>
            </a:r>
            <a:r>
              <a:rPr lang="ru-RU" i="1" dirty="0" err="1"/>
              <a:t>службових</a:t>
            </a:r>
            <a:r>
              <a:rPr lang="ru-RU" i="1" dirty="0"/>
              <a:t> </a:t>
            </a:r>
            <a:r>
              <a:rPr lang="ru-RU" i="1" dirty="0" smtClean="0"/>
              <a:t>ОІВ не </a:t>
            </a:r>
            <a:r>
              <a:rPr lang="ru-RU" i="1" dirty="0" err="1" smtClean="0"/>
              <a:t>поширюються</a:t>
            </a:r>
            <a:r>
              <a:rPr lang="ru-RU" i="1" dirty="0"/>
              <a:t>.</a:t>
            </a:r>
            <a:r>
              <a:rPr lang="ru-RU" i="1" dirty="0" smtClean="0"/>
              <a:t> </a:t>
            </a:r>
          </a:p>
          <a:p>
            <a:pPr marL="0" indent="0" algn="just">
              <a:buNone/>
            </a:pPr>
            <a:r>
              <a:rPr lang="ru-RU" i="1" dirty="0" smtClean="0"/>
              <a:t>ЗВО </a:t>
            </a:r>
            <a:r>
              <a:rPr lang="ru-RU" i="1" dirty="0" err="1" smtClean="0"/>
              <a:t>набуває</a:t>
            </a:r>
            <a:r>
              <a:rPr lang="ru-RU" i="1" dirty="0" smtClean="0"/>
              <a:t> права,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/>
              <a:t>перед початком </a:t>
            </a:r>
            <a:r>
              <a:rPr lang="ru-RU" i="1" dirty="0" err="1"/>
              <a:t>дослідження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розробки</a:t>
            </a:r>
            <a:r>
              <a:rPr lang="ru-RU" i="1" dirty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ним </a:t>
            </a:r>
            <a:r>
              <a:rPr lang="ru-RU" i="1" dirty="0"/>
              <a:t>та студентом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укладено</a:t>
            </a:r>
            <a:r>
              <a:rPr lang="ru-RU" i="1" dirty="0"/>
              <a:t> </a:t>
            </a:r>
            <a:r>
              <a:rPr lang="ru-RU" i="1" dirty="0" err="1"/>
              <a:t>письмовий</a:t>
            </a:r>
            <a:r>
              <a:rPr lang="ru-RU" i="1" dirty="0"/>
              <a:t> </a:t>
            </a:r>
            <a:r>
              <a:rPr lang="ru-RU" i="1" dirty="0" err="1"/>
              <a:t>договір</a:t>
            </a:r>
            <a:r>
              <a:rPr lang="ru-RU" i="1" dirty="0"/>
              <a:t>. </a:t>
            </a:r>
            <a:endParaRPr lang="uk-UA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5" y="0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вибрати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на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НДР</a:t>
            </a:r>
            <a:endParaRPr lang="uk-UA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Корисна модель </a:t>
            </a:r>
            <a:r>
              <a:rPr lang="uk-UA" dirty="0"/>
              <a:t>- отримання до 1 </a:t>
            </a:r>
            <a:r>
              <a:rPr lang="uk-UA" dirty="0" smtClean="0"/>
              <a:t>року (діє 10 років). </a:t>
            </a:r>
          </a:p>
          <a:p>
            <a:pPr marL="0" indent="0">
              <a:buNone/>
            </a:pPr>
            <a:r>
              <a:rPr lang="uk-UA" dirty="0" smtClean="0"/>
              <a:t>Сума </a:t>
            </a:r>
            <a:r>
              <a:rPr lang="uk-UA" dirty="0"/>
              <a:t>зборів: </a:t>
            </a:r>
            <a:r>
              <a:rPr lang="uk-UA" b="1" dirty="0" smtClean="0"/>
              <a:t>720 </a:t>
            </a:r>
            <a:r>
              <a:rPr lang="uk-UA" dirty="0" smtClean="0"/>
              <a:t>грн.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/>
              <a:t>за подання заявки,  </a:t>
            </a:r>
            <a:r>
              <a:rPr lang="uk-UA" b="1" dirty="0" smtClean="0"/>
              <a:t>180</a:t>
            </a:r>
            <a:r>
              <a:rPr lang="uk-UA" dirty="0" smtClean="0"/>
              <a:t>+</a:t>
            </a:r>
            <a:r>
              <a:rPr lang="uk-UA" b="1" dirty="0" smtClean="0"/>
              <a:t>18</a:t>
            </a:r>
            <a:r>
              <a:rPr lang="uk-UA" dirty="0" smtClean="0"/>
              <a:t> </a:t>
            </a:r>
            <a:r>
              <a:rPr lang="uk-UA" dirty="0"/>
              <a:t>грн. за </a:t>
            </a:r>
            <a:r>
              <a:rPr lang="uk-UA" dirty="0" smtClean="0"/>
              <a:t>   публікацію</a:t>
            </a:r>
          </a:p>
          <a:p>
            <a:pPr marL="0" indent="0">
              <a:buNone/>
            </a:pPr>
            <a:endParaRPr lang="uk-UA" sz="900" dirty="0"/>
          </a:p>
          <a:p>
            <a:r>
              <a:rPr lang="uk-UA" b="1" dirty="0"/>
              <a:t>Винахід</a:t>
            </a:r>
            <a:r>
              <a:rPr lang="uk-UA" dirty="0"/>
              <a:t> </a:t>
            </a:r>
            <a:r>
              <a:rPr lang="uk-UA" dirty="0" smtClean="0"/>
              <a:t>– отримання впродовж </a:t>
            </a:r>
            <a:r>
              <a:rPr lang="uk-UA" dirty="0"/>
              <a:t>2-2,5 </a:t>
            </a:r>
            <a:r>
              <a:rPr lang="uk-UA" dirty="0" smtClean="0"/>
              <a:t>років (діє 20 років) </a:t>
            </a:r>
          </a:p>
          <a:p>
            <a:pPr marL="0" indent="0">
              <a:buNone/>
            </a:pPr>
            <a:r>
              <a:rPr lang="uk-UA" dirty="0" smtClean="0"/>
              <a:t>Сума </a:t>
            </a:r>
            <a:r>
              <a:rPr lang="uk-UA" dirty="0"/>
              <a:t>зборів: </a:t>
            </a:r>
            <a:r>
              <a:rPr lang="uk-UA" b="1" dirty="0"/>
              <a:t>192</a:t>
            </a:r>
            <a:r>
              <a:rPr lang="uk-UA" dirty="0"/>
              <a:t> </a:t>
            </a:r>
            <a:r>
              <a:rPr lang="uk-UA" dirty="0" smtClean="0"/>
              <a:t>грн. за </a:t>
            </a:r>
            <a:r>
              <a:rPr lang="uk-UA" dirty="0"/>
              <a:t>подання, </a:t>
            </a:r>
            <a:r>
              <a:rPr lang="uk-UA" b="1" dirty="0" smtClean="0"/>
              <a:t>720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грн. - </a:t>
            </a:r>
            <a:r>
              <a:rPr lang="uk-UA" dirty="0"/>
              <a:t>за </a:t>
            </a:r>
            <a:r>
              <a:rPr lang="uk-UA" dirty="0" smtClean="0"/>
              <a:t>проведення     кваліфікаційної експертизи, </a:t>
            </a:r>
            <a:r>
              <a:rPr lang="uk-UA" b="1" dirty="0" smtClean="0"/>
              <a:t>48+18</a:t>
            </a:r>
            <a:r>
              <a:rPr lang="uk-UA" dirty="0" smtClean="0"/>
              <a:t> грн. - </a:t>
            </a:r>
            <a:r>
              <a:rPr lang="uk-UA" dirty="0"/>
              <a:t>за публікацію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sz="900" dirty="0"/>
          </a:p>
          <a:p>
            <a:r>
              <a:rPr lang="uk-UA" b="1" dirty="0" smtClean="0"/>
              <a:t>Свідоцтво</a:t>
            </a:r>
            <a:r>
              <a:rPr lang="uk-UA" dirty="0" smtClean="0"/>
              <a:t> </a:t>
            </a:r>
            <a:r>
              <a:rPr lang="uk-UA" dirty="0"/>
              <a:t>про </a:t>
            </a:r>
            <a:r>
              <a:rPr lang="uk-UA" dirty="0" smtClean="0"/>
              <a:t>реєстрацію авторського </a:t>
            </a:r>
            <a:r>
              <a:rPr lang="uk-UA" dirty="0"/>
              <a:t>права на </a:t>
            </a:r>
            <a:r>
              <a:rPr lang="uk-UA" dirty="0" smtClean="0"/>
              <a:t>твір 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3 міс</a:t>
            </a:r>
            <a:r>
              <a:rPr lang="uk-UA" dirty="0" smtClean="0"/>
              <a:t>. Діє впродовж життя автора. </a:t>
            </a:r>
          </a:p>
          <a:p>
            <a:pPr marL="0" indent="0">
              <a:buNone/>
            </a:pPr>
            <a:r>
              <a:rPr lang="uk-UA" dirty="0" smtClean="0"/>
              <a:t>Сума зборів – </a:t>
            </a:r>
            <a:r>
              <a:rPr lang="uk-UA" b="1" dirty="0" smtClean="0"/>
              <a:t>510</a:t>
            </a:r>
            <a:r>
              <a:rPr lang="uk-UA" dirty="0" smtClean="0"/>
              <a:t> грн. </a:t>
            </a:r>
            <a:endParaRPr lang="uk-UA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84" y="5634830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7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5" y="17561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заявок 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враховувати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патентуванні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189930"/>
            <a:ext cx="8712968" cy="56234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Пільга по новизні для авторів (для винаходу) - не більш </a:t>
            </a:r>
            <a:r>
              <a:rPr lang="uk-UA" dirty="0" smtClean="0"/>
              <a:t>6 місяців  до </a:t>
            </a:r>
            <a:r>
              <a:rPr lang="uk-UA" dirty="0"/>
              <a:t>подання можливість публікувати</a:t>
            </a:r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. Новизна - світова, хоча патент </a:t>
            </a:r>
            <a:r>
              <a:rPr lang="uk-UA" dirty="0" smtClean="0"/>
              <a:t>України діє </a:t>
            </a:r>
            <a:r>
              <a:rPr lang="uk-UA" dirty="0"/>
              <a:t>тільки на </a:t>
            </a:r>
            <a:r>
              <a:rPr lang="uk-UA" dirty="0" err="1" smtClean="0"/>
              <a:t>ії</a:t>
            </a:r>
            <a:r>
              <a:rPr lang="uk-UA" dirty="0" smtClean="0"/>
              <a:t> території.</a:t>
            </a:r>
          </a:p>
          <a:p>
            <a:pPr marL="0" indent="0">
              <a:buNone/>
            </a:pPr>
            <a:r>
              <a:rPr lang="uk-UA" i="1" dirty="0" smtClean="0"/>
              <a:t>Тобто </a:t>
            </a:r>
            <a:r>
              <a:rPr lang="uk-UA" i="1" dirty="0"/>
              <a:t>для винаходу -   тільки критерій "немає аналогів в світі".</a:t>
            </a:r>
          </a:p>
          <a:p>
            <a:pPr marL="0" indent="0">
              <a:buNone/>
            </a:pPr>
            <a:r>
              <a:rPr lang="uk-UA" dirty="0" smtClean="0"/>
              <a:t>3. Об’єкти </a:t>
            </a:r>
            <a:r>
              <a:rPr lang="uk-UA" dirty="0"/>
              <a:t>для корисної моделі - продукт (пристрій), процес (спосіб/метод)</a:t>
            </a:r>
          </a:p>
          <a:p>
            <a:pPr marL="0" indent="0">
              <a:buNone/>
            </a:pPr>
            <a:r>
              <a:rPr lang="uk-UA" dirty="0"/>
              <a:t>Для винаходу -  продукт (пристрій , речовина, штам мікроорганізму, культура клітин рослини і тварини тощо, процес (спосіб/метод</a:t>
            </a:r>
            <a:r>
              <a:rPr lang="uk-UA" dirty="0" smtClean="0"/>
              <a:t>)</a:t>
            </a:r>
          </a:p>
          <a:p>
            <a:pPr marL="0" indent="0">
              <a:buNone/>
            </a:pPr>
            <a:endParaRPr lang="uk-UA" sz="1000" dirty="0"/>
          </a:p>
          <a:p>
            <a:pPr marL="0" indent="0">
              <a:buNone/>
            </a:pPr>
            <a:r>
              <a:rPr lang="en-US" i="1" dirty="0"/>
              <a:t>N.B! </a:t>
            </a:r>
            <a:r>
              <a:rPr lang="uk-UA" i="1" dirty="0"/>
              <a:t>Речовина, штам мікроорганізму, культура клітин рослини і тварини - тільки для винаходу</a:t>
            </a:r>
            <a:r>
              <a:rPr lang="uk-UA" i="1" dirty="0" smtClean="0"/>
              <a:t>.</a:t>
            </a:r>
          </a:p>
          <a:p>
            <a:pPr marL="0" indent="0">
              <a:buNone/>
            </a:pPr>
            <a:endParaRPr lang="uk-UA" sz="1100" i="1" dirty="0" smtClean="0"/>
          </a:p>
          <a:p>
            <a:pPr marL="0" indent="0">
              <a:buNone/>
            </a:pPr>
            <a:r>
              <a:rPr lang="uk-UA" i="1" dirty="0" smtClean="0"/>
              <a:t>Способи лікування та діагностики людини або тварини з 2020 р. не є об'єктами патентування!</a:t>
            </a:r>
            <a:endParaRPr lang="uk-UA" i="1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14139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05787" cy="11430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Патентний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3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попередній</a:t>
            </a:r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патентування</a:t>
            </a:r>
            <a:endParaRPr lang="uk-UA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    Безоплатні </a:t>
            </a:r>
            <a:r>
              <a:rPr lang="uk-UA" dirty="0"/>
              <a:t>патентні бази даних:</a:t>
            </a:r>
          </a:p>
          <a:p>
            <a:r>
              <a:rPr lang="uk-UA" dirty="0"/>
              <a:t>УКРНОІВІ (</a:t>
            </a:r>
            <a:r>
              <a:rPr lang="uk-UA" dirty="0" err="1"/>
              <a:t>Укрпатент</a:t>
            </a:r>
            <a:r>
              <a:rPr lang="uk-UA" dirty="0"/>
              <a:t>): Офіційна база даних в </a:t>
            </a:r>
            <a:r>
              <a:rPr lang="uk-UA" dirty="0" smtClean="0"/>
              <a:t>Україні </a:t>
            </a:r>
            <a:r>
              <a:rPr lang="en-US" sz="2800" dirty="0">
                <a:hlinkClick r:id="rId2"/>
              </a:rPr>
              <a:t>https://sis.nipo.gov.ua/uk/search/simple</a:t>
            </a:r>
            <a:r>
              <a:rPr lang="en-US" sz="2800" dirty="0" smtClean="0">
                <a:hlinkClick r:id="rId2"/>
              </a:rPr>
              <a:t>/</a:t>
            </a:r>
            <a:r>
              <a:rPr lang="uk-UA" sz="2800" dirty="0" smtClean="0"/>
              <a:t> </a:t>
            </a:r>
            <a:endParaRPr lang="uk-UA" sz="2800" dirty="0"/>
          </a:p>
          <a:p>
            <a:r>
              <a:rPr lang="en-US" dirty="0"/>
              <a:t>Google </a:t>
            </a:r>
            <a:r>
              <a:rPr lang="en-US" dirty="0" smtClean="0"/>
              <a:t>Patents</a:t>
            </a:r>
            <a:r>
              <a:rPr lang="uk-UA" dirty="0" smtClean="0"/>
              <a:t> </a:t>
            </a:r>
            <a:r>
              <a:rPr lang="en-US" sz="2800" dirty="0">
                <a:hlinkClick r:id="rId3"/>
              </a:rPr>
              <a:t>https://patents.google.com</a:t>
            </a:r>
            <a:r>
              <a:rPr lang="en-US" sz="2800" dirty="0" smtClean="0">
                <a:hlinkClick r:id="rId3"/>
              </a:rPr>
              <a:t>/</a:t>
            </a:r>
            <a:r>
              <a:rPr lang="uk-UA" sz="2800" dirty="0" smtClean="0"/>
              <a:t> </a:t>
            </a:r>
            <a:endParaRPr lang="en-US" sz="2800" dirty="0"/>
          </a:p>
          <a:p>
            <a:r>
              <a:rPr lang="en-US" dirty="0"/>
              <a:t>PATENTSCOPE: </a:t>
            </a:r>
            <a:r>
              <a:rPr lang="uk-UA" dirty="0"/>
              <a:t>Міжнародна база Всесвітньої організації інтелектуальної власності (ВОІВ</a:t>
            </a:r>
            <a:r>
              <a:rPr lang="uk-UA" dirty="0" smtClean="0"/>
              <a:t>)</a:t>
            </a:r>
          </a:p>
          <a:p>
            <a:pPr marL="0" indent="0">
              <a:buNone/>
            </a:pPr>
            <a:r>
              <a:rPr lang="uk-UA" sz="3000" u="sng" dirty="0" smtClean="0">
                <a:hlinkClick r:id="rId4"/>
              </a:rPr>
              <a:t>     </a:t>
            </a:r>
            <a:r>
              <a:rPr lang="en-US" sz="3000" u="sng" dirty="0">
                <a:hlinkClick r:id="rId4"/>
              </a:rPr>
              <a:t>https://</a:t>
            </a:r>
            <a:r>
              <a:rPr lang="en-US" sz="3000" u="sng" dirty="0" smtClean="0">
                <a:hlinkClick r:id="rId4"/>
              </a:rPr>
              <a:t>patentscope.wipo.int/search/en/search.jsf</a:t>
            </a:r>
            <a:r>
              <a:rPr lang="uk-UA" sz="3000" u="sng" dirty="0" smtClean="0"/>
              <a:t> </a:t>
            </a:r>
            <a:r>
              <a:rPr lang="en-US" sz="3000" u="sng" dirty="0" smtClean="0"/>
              <a:t> </a:t>
            </a:r>
            <a:endParaRPr lang="uk-UA" sz="3000" dirty="0"/>
          </a:p>
          <a:p>
            <a:r>
              <a:rPr lang="en-US" dirty="0" err="1"/>
              <a:t>Espacenet</a:t>
            </a:r>
            <a:r>
              <a:rPr lang="en-US" dirty="0"/>
              <a:t>:  </a:t>
            </a:r>
            <a:r>
              <a:rPr lang="uk-UA" dirty="0"/>
              <a:t>база Європейського патентного відомства (</a:t>
            </a:r>
            <a:r>
              <a:rPr lang="en-US" dirty="0"/>
              <a:t>EPO)</a:t>
            </a:r>
          </a:p>
          <a:p>
            <a:pPr marL="0" indent="0">
              <a:buNone/>
            </a:pPr>
            <a:r>
              <a:rPr lang="uk-UA" sz="3000" dirty="0" smtClean="0"/>
              <a:t>    </a:t>
            </a:r>
            <a:r>
              <a:rPr lang="en-US" sz="3000" dirty="0" smtClean="0">
                <a:hlinkClick r:id="rId5"/>
              </a:rPr>
              <a:t>https</a:t>
            </a:r>
            <a:r>
              <a:rPr lang="en-US" sz="3000" dirty="0">
                <a:hlinkClick r:id="rId5"/>
              </a:rPr>
              <a:t>://worldwide.espacenet.com/patent</a:t>
            </a:r>
            <a:r>
              <a:rPr lang="en-US" sz="3000" dirty="0" smtClean="0">
                <a:hlinkClick r:id="rId5"/>
              </a:rPr>
              <a:t>/</a:t>
            </a:r>
            <a:r>
              <a:rPr lang="uk-UA" sz="3000" dirty="0" smtClean="0"/>
              <a:t> </a:t>
            </a:r>
            <a:endParaRPr lang="uk-UA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28" y="5627266"/>
            <a:ext cx="12493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8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" y="116632"/>
            <a:ext cx="9144000" cy="68808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інструменти патентного пошуку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3614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dirty="0"/>
              <a:t>Д</a:t>
            </a:r>
            <a:r>
              <a:rPr lang="ru-RU" sz="2000" dirty="0" err="1" smtClean="0"/>
              <a:t>озволяють</a:t>
            </a:r>
            <a:r>
              <a:rPr lang="ru-RU" sz="2000" dirty="0" smtClean="0"/>
              <a:t> </a:t>
            </a:r>
            <a:r>
              <a:rPr lang="ru-RU" sz="2000" dirty="0" err="1"/>
              <a:t>аналізувати</a:t>
            </a:r>
            <a:r>
              <a:rPr lang="ru-RU" sz="2000" dirty="0"/>
              <a:t> </a:t>
            </a:r>
            <a:r>
              <a:rPr lang="ru-RU" sz="2000" dirty="0" err="1"/>
              <a:t>світові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семантичного</a:t>
            </a:r>
            <a:r>
              <a:rPr lang="ru-RU" sz="2000" dirty="0"/>
              <a:t> </a:t>
            </a:r>
            <a:r>
              <a:rPr lang="ru-RU" sz="2000" dirty="0" err="1"/>
              <a:t>розпізнавання</a:t>
            </a:r>
            <a:r>
              <a:rPr lang="ru-RU" sz="2000" dirty="0"/>
              <a:t>, </a:t>
            </a:r>
            <a:r>
              <a:rPr lang="ru-RU" sz="2000" dirty="0" err="1"/>
              <a:t>класифікаторів</a:t>
            </a:r>
            <a:r>
              <a:rPr lang="ru-RU" sz="2000" dirty="0"/>
              <a:t> та штучного </a:t>
            </a:r>
            <a:r>
              <a:rPr lang="ru-RU" sz="2000" dirty="0" err="1"/>
              <a:t>інтелекту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перевірити</a:t>
            </a:r>
            <a:r>
              <a:rPr lang="ru-RU" sz="2000" dirty="0"/>
              <a:t> новизну </a:t>
            </a:r>
            <a:r>
              <a:rPr lang="ru-RU" sz="2000" dirty="0" err="1"/>
              <a:t>винаходу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здійснити</a:t>
            </a:r>
            <a:r>
              <a:rPr lang="ru-RU" sz="2000" dirty="0"/>
              <a:t> </a:t>
            </a: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свободи</a:t>
            </a:r>
            <a:r>
              <a:rPr lang="ru-RU" sz="2000" dirty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. </a:t>
            </a:r>
          </a:p>
          <a:p>
            <a:pPr marL="0" indent="0" algn="just">
              <a:buNone/>
            </a:pPr>
            <a:endParaRPr lang="ru-RU" sz="800" dirty="0" smtClean="0"/>
          </a:p>
          <a:p>
            <a:pPr marL="0" indent="0" algn="just">
              <a:buNone/>
            </a:pPr>
            <a:r>
              <a:rPr lang="en-US" sz="2000" i="1" dirty="0" smtClean="0"/>
              <a:t>Freedom </a:t>
            </a:r>
            <a:r>
              <a:rPr lang="en-US" sz="2000" i="1" dirty="0"/>
              <a:t>to Operate (FTO) 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перевірка</a:t>
            </a:r>
            <a:r>
              <a:rPr lang="ru-RU" sz="2000" i="1" dirty="0"/>
              <a:t> того, </a:t>
            </a:r>
            <a:r>
              <a:rPr lang="ru-RU" sz="2000" i="1" dirty="0" err="1"/>
              <a:t>чи</a:t>
            </a:r>
            <a:r>
              <a:rPr lang="ru-RU" sz="2000" i="1" dirty="0"/>
              <a:t> можете </a:t>
            </a:r>
            <a:r>
              <a:rPr lang="ru-RU" sz="2000" i="1" dirty="0" err="1"/>
              <a:t>ви</a:t>
            </a:r>
            <a:r>
              <a:rPr lang="ru-RU" sz="2000" i="1" dirty="0"/>
              <a:t> </a:t>
            </a:r>
            <a:r>
              <a:rPr lang="ru-RU" sz="2000" i="1" dirty="0" err="1"/>
              <a:t>вільно</a:t>
            </a:r>
            <a:r>
              <a:rPr lang="ru-RU" sz="2000" i="1" dirty="0"/>
              <a:t> </a:t>
            </a:r>
            <a:r>
              <a:rPr lang="ru-RU" sz="2000" i="1" dirty="0" err="1"/>
              <a:t>виробляти</a:t>
            </a:r>
            <a:r>
              <a:rPr lang="ru-RU" sz="2000" i="1" dirty="0"/>
              <a:t>, </a:t>
            </a:r>
            <a:r>
              <a:rPr lang="ru-RU" sz="2000" i="1" dirty="0" err="1"/>
              <a:t>продавати</a:t>
            </a:r>
            <a:r>
              <a:rPr lang="ru-RU" sz="2000" i="1" dirty="0"/>
              <a:t> </a:t>
            </a:r>
            <a:r>
              <a:rPr lang="ru-RU" sz="2000" i="1" dirty="0" err="1"/>
              <a:t>чи</a:t>
            </a:r>
            <a:r>
              <a:rPr lang="ru-RU" sz="2000" i="1" dirty="0"/>
              <a:t> </a:t>
            </a:r>
            <a:r>
              <a:rPr lang="ru-RU" sz="2000" i="1" dirty="0" err="1"/>
              <a:t>комерціалізувати</a:t>
            </a:r>
            <a:r>
              <a:rPr lang="ru-RU" sz="2000" i="1" dirty="0"/>
              <a:t> </a:t>
            </a:r>
            <a:r>
              <a:rPr lang="ru-RU" sz="2000" i="1" dirty="0" err="1"/>
              <a:t>свій</a:t>
            </a:r>
            <a:r>
              <a:rPr lang="ru-RU" sz="2000" i="1" dirty="0"/>
              <a:t> </a:t>
            </a:r>
            <a:r>
              <a:rPr lang="ru-RU" sz="2000" i="1" dirty="0" err="1"/>
              <a:t>винахід</a:t>
            </a:r>
            <a:r>
              <a:rPr lang="ru-RU" sz="2000" i="1" dirty="0"/>
              <a:t> у </a:t>
            </a:r>
            <a:r>
              <a:rPr lang="ru-RU" sz="2000" i="1" dirty="0" err="1"/>
              <a:t>певній</a:t>
            </a:r>
            <a:r>
              <a:rPr lang="ru-RU" sz="2000" i="1" dirty="0"/>
              <a:t> </a:t>
            </a:r>
            <a:r>
              <a:rPr lang="ru-RU" sz="2000" i="1" dirty="0" err="1"/>
              <a:t>країні</a:t>
            </a:r>
            <a:r>
              <a:rPr lang="ru-RU" sz="2000" i="1" dirty="0"/>
              <a:t>, не </a:t>
            </a:r>
            <a:r>
              <a:rPr lang="ru-RU" sz="2000" i="1" dirty="0" err="1"/>
              <a:t>порушуючи</a:t>
            </a:r>
            <a:r>
              <a:rPr lang="ru-RU" sz="2000" i="1" dirty="0"/>
              <a:t> </a:t>
            </a:r>
            <a:r>
              <a:rPr lang="ru-RU" sz="2000" i="1" dirty="0" err="1"/>
              <a:t>чинні</a:t>
            </a:r>
            <a:r>
              <a:rPr lang="ru-RU" sz="2000" i="1" dirty="0"/>
              <a:t> </a:t>
            </a:r>
            <a:r>
              <a:rPr lang="ru-RU" sz="2000" i="1" dirty="0" err="1"/>
              <a:t>патенти</a:t>
            </a:r>
            <a:r>
              <a:rPr lang="ru-RU" sz="2000" i="1" dirty="0"/>
              <a:t> </a:t>
            </a:r>
            <a:r>
              <a:rPr lang="ru-RU" sz="2000" i="1" dirty="0" err="1"/>
              <a:t>третіх</a:t>
            </a:r>
            <a:r>
              <a:rPr lang="ru-RU" sz="2000" i="1" dirty="0"/>
              <a:t> </a:t>
            </a:r>
            <a:r>
              <a:rPr lang="ru-RU" sz="2000" i="1" dirty="0" err="1"/>
              <a:t>осіб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0" indent="0" algn="just">
              <a:buNone/>
            </a:pPr>
            <a:endParaRPr lang="ru-RU" sz="800" i="1" dirty="0" smtClean="0"/>
          </a:p>
          <a:p>
            <a:pPr marL="0" indent="0" algn="just">
              <a:buNone/>
            </a:pPr>
            <a:r>
              <a:rPr lang="uk-UA" sz="2000" b="1" dirty="0"/>
              <a:t>Платформи з підтримкою ШІ та </a:t>
            </a:r>
            <a:r>
              <a:rPr lang="uk-UA" sz="2000" b="1" dirty="0" smtClean="0"/>
              <a:t>аналітикою:</a:t>
            </a:r>
          </a:p>
          <a:p>
            <a:pPr marL="0" indent="0" algn="just">
              <a:buNone/>
            </a:pPr>
            <a:endParaRPr lang="uk-UA" sz="800" b="1" dirty="0"/>
          </a:p>
          <a:p>
            <a:pPr marL="0" indent="0" algn="just">
              <a:buNone/>
            </a:pPr>
            <a:r>
              <a:rPr lang="en-US" sz="2000" b="1" dirty="0"/>
              <a:t>Perplexity AI </a:t>
            </a:r>
            <a:r>
              <a:rPr lang="uk-UA" sz="2000" b="1" dirty="0" smtClean="0"/>
              <a:t>(</a:t>
            </a:r>
            <a:r>
              <a:rPr lang="en-US" sz="2000" b="1" dirty="0" smtClean="0"/>
              <a:t>Perplexity Patents</a:t>
            </a:r>
            <a:r>
              <a:rPr lang="uk-UA" sz="2000" b="1" dirty="0" smtClean="0"/>
              <a:t>) </a:t>
            </a:r>
            <a:r>
              <a:rPr lang="en-US" sz="2000" dirty="0" smtClean="0"/>
              <a:t>— </a:t>
            </a:r>
            <a:r>
              <a:rPr lang="uk-UA" sz="2000" dirty="0"/>
              <a:t>використовує пошукових агентів на базі ШІ, що дозволяє формувати запити природною мовою </a:t>
            </a:r>
            <a:r>
              <a:rPr lang="uk-UA" sz="2000" dirty="0" smtClean="0"/>
              <a:t>без </a:t>
            </a:r>
            <a:r>
              <a:rPr lang="uk-UA" sz="2000" dirty="0"/>
              <a:t>обмеження лише точними ключовими словами. </a:t>
            </a:r>
            <a:endParaRPr lang="uk-UA" sz="2000" dirty="0" smtClean="0"/>
          </a:p>
          <a:p>
            <a:pPr marL="0" indent="0" algn="just">
              <a:buNone/>
            </a:pPr>
            <a:endParaRPr lang="uk-UA" sz="900" dirty="0"/>
          </a:p>
          <a:p>
            <a:pPr marL="0" indent="0" algn="just">
              <a:buNone/>
            </a:pPr>
            <a:r>
              <a:rPr lang="en-US" sz="2000" b="1" dirty="0" err="1"/>
              <a:t>PatSnap</a:t>
            </a:r>
            <a:r>
              <a:rPr lang="en-US" sz="2000" dirty="0"/>
              <a:t> — </a:t>
            </a:r>
            <a:r>
              <a:rPr lang="uk-UA" sz="2000" dirty="0"/>
              <a:t>потужна аналітична </a:t>
            </a:r>
            <a:r>
              <a:rPr lang="uk-UA" sz="2000" dirty="0" smtClean="0"/>
              <a:t>платформа, </a:t>
            </a:r>
            <a:r>
              <a:rPr lang="uk-UA" sz="2000" dirty="0"/>
              <a:t>яка не лише шукає патенти, а й </a:t>
            </a:r>
            <a:r>
              <a:rPr lang="uk-UA" sz="2000" dirty="0" err="1"/>
              <a:t>візуалізує</a:t>
            </a:r>
            <a:r>
              <a:rPr lang="uk-UA" sz="2000" dirty="0"/>
              <a:t> технологічні ландшафти та оцінює комерційну цінність патентів</a:t>
            </a:r>
            <a:r>
              <a:rPr lang="uk-UA" sz="2000" dirty="0" smtClean="0"/>
              <a:t>.</a:t>
            </a:r>
          </a:p>
          <a:p>
            <a:pPr marL="0" indent="0" algn="just">
              <a:buNone/>
            </a:pPr>
            <a:endParaRPr lang="uk-UA" sz="900" dirty="0"/>
          </a:p>
          <a:p>
            <a:pPr marL="0" indent="0" algn="just">
              <a:buNone/>
            </a:pPr>
            <a:r>
              <a:rPr lang="en-US" sz="2000" b="1" dirty="0" err="1"/>
              <a:t>Derwent</a:t>
            </a:r>
            <a:r>
              <a:rPr lang="en-US" sz="2000" b="1" dirty="0"/>
              <a:t> Innovation </a:t>
            </a:r>
            <a:r>
              <a:rPr lang="uk-UA" sz="2000" b="1" dirty="0" smtClean="0"/>
              <a:t>(</a:t>
            </a:r>
            <a:r>
              <a:rPr lang="en-US" sz="2000" b="1" dirty="0" err="1" smtClean="0"/>
              <a:t>Clarivate</a:t>
            </a:r>
            <a:r>
              <a:rPr lang="uk-UA" sz="2000" b="1" dirty="0" smtClean="0"/>
              <a:t>) </a:t>
            </a:r>
            <a:r>
              <a:rPr lang="en-US" sz="2000" dirty="0" smtClean="0"/>
              <a:t>—</a:t>
            </a:r>
            <a:r>
              <a:rPr lang="uk-UA" sz="2000" dirty="0" smtClean="0"/>
              <a:t>дозволяє </a:t>
            </a:r>
            <a:r>
              <a:rPr lang="uk-UA" sz="2000" dirty="0"/>
              <a:t>швидко виявляти ризики порушення патентних прав (</a:t>
            </a:r>
            <a:r>
              <a:rPr lang="en-US" sz="2000" dirty="0" smtClean="0"/>
              <a:t>FTO)</a:t>
            </a:r>
            <a:r>
              <a:rPr lang="uk-UA" sz="2000" dirty="0" smtClean="0"/>
              <a:t>.</a:t>
            </a:r>
            <a:endParaRPr lang="en-US" sz="2000" dirty="0"/>
          </a:p>
          <a:p>
            <a:pPr marL="0" indent="0" algn="just">
              <a:buNone/>
            </a:pPr>
            <a:endParaRPr lang="uk-UA" sz="18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84" y="5784912"/>
            <a:ext cx="1115616" cy="10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7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Спеціальна</a:t>
            </a:r>
            <a: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інформаційна</a:t>
            </a:r>
            <a:r>
              <a:rPr lang="ru-RU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УКРНОІВІ (СІС)</a:t>
            </a:r>
            <a:br>
              <a:rPr lang="ru-RU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err="1" smtClean="0"/>
              <a:t>Можливості</a:t>
            </a:r>
            <a:r>
              <a:rPr lang="ru-RU" sz="2000" dirty="0" smtClean="0"/>
              <a:t> СІС </a:t>
            </a:r>
            <a:r>
              <a:rPr lang="ru-RU" sz="2000" dirty="0" err="1" smtClean="0"/>
              <a:t>дозволяють</a:t>
            </a:r>
            <a:r>
              <a:rPr lang="ru-RU" sz="2000" dirty="0" smtClean="0"/>
              <a:t>: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проводити</a:t>
            </a:r>
            <a:r>
              <a:rPr lang="ru-RU" sz="2000" b="1" dirty="0" smtClean="0"/>
              <a:t> </a:t>
            </a:r>
            <a:r>
              <a:rPr lang="ru-RU" sz="2000" b="1" dirty="0" err="1"/>
              <a:t>простий</a:t>
            </a:r>
            <a:r>
              <a:rPr lang="ru-RU" sz="2000" b="1" dirty="0"/>
              <a:t> та </a:t>
            </a:r>
            <a:r>
              <a:rPr lang="ru-RU" sz="2000" b="1" dirty="0" err="1"/>
              <a:t>розширений</a:t>
            </a:r>
            <a:r>
              <a:rPr lang="ru-RU" sz="2000" b="1" dirty="0"/>
              <a:t> </a:t>
            </a:r>
            <a:r>
              <a:rPr lang="ru-RU" sz="2000" b="1" dirty="0" err="1"/>
              <a:t>пошук</a:t>
            </a:r>
            <a:r>
              <a:rPr lang="ru-RU" sz="2000" b="1" dirty="0"/>
              <a:t> </a:t>
            </a:r>
            <a:r>
              <a:rPr lang="ru-RU" sz="2000" b="1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промислової</a:t>
            </a:r>
            <a:r>
              <a:rPr lang="ru-RU" sz="2000" dirty="0"/>
              <a:t> </a:t>
            </a:r>
            <a:r>
              <a:rPr lang="ru-RU" sz="2000" dirty="0" err="1"/>
              <a:t>власності</a:t>
            </a:r>
            <a:r>
              <a:rPr lang="ru-RU" sz="2000" dirty="0"/>
              <a:t> в </a:t>
            </a:r>
            <a:r>
              <a:rPr lang="ru-RU" sz="2000" dirty="0" err="1"/>
              <a:t>єдиному</a:t>
            </a:r>
            <a:r>
              <a:rPr lang="ru-RU" sz="2000" dirty="0"/>
              <a:t> </a:t>
            </a:r>
            <a:r>
              <a:rPr lang="ru-RU" sz="2000" dirty="0" err="1" smtClean="0"/>
              <a:t>інтерфейсі</a:t>
            </a:r>
            <a:r>
              <a:rPr lang="ru-RU" sz="2000" dirty="0" smtClean="0"/>
              <a:t> (в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</a:t>
            </a:r>
            <a:r>
              <a:rPr lang="ru-RU" sz="2000" dirty="0" err="1" smtClean="0"/>
              <a:t>патентний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</a:t>
            </a:r>
            <a:r>
              <a:rPr lang="ru-RU" sz="2000" dirty="0" smtClean="0"/>
              <a:t> за кодом МПК)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 smtClean="0"/>
              <a:t>переглядати</a:t>
            </a:r>
            <a:r>
              <a:rPr lang="ru-RU" sz="2000" b="1" dirty="0" smtClean="0"/>
              <a:t> </a:t>
            </a:r>
            <a:r>
              <a:rPr lang="ru-RU" sz="2000" b="1" dirty="0"/>
              <a:t>стан </a:t>
            </a:r>
            <a:r>
              <a:rPr lang="ru-RU" sz="2000" b="1" dirty="0" err="1"/>
              <a:t>діловодства</a:t>
            </a:r>
            <a:r>
              <a:rPr lang="ru-RU" sz="2000" b="1" dirty="0"/>
              <a:t> </a:t>
            </a:r>
            <a:r>
              <a:rPr lang="ru-RU" sz="2000" dirty="0"/>
              <a:t>за </a:t>
            </a:r>
            <a:r>
              <a:rPr lang="uk-UA" sz="2000" dirty="0"/>
              <a:t>об'єктом </a:t>
            </a:r>
            <a:r>
              <a:rPr lang="uk-UA" sz="2000" dirty="0" smtClean="0"/>
              <a:t>(заявкою чи охоронним документом) та </a:t>
            </a:r>
            <a:r>
              <a:rPr lang="ru-RU" sz="2000" dirty="0" err="1" smtClean="0"/>
              <a:t>здійснювати</a:t>
            </a:r>
            <a:r>
              <a:rPr lang="ru-RU" sz="2000" dirty="0" smtClean="0"/>
              <a:t> </a:t>
            </a:r>
            <a:r>
              <a:rPr lang="ru-RU" sz="2000" b="1" dirty="0" err="1"/>
              <a:t>пошук</a:t>
            </a:r>
            <a:r>
              <a:rPr lang="ru-RU" sz="2000" dirty="0"/>
              <a:t> за </a:t>
            </a:r>
            <a:r>
              <a:rPr lang="ru-RU" sz="2000" b="1" dirty="0" err="1"/>
              <a:t>сповіщеннями</a:t>
            </a:r>
            <a:r>
              <a:rPr lang="ru-RU" sz="2000" dirty="0"/>
              <a:t>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endParaRPr lang="uk-UA" sz="1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://sis.nipo.gov.ua/uk/search/simple</a:t>
            </a:r>
            <a:r>
              <a:rPr lang="en-US" sz="2600" dirty="0" smtClean="0">
                <a:hlinkClick r:id="rId2"/>
              </a:rPr>
              <a:t>/</a:t>
            </a:r>
            <a:r>
              <a:rPr lang="uk-UA" sz="2600" dirty="0" smtClean="0"/>
              <a:t> </a:t>
            </a:r>
            <a:endParaRPr lang="en-US" sz="2600" dirty="0"/>
          </a:p>
          <a:p>
            <a:pPr algn="ctr"/>
            <a:endParaRPr lang="en-US" sz="2000" dirty="0"/>
          </a:p>
          <a:p>
            <a:pPr algn="ctr"/>
            <a:endParaRPr lang="uk-UA" dirty="0"/>
          </a:p>
        </p:txBody>
      </p:sp>
      <p:pic>
        <p:nvPicPr>
          <p:cNvPr id="2050" name="Picture 2" descr="C:\Users\user\Desktop\ПРЕЗЕНТ 11.06\Screenshot_20260601_124612_Chr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6580"/>
            <a:ext cx="2120517" cy="37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 11.06\Screenshot_20260601_124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1922"/>
            <a:ext cx="2085696" cy="36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ЕЗЕНТ 11.06\Screenshot_20260601_124958_Chr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23" y="2312172"/>
            <a:ext cx="2127358" cy="38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РЕЗЕНТ 11.06\Screenshot_20260601_125759_Chro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59" y="2320156"/>
            <a:ext cx="2068807" cy="35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24051"/>
            <a:ext cx="1178890" cy="11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496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1359</Words>
  <Application>Microsoft Office PowerPoint</Application>
  <PresentationFormat>Екран (4:3)</PresentationFormat>
  <Paragraphs>212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Набуття прав на об’єкти  інтелектуальної власності в ЗВО  на шляху від створення до впровадження</vt:lpstr>
      <vt:lpstr> Етапи набуття прав на обєкти ІВ  </vt:lpstr>
      <vt:lpstr>Які види (інститути) ІВ існують </vt:lpstr>
      <vt:lpstr>Які об’єкти ІВ мають місце в ЗВО</vt:lpstr>
      <vt:lpstr>Як вибрати об’єкт та на якому етапі виконання НДР</vt:lpstr>
      <vt:lpstr>Які особливості підготовки заявок  треба враховувати при патентуванні </vt:lpstr>
      <vt:lpstr>Патентний пошук як попередній етап патентування</vt:lpstr>
      <vt:lpstr>Сучасні інструменти патентного пошуку </vt:lpstr>
      <vt:lpstr> Спеціальна інформаційна система УКРНОІВІ (СІС) Можливості СІС дозволяють:  проводити простий та розширений пошук об'єктів промислової власності в єдиному інтерфейсі (в т.ч. патентний пошук за кодом МПК) переглядати стан діловодства за об'єктом (заявкою чи охоронним документом) та здійснювати пошук за сповіщеннями.   </vt:lpstr>
      <vt:lpstr>Презентація PowerPoint</vt:lpstr>
      <vt:lpstr>Міжнародна Патентна Класифікація (МПК) </vt:lpstr>
      <vt:lpstr>Ключові моменти оформлення заяви  на винахід/корисну модель </vt:lpstr>
      <vt:lpstr>Обсяг правової охорони  винаходу/корисної моделі  </vt:lpstr>
      <vt:lpstr>Складові частини заявки </vt:lpstr>
      <vt:lpstr>Авторське право:  коли твір потребує свідоцтва</vt:lpstr>
      <vt:lpstr>Перелік документів  для реєстрації авторського права на службовий твір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Набуття прав на об’єкти інтелектуальної власності в ЗВО на шляху від створення до впровадження</dc:title>
  <dc:creator>Ольга</dc:creator>
  <cp:lastModifiedBy>Ольга</cp:lastModifiedBy>
  <cp:revision>160</cp:revision>
  <cp:lastPrinted>2026-06-10T08:52:27Z</cp:lastPrinted>
  <dcterms:created xsi:type="dcterms:W3CDTF">2026-06-02T12:51:36Z</dcterms:created>
  <dcterms:modified xsi:type="dcterms:W3CDTF">2026-06-11T09:28:21Z</dcterms:modified>
</cp:coreProperties>
</file>