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58" r:id="rId3"/>
    <p:sldId id="259" r:id="rId4"/>
    <p:sldId id="260" r:id="rId5"/>
    <p:sldId id="269" r:id="rId6"/>
    <p:sldId id="261" r:id="rId7"/>
    <p:sldId id="262" r:id="rId8"/>
    <p:sldId id="263" r:id="rId9"/>
    <p:sldId id="264" r:id="rId10"/>
    <p:sldId id="265" r:id="rId11"/>
    <p:sldId id="266" r:id="rId12"/>
    <p:sldId id="272" r:id="rId13"/>
    <p:sldId id="274" r:id="rId14"/>
    <p:sldId id="275" r:id="rId15"/>
    <p:sldId id="267" r:id="rId16"/>
    <p:sldId id="268"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Desktop\&#1055;&#1056;&#1045;&#1047;&#1045;&#1053;&#1058;&#1040;&#1062;&#1048;&#1071;\&#1051;&#1080;&#1089;&#1090;%20Microsoft%20Exce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Desktop\&#1055;&#1056;&#1045;&#1047;&#1045;&#1053;&#1058;&#1040;&#1062;&#1048;&#1071;\&#1051;&#1080;&#1089;&#1090;%20Microsoft%20Exce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user\Desktop\&#1055;&#1056;&#1045;&#1047;&#1045;&#1053;&#1058;&#1040;&#1062;&#1048;&#1071;\&#1051;&#1080;&#1089;&#1090;%20Microsoft%20Exce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user\Desktop\&#1055;&#1056;&#1045;&#1047;&#1045;&#1053;&#1058;&#1040;&#1062;&#1048;&#1071;\&#1051;&#1080;&#1089;&#1090;%20Microsoft%20Excel.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user\Desktop\&#1055;&#1056;&#1045;&#1047;&#1045;&#1053;&#1058;&#1040;&#1062;&#1048;&#1071;\&#1051;&#1080;&#1089;&#1090;%20Microsoft%20Excel.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user\Desktop\&#1055;&#1056;&#1045;&#1047;&#1045;&#1053;&#1058;&#1040;&#1062;&#1048;&#1071;\&#1051;&#1080;&#1089;&#1090;%20Microsoft%20Excel.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user\Desktop\&#1055;&#1056;&#1045;&#1047;&#1045;&#1053;&#1058;&#1040;&#1062;&#1048;&#1071;\&#1051;&#1080;&#1089;&#1090;%20Microsoft%20Excel.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Лист1!$I$4</c:f>
              <c:strCache>
                <c:ptCount val="1"/>
                <c:pt idx="0">
                  <c:v>Number of tourist arrivals France (thousands)</c:v>
                </c:pt>
              </c:strCache>
            </c:strRef>
          </c:tx>
          <c:spPr>
            <a:solidFill>
              <a:schemeClr val="accent1"/>
            </a:solidFill>
            <a:ln>
              <a:noFill/>
            </a:ln>
            <a:effectLst/>
          </c:spPr>
          <c:invertIfNegative val="0"/>
          <c:cat>
            <c:numRef>
              <c:f>Лист1!$H$5:$H$33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Лист1!$I$5:$I$33</c:f>
              <c:numCache>
                <c:formatCode>#,##0</c:formatCode>
                <c:ptCount val="29"/>
                <c:pt idx="0">
                  <c:v>60033</c:v>
                </c:pt>
                <c:pt idx="1">
                  <c:v>62406</c:v>
                </c:pt>
                <c:pt idx="2">
                  <c:v>66591</c:v>
                </c:pt>
                <c:pt idx="3">
                  <c:v>70109</c:v>
                </c:pt>
                <c:pt idx="4">
                  <c:v>73147</c:v>
                </c:pt>
                <c:pt idx="5">
                  <c:v>77190</c:v>
                </c:pt>
                <c:pt idx="6">
                  <c:v>75202</c:v>
                </c:pt>
                <c:pt idx="7">
                  <c:v>77012</c:v>
                </c:pt>
                <c:pt idx="8">
                  <c:v>75048</c:v>
                </c:pt>
                <c:pt idx="9">
                  <c:v>74433</c:v>
                </c:pt>
                <c:pt idx="10">
                  <c:v>74988</c:v>
                </c:pt>
                <c:pt idx="11">
                  <c:v>77916</c:v>
                </c:pt>
                <c:pt idx="12">
                  <c:v>80853</c:v>
                </c:pt>
                <c:pt idx="13">
                  <c:v>79218</c:v>
                </c:pt>
                <c:pt idx="14">
                  <c:v>76764</c:v>
                </c:pt>
                <c:pt idx="15">
                  <c:v>76647</c:v>
                </c:pt>
                <c:pt idx="16">
                  <c:v>80499</c:v>
                </c:pt>
                <c:pt idx="17">
                  <c:v>81980</c:v>
                </c:pt>
                <c:pt idx="18">
                  <c:v>83634</c:v>
                </c:pt>
                <c:pt idx="19">
                  <c:v>83701</c:v>
                </c:pt>
                <c:pt idx="20">
                  <c:v>84452</c:v>
                </c:pt>
                <c:pt idx="21">
                  <c:v>82682</c:v>
                </c:pt>
                <c:pt idx="22">
                  <c:v>86758</c:v>
                </c:pt>
                <c:pt idx="23">
                  <c:v>89322</c:v>
                </c:pt>
                <c:pt idx="24">
                  <c:v>90914</c:v>
                </c:pt>
                <c:pt idx="25">
                  <c:v>41684</c:v>
                </c:pt>
                <c:pt idx="26">
                  <c:v>48395</c:v>
                </c:pt>
                <c:pt idx="27">
                  <c:v>82021.036363636405</c:v>
                </c:pt>
                <c:pt idx="28">
                  <c:v>89389</c:v>
                </c:pt>
              </c:numCache>
            </c:numRef>
          </c:val>
          <c:extLst>
            <c:ext xmlns:c16="http://schemas.microsoft.com/office/drawing/2014/chart" uri="{C3380CC4-5D6E-409C-BE32-E72D297353CC}">
              <c16:uniqueId val="{00000000-F70D-49BE-84F2-D1520089AAB4}"/>
            </c:ext>
          </c:extLst>
        </c:ser>
        <c:ser>
          <c:idx val="1"/>
          <c:order val="1"/>
          <c:tx>
            <c:strRef>
              <c:f>Лист1!$J$4</c:f>
              <c:strCache>
                <c:ptCount val="1"/>
                <c:pt idx="0">
                  <c:v>Tourist spendings France (mln doll USA)</c:v>
                </c:pt>
              </c:strCache>
            </c:strRef>
          </c:tx>
          <c:spPr>
            <a:solidFill>
              <a:schemeClr val="accent2"/>
            </a:solidFill>
            <a:ln>
              <a:noFill/>
            </a:ln>
            <a:effectLst/>
          </c:spPr>
          <c:invertIfNegative val="0"/>
          <c:cat>
            <c:numRef>
              <c:f>Лист1!$H$5:$H$33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Лист1!$J$5:$J$33</c:f>
              <c:numCache>
                <c:formatCode>#,##0</c:formatCode>
                <c:ptCount val="29"/>
                <c:pt idx="0">
                  <c:v>31295</c:v>
                </c:pt>
                <c:pt idx="1">
                  <c:v>32088</c:v>
                </c:pt>
                <c:pt idx="2">
                  <c:v>35881</c:v>
                </c:pt>
                <c:pt idx="3">
                  <c:v>38674</c:v>
                </c:pt>
                <c:pt idx="4">
                  <c:v>44551</c:v>
                </c:pt>
                <c:pt idx="5">
                  <c:v>38706</c:v>
                </c:pt>
                <c:pt idx="6">
                  <c:v>37826</c:v>
                </c:pt>
                <c:pt idx="7">
                  <c:v>41113</c:v>
                </c:pt>
                <c:pt idx="8">
                  <c:v>46576</c:v>
                </c:pt>
                <c:pt idx="9">
                  <c:v>53068</c:v>
                </c:pt>
                <c:pt idx="10">
                  <c:v>52126</c:v>
                </c:pt>
                <c:pt idx="11">
                  <c:v>54615</c:v>
                </c:pt>
                <c:pt idx="12">
                  <c:v>63890</c:v>
                </c:pt>
                <c:pt idx="13">
                  <c:v>68034</c:v>
                </c:pt>
                <c:pt idx="14">
                  <c:v>58906</c:v>
                </c:pt>
                <c:pt idx="15">
                  <c:v>56178</c:v>
                </c:pt>
                <c:pt idx="16">
                  <c:v>66133</c:v>
                </c:pt>
                <c:pt idx="17">
                  <c:v>63975</c:v>
                </c:pt>
                <c:pt idx="18">
                  <c:v>66054</c:v>
                </c:pt>
                <c:pt idx="19">
                  <c:v>67402</c:v>
                </c:pt>
                <c:pt idx="20">
                  <c:v>66441</c:v>
                </c:pt>
                <c:pt idx="21">
                  <c:v>63557</c:v>
                </c:pt>
                <c:pt idx="22">
                  <c:v>67717</c:v>
                </c:pt>
                <c:pt idx="23">
                  <c:v>72518</c:v>
                </c:pt>
                <c:pt idx="24">
                  <c:v>70786</c:v>
                </c:pt>
                <c:pt idx="25">
                  <c:v>35796</c:v>
                </c:pt>
                <c:pt idx="26">
                  <c:v>44665</c:v>
                </c:pt>
                <c:pt idx="27">
                  <c:v>67369</c:v>
                </c:pt>
                <c:pt idx="28">
                  <c:v>72411</c:v>
                </c:pt>
              </c:numCache>
            </c:numRef>
          </c:val>
          <c:extLst>
            <c:ext xmlns:c16="http://schemas.microsoft.com/office/drawing/2014/chart" uri="{C3380CC4-5D6E-409C-BE32-E72D297353CC}">
              <c16:uniqueId val="{00000001-F70D-49BE-84F2-D1520089AAB4}"/>
            </c:ext>
          </c:extLst>
        </c:ser>
        <c:dLbls>
          <c:showLegendKey val="0"/>
          <c:showVal val="0"/>
          <c:showCatName val="0"/>
          <c:showSerName val="0"/>
          <c:showPercent val="0"/>
          <c:showBubbleSize val="0"/>
        </c:dLbls>
        <c:gapWidth val="219"/>
        <c:overlap val="-27"/>
        <c:axId val="634403903"/>
        <c:axId val="634406783"/>
      </c:barChart>
      <c:lineChart>
        <c:grouping val="standard"/>
        <c:varyColors val="0"/>
        <c:ser>
          <c:idx val="2"/>
          <c:order val="2"/>
          <c:tx>
            <c:strRef>
              <c:f>Лист1!$K$4</c:f>
              <c:strCache>
                <c:ptCount val="1"/>
                <c:pt idx="0">
                  <c:v>GDP per capita France, doll</c:v>
                </c:pt>
              </c:strCache>
            </c:strRef>
          </c:tx>
          <c:spPr>
            <a:ln w="28575" cap="rnd">
              <a:solidFill>
                <a:schemeClr val="accent3"/>
              </a:solidFill>
              <a:round/>
            </a:ln>
            <a:effectLst/>
          </c:spPr>
          <c:marker>
            <c:symbol val="none"/>
          </c:marker>
          <c:cat>
            <c:numRef>
              <c:f>Лист1!$H$5:$H$33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Лист1!$K$5:$K$33</c:f>
              <c:numCache>
                <c:formatCode>General</c:formatCode>
                <c:ptCount val="29"/>
                <c:pt idx="0">
                  <c:v>20763.097111575094</c:v>
                </c:pt>
                <c:pt idx="1">
                  <c:v>21350.065516025443</c:v>
                </c:pt>
                <c:pt idx="2">
                  <c:v>22237.734574118276</c:v>
                </c:pt>
                <c:pt idx="3">
                  <c:v>23356.753864999246</c:v>
                </c:pt>
                <c:pt idx="4">
                  <c:v>24304.404528490719</c:v>
                </c:pt>
                <c:pt idx="5">
                  <c:v>26090.138796026116</c:v>
                </c:pt>
                <c:pt idx="6">
                  <c:v>27493.701750552587</c:v>
                </c:pt>
                <c:pt idx="7">
                  <c:v>28518.825220625182</c:v>
                </c:pt>
                <c:pt idx="8">
                  <c:v>28168.769567267023</c:v>
                </c:pt>
                <c:pt idx="9">
                  <c:v>29056.005260870868</c:v>
                </c:pt>
                <c:pt idx="10">
                  <c:v>30494.214107507592</c:v>
                </c:pt>
                <c:pt idx="11">
                  <c:v>32464.846836178785</c:v>
                </c:pt>
                <c:pt idx="12">
                  <c:v>34126.125037054997</c:v>
                </c:pt>
                <c:pt idx="13">
                  <c:v>35092.694307869635</c:v>
                </c:pt>
                <c:pt idx="14">
                  <c:v>34674.997819677403</c:v>
                </c:pt>
                <c:pt idx="15">
                  <c:v>35894.992108173486</c:v>
                </c:pt>
                <c:pt idx="16">
                  <c:v>37439.23314269913</c:v>
                </c:pt>
                <c:pt idx="17">
                  <c:v>37677.726793258691</c:v>
                </c:pt>
                <c:pt idx="18">
                  <c:v>39521.696984753828</c:v>
                </c:pt>
                <c:pt idx="19">
                  <c:v>40144.026828367852</c:v>
                </c:pt>
                <c:pt idx="20">
                  <c:v>40849.997378050073</c:v>
                </c:pt>
                <c:pt idx="21">
                  <c:v>42924.613626021019</c:v>
                </c:pt>
                <c:pt idx="22">
                  <c:v>44577.064574539429</c:v>
                </c:pt>
                <c:pt idx="23">
                  <c:v>46537.474044259143</c:v>
                </c:pt>
                <c:pt idx="24">
                  <c:v>51240.068301980464</c:v>
                </c:pt>
                <c:pt idx="25">
                  <c:v>49494.290084493114</c:v>
                </c:pt>
                <c:pt idx="26">
                  <c:v>53834.799297101657</c:v>
                </c:pt>
                <c:pt idx="27">
                  <c:v>57594.034017920778</c:v>
                </c:pt>
                <c:pt idx="28">
                  <c:v>59069.392862510504</c:v>
                </c:pt>
              </c:numCache>
            </c:numRef>
          </c:val>
          <c:smooth val="0"/>
          <c:extLst>
            <c:ext xmlns:c16="http://schemas.microsoft.com/office/drawing/2014/chart" uri="{C3380CC4-5D6E-409C-BE32-E72D297353CC}">
              <c16:uniqueId val="{00000002-F70D-49BE-84F2-D1520089AAB4}"/>
            </c:ext>
          </c:extLst>
        </c:ser>
        <c:dLbls>
          <c:showLegendKey val="0"/>
          <c:showVal val="0"/>
          <c:showCatName val="0"/>
          <c:showSerName val="0"/>
          <c:showPercent val="0"/>
          <c:showBubbleSize val="0"/>
        </c:dLbls>
        <c:marker val="1"/>
        <c:smooth val="0"/>
        <c:axId val="634410623"/>
        <c:axId val="634399103"/>
      </c:lineChart>
      <c:catAx>
        <c:axId val="634403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34406783"/>
        <c:crosses val="autoZero"/>
        <c:auto val="1"/>
        <c:lblAlgn val="ctr"/>
        <c:lblOffset val="100"/>
        <c:noMultiLvlLbl val="0"/>
      </c:catAx>
      <c:valAx>
        <c:axId val="63440678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34403903"/>
        <c:crosses val="autoZero"/>
        <c:crossBetween val="between"/>
      </c:valAx>
      <c:valAx>
        <c:axId val="634399103"/>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34410623"/>
        <c:crosses val="max"/>
        <c:crossBetween val="between"/>
      </c:valAx>
      <c:catAx>
        <c:axId val="634410623"/>
        <c:scaling>
          <c:orientation val="minMax"/>
        </c:scaling>
        <c:delete val="1"/>
        <c:axPos val="b"/>
        <c:numFmt formatCode="General" sourceLinked="1"/>
        <c:majorTickMark val="out"/>
        <c:minorTickMark val="none"/>
        <c:tickLblPos val="nextTo"/>
        <c:crossAx val="63439910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Лист1!$N$4</c:f>
              <c:strCache>
                <c:ptCount val="1"/>
                <c:pt idx="0">
                  <c:v>Number of tourist arrivals Germany (thousands)</c:v>
                </c:pt>
              </c:strCache>
            </c:strRef>
          </c:tx>
          <c:spPr>
            <a:solidFill>
              <a:schemeClr val="accent1"/>
            </a:solidFill>
            <a:ln>
              <a:noFill/>
            </a:ln>
            <a:effectLst/>
          </c:spPr>
          <c:invertIfNegative val="0"/>
          <c:cat>
            <c:numRef>
              <c:f>Лист1!$M$5:$M$33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Лист1!$N$5:$N$33</c:f>
              <c:numCache>
                <c:formatCode>#,##0</c:formatCode>
                <c:ptCount val="29"/>
                <c:pt idx="0">
                  <c:v>14847</c:v>
                </c:pt>
                <c:pt idx="1">
                  <c:v>15205</c:v>
                </c:pt>
                <c:pt idx="2">
                  <c:v>15837</c:v>
                </c:pt>
                <c:pt idx="3">
                  <c:v>16511</c:v>
                </c:pt>
                <c:pt idx="4">
                  <c:v>17116</c:v>
                </c:pt>
                <c:pt idx="5">
                  <c:v>18983</c:v>
                </c:pt>
                <c:pt idx="6">
                  <c:v>17861</c:v>
                </c:pt>
                <c:pt idx="7">
                  <c:v>17969</c:v>
                </c:pt>
                <c:pt idx="8">
                  <c:v>18399</c:v>
                </c:pt>
                <c:pt idx="9">
                  <c:v>20137</c:v>
                </c:pt>
                <c:pt idx="10">
                  <c:v>21500</c:v>
                </c:pt>
                <c:pt idx="11">
                  <c:v>23569</c:v>
                </c:pt>
                <c:pt idx="12">
                  <c:v>24421</c:v>
                </c:pt>
                <c:pt idx="13">
                  <c:v>24884</c:v>
                </c:pt>
                <c:pt idx="14">
                  <c:v>24220</c:v>
                </c:pt>
                <c:pt idx="15">
                  <c:v>26875</c:v>
                </c:pt>
                <c:pt idx="16">
                  <c:v>28374</c:v>
                </c:pt>
                <c:pt idx="17">
                  <c:v>30411</c:v>
                </c:pt>
                <c:pt idx="18">
                  <c:v>31545</c:v>
                </c:pt>
                <c:pt idx="19">
                  <c:v>32999</c:v>
                </c:pt>
                <c:pt idx="20">
                  <c:v>34970</c:v>
                </c:pt>
                <c:pt idx="21">
                  <c:v>35555</c:v>
                </c:pt>
                <c:pt idx="22">
                  <c:v>37452</c:v>
                </c:pt>
                <c:pt idx="23">
                  <c:v>38881</c:v>
                </c:pt>
                <c:pt idx="24">
                  <c:v>39563</c:v>
                </c:pt>
                <c:pt idx="25">
                  <c:v>12449</c:v>
                </c:pt>
                <c:pt idx="26">
                  <c:v>11688</c:v>
                </c:pt>
                <c:pt idx="27">
                  <c:v>28463</c:v>
                </c:pt>
                <c:pt idx="28">
                  <c:v>39578</c:v>
                </c:pt>
              </c:numCache>
            </c:numRef>
          </c:val>
          <c:extLst>
            <c:ext xmlns:c16="http://schemas.microsoft.com/office/drawing/2014/chart" uri="{C3380CC4-5D6E-409C-BE32-E72D297353CC}">
              <c16:uniqueId val="{00000000-A233-484C-AE59-0AA251EED5E5}"/>
            </c:ext>
          </c:extLst>
        </c:ser>
        <c:ser>
          <c:idx val="1"/>
          <c:order val="1"/>
          <c:tx>
            <c:strRef>
              <c:f>Лист1!$O$4</c:f>
              <c:strCache>
                <c:ptCount val="1"/>
                <c:pt idx="0">
                  <c:v>Tourist spendings Germany (mln doll USA)</c:v>
                </c:pt>
              </c:strCache>
            </c:strRef>
          </c:tx>
          <c:spPr>
            <a:solidFill>
              <a:schemeClr val="accent2"/>
            </a:solidFill>
            <a:ln>
              <a:noFill/>
            </a:ln>
            <a:effectLst/>
          </c:spPr>
          <c:invertIfNegative val="0"/>
          <c:cat>
            <c:numRef>
              <c:f>Лист1!$M$5:$M$33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Лист1!$O$5:$O$33</c:f>
              <c:numCache>
                <c:formatCode>#,##0</c:formatCode>
                <c:ptCount val="29"/>
                <c:pt idx="0">
                  <c:v>24053</c:v>
                </c:pt>
                <c:pt idx="1">
                  <c:v>23982</c:v>
                </c:pt>
                <c:pt idx="2">
                  <c:v>24500</c:v>
                </c:pt>
                <c:pt idx="3">
                  <c:v>25806</c:v>
                </c:pt>
                <c:pt idx="4">
                  <c:v>25327</c:v>
                </c:pt>
                <c:pt idx="5">
                  <c:v>24943</c:v>
                </c:pt>
                <c:pt idx="6">
                  <c:v>24182</c:v>
                </c:pt>
                <c:pt idx="7">
                  <c:v>26717</c:v>
                </c:pt>
                <c:pt idx="8">
                  <c:v>30129</c:v>
                </c:pt>
                <c:pt idx="9">
                  <c:v>36417</c:v>
                </c:pt>
                <c:pt idx="10">
                  <c:v>40518</c:v>
                </c:pt>
                <c:pt idx="11">
                  <c:v>45560</c:v>
                </c:pt>
                <c:pt idx="12">
                  <c:v>49320</c:v>
                </c:pt>
                <c:pt idx="13">
                  <c:v>53402</c:v>
                </c:pt>
                <c:pt idx="14">
                  <c:v>47499</c:v>
                </c:pt>
                <c:pt idx="15">
                  <c:v>49116</c:v>
                </c:pt>
                <c:pt idx="16">
                  <c:v>53465</c:v>
                </c:pt>
                <c:pt idx="17">
                  <c:v>51626</c:v>
                </c:pt>
                <c:pt idx="18">
                  <c:v>55486</c:v>
                </c:pt>
                <c:pt idx="19">
                  <c:v>58721</c:v>
                </c:pt>
                <c:pt idx="20">
                  <c:v>50669</c:v>
                </c:pt>
                <c:pt idx="21">
                  <c:v>52234</c:v>
                </c:pt>
                <c:pt idx="22">
                  <c:v>40011</c:v>
                </c:pt>
                <c:pt idx="23">
                  <c:v>42895</c:v>
                </c:pt>
                <c:pt idx="24">
                  <c:v>41779</c:v>
                </c:pt>
                <c:pt idx="25">
                  <c:v>22068</c:v>
                </c:pt>
                <c:pt idx="26">
                  <c:v>22137</c:v>
                </c:pt>
                <c:pt idx="27">
                  <c:v>31257</c:v>
                </c:pt>
                <c:pt idx="28">
                  <c:v>34789</c:v>
                </c:pt>
              </c:numCache>
            </c:numRef>
          </c:val>
          <c:extLst>
            <c:ext xmlns:c16="http://schemas.microsoft.com/office/drawing/2014/chart" uri="{C3380CC4-5D6E-409C-BE32-E72D297353CC}">
              <c16:uniqueId val="{00000001-A233-484C-AE59-0AA251EED5E5}"/>
            </c:ext>
          </c:extLst>
        </c:ser>
        <c:dLbls>
          <c:showLegendKey val="0"/>
          <c:showVal val="0"/>
          <c:showCatName val="0"/>
          <c:showSerName val="0"/>
          <c:showPercent val="0"/>
          <c:showBubbleSize val="0"/>
        </c:dLbls>
        <c:gapWidth val="219"/>
        <c:overlap val="-27"/>
        <c:axId val="638400303"/>
        <c:axId val="638404143"/>
      </c:barChart>
      <c:lineChart>
        <c:grouping val="standard"/>
        <c:varyColors val="0"/>
        <c:ser>
          <c:idx val="2"/>
          <c:order val="2"/>
          <c:tx>
            <c:strRef>
              <c:f>Лист1!$P$4</c:f>
              <c:strCache>
                <c:ptCount val="1"/>
                <c:pt idx="0">
                  <c:v>GDP per capita Germany, doll</c:v>
                </c:pt>
              </c:strCache>
            </c:strRef>
          </c:tx>
          <c:spPr>
            <a:ln w="28575" cap="rnd">
              <a:solidFill>
                <a:schemeClr val="accent3"/>
              </a:solidFill>
              <a:round/>
            </a:ln>
            <a:effectLst/>
          </c:spPr>
          <c:marker>
            <c:symbol val="none"/>
          </c:marker>
          <c:cat>
            <c:numRef>
              <c:f>Лист1!$M$5:$M$33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Лист1!$P$5:$P$33</c:f>
              <c:numCache>
                <c:formatCode>General</c:formatCode>
                <c:ptCount val="29"/>
                <c:pt idx="0">
                  <c:v>23548.834125124304</c:v>
                </c:pt>
                <c:pt idx="1">
                  <c:v>24070.119235208273</c:v>
                </c:pt>
                <c:pt idx="2">
                  <c:v>24568.142890873551</c:v>
                </c:pt>
                <c:pt idx="3">
                  <c:v>25344.881318529307</c:v>
                </c:pt>
                <c:pt idx="4">
                  <c:v>26291.211079389781</c:v>
                </c:pt>
                <c:pt idx="5">
                  <c:v>27202.476084856702</c:v>
                </c:pt>
                <c:pt idx="6">
                  <c:v>28376.904086511149</c:v>
                </c:pt>
                <c:pt idx="7">
                  <c:v>29178.637465812219</c:v>
                </c:pt>
                <c:pt idx="8">
                  <c:v>29909.808720644858</c:v>
                </c:pt>
                <c:pt idx="9">
                  <c:v>31334.731516716012</c:v>
                </c:pt>
                <c:pt idx="10">
                  <c:v>31794.096009520737</c:v>
                </c:pt>
                <c:pt idx="11">
                  <c:v>34160.103111556942</c:v>
                </c:pt>
                <c:pt idx="12">
                  <c:v>36295.71843178913</c:v>
                </c:pt>
                <c:pt idx="13">
                  <c:v>37802.387430319686</c:v>
                </c:pt>
                <c:pt idx="14">
                  <c:v>36814.754733914582</c:v>
                </c:pt>
                <c:pt idx="15">
                  <c:v>38945.921734860378</c:v>
                </c:pt>
                <c:pt idx="16">
                  <c:v>42541.531088409574</c:v>
                </c:pt>
                <c:pt idx="17">
                  <c:v>43359.614827172307</c:v>
                </c:pt>
                <c:pt idx="18">
                  <c:v>44993.892745931531</c:v>
                </c:pt>
                <c:pt idx="19">
                  <c:v>47011.551093513081</c:v>
                </c:pt>
                <c:pt idx="20">
                  <c:v>47609.781004581557</c:v>
                </c:pt>
                <c:pt idx="21">
                  <c:v>50579.68392992657</c:v>
                </c:pt>
                <c:pt idx="22">
                  <c:v>53071.455569991325</c:v>
                </c:pt>
                <c:pt idx="23">
                  <c:v>55195.840542837199</c:v>
                </c:pt>
                <c:pt idx="24">
                  <c:v>58251.773082846936</c:v>
                </c:pt>
                <c:pt idx="25">
                  <c:v>57905.17955148442</c:v>
                </c:pt>
                <c:pt idx="26">
                  <c:v>61939.651585013693</c:v>
                </c:pt>
                <c:pt idx="27">
                  <c:v>66616.022245055952</c:v>
                </c:pt>
                <c:pt idx="28">
                  <c:v>67590.754393253897</c:v>
                </c:pt>
              </c:numCache>
            </c:numRef>
          </c:val>
          <c:smooth val="0"/>
          <c:extLst>
            <c:ext xmlns:c16="http://schemas.microsoft.com/office/drawing/2014/chart" uri="{C3380CC4-5D6E-409C-BE32-E72D297353CC}">
              <c16:uniqueId val="{00000002-A233-484C-AE59-0AA251EED5E5}"/>
            </c:ext>
          </c:extLst>
        </c:ser>
        <c:dLbls>
          <c:showLegendKey val="0"/>
          <c:showVal val="0"/>
          <c:showCatName val="0"/>
          <c:showSerName val="0"/>
          <c:showPercent val="0"/>
          <c:showBubbleSize val="0"/>
        </c:dLbls>
        <c:marker val="1"/>
        <c:smooth val="0"/>
        <c:axId val="638400303"/>
        <c:axId val="638404143"/>
      </c:lineChart>
      <c:catAx>
        <c:axId val="6384003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38404143"/>
        <c:crosses val="autoZero"/>
        <c:auto val="1"/>
        <c:lblAlgn val="ctr"/>
        <c:lblOffset val="100"/>
        <c:noMultiLvlLbl val="0"/>
      </c:catAx>
      <c:valAx>
        <c:axId val="63840414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384003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Лист1!$S$4</c:f>
              <c:strCache>
                <c:ptCount val="1"/>
                <c:pt idx="0">
                  <c:v>Number of tourist arrivals Italy (thousands)</c:v>
                </c:pt>
              </c:strCache>
            </c:strRef>
          </c:tx>
          <c:spPr>
            <a:solidFill>
              <a:schemeClr val="accent1"/>
            </a:solidFill>
            <a:ln>
              <a:noFill/>
            </a:ln>
            <a:effectLst/>
          </c:spPr>
          <c:invertIfNegative val="0"/>
          <c:cat>
            <c:numRef>
              <c:f>Лист1!$R$5:$R$33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Лист1!$S$5:$S$33</c:f>
              <c:numCache>
                <c:formatCode>#,##0</c:formatCode>
                <c:ptCount val="29"/>
                <c:pt idx="0">
                  <c:v>31052</c:v>
                </c:pt>
                <c:pt idx="1">
                  <c:v>34080</c:v>
                </c:pt>
                <c:pt idx="2">
                  <c:v>34692</c:v>
                </c:pt>
                <c:pt idx="3">
                  <c:v>34933</c:v>
                </c:pt>
                <c:pt idx="4">
                  <c:v>36516</c:v>
                </c:pt>
                <c:pt idx="5">
                  <c:v>41181</c:v>
                </c:pt>
                <c:pt idx="6">
                  <c:v>39563</c:v>
                </c:pt>
                <c:pt idx="7">
                  <c:v>39799</c:v>
                </c:pt>
                <c:pt idx="8">
                  <c:v>39604</c:v>
                </c:pt>
                <c:pt idx="9">
                  <c:v>37071</c:v>
                </c:pt>
                <c:pt idx="10">
                  <c:v>36513</c:v>
                </c:pt>
                <c:pt idx="11">
                  <c:v>41058</c:v>
                </c:pt>
                <c:pt idx="12">
                  <c:v>43654</c:v>
                </c:pt>
                <c:pt idx="13">
                  <c:v>42734</c:v>
                </c:pt>
                <c:pt idx="14">
                  <c:v>43239</c:v>
                </c:pt>
                <c:pt idx="15">
                  <c:v>43626</c:v>
                </c:pt>
                <c:pt idx="16">
                  <c:v>46119</c:v>
                </c:pt>
                <c:pt idx="17">
                  <c:v>46360</c:v>
                </c:pt>
                <c:pt idx="18">
                  <c:v>47704</c:v>
                </c:pt>
                <c:pt idx="19">
                  <c:v>48576</c:v>
                </c:pt>
                <c:pt idx="20">
                  <c:v>50732</c:v>
                </c:pt>
                <c:pt idx="21">
                  <c:v>52372</c:v>
                </c:pt>
                <c:pt idx="22">
                  <c:v>58253</c:v>
                </c:pt>
                <c:pt idx="23">
                  <c:v>61567.199999999997</c:v>
                </c:pt>
                <c:pt idx="24">
                  <c:v>64513</c:v>
                </c:pt>
                <c:pt idx="25">
                  <c:v>25190</c:v>
                </c:pt>
                <c:pt idx="26">
                  <c:v>26888</c:v>
                </c:pt>
                <c:pt idx="27">
                  <c:v>49811</c:v>
                </c:pt>
                <c:pt idx="28">
                  <c:v>64452</c:v>
                </c:pt>
              </c:numCache>
            </c:numRef>
          </c:val>
          <c:extLst>
            <c:ext xmlns:c16="http://schemas.microsoft.com/office/drawing/2014/chart" uri="{C3380CC4-5D6E-409C-BE32-E72D297353CC}">
              <c16:uniqueId val="{00000000-DB80-4F60-B0D7-FABF50A412FB}"/>
            </c:ext>
          </c:extLst>
        </c:ser>
        <c:ser>
          <c:idx val="1"/>
          <c:order val="1"/>
          <c:tx>
            <c:strRef>
              <c:f>Лист1!$T$4</c:f>
              <c:strCache>
                <c:ptCount val="1"/>
                <c:pt idx="0">
                  <c:v>Tourist spendings Italy (mln doll USA)</c:v>
                </c:pt>
              </c:strCache>
            </c:strRef>
          </c:tx>
          <c:spPr>
            <a:solidFill>
              <a:schemeClr val="accent2"/>
            </a:solidFill>
            <a:ln>
              <a:noFill/>
            </a:ln>
            <a:effectLst/>
          </c:spPr>
          <c:invertIfNegative val="0"/>
          <c:cat>
            <c:numRef>
              <c:f>Лист1!$R$5:$R$33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Лист1!$T$5:$T$33</c:f>
              <c:numCache>
                <c:formatCode>#,##0</c:formatCode>
                <c:ptCount val="29"/>
                <c:pt idx="0">
                  <c:v>30411</c:v>
                </c:pt>
                <c:pt idx="1">
                  <c:v>31884</c:v>
                </c:pt>
                <c:pt idx="2">
                  <c:v>31415</c:v>
                </c:pt>
                <c:pt idx="3">
                  <c:v>31339</c:v>
                </c:pt>
                <c:pt idx="4">
                  <c:v>29570</c:v>
                </c:pt>
                <c:pt idx="5">
                  <c:v>28712</c:v>
                </c:pt>
                <c:pt idx="6">
                  <c:v>26924</c:v>
                </c:pt>
                <c:pt idx="7">
                  <c:v>28213</c:v>
                </c:pt>
                <c:pt idx="8">
                  <c:v>32623</c:v>
                </c:pt>
                <c:pt idx="9">
                  <c:v>37893</c:v>
                </c:pt>
                <c:pt idx="10">
                  <c:v>38364</c:v>
                </c:pt>
                <c:pt idx="11">
                  <c:v>41666</c:v>
                </c:pt>
                <c:pt idx="12">
                  <c:v>46134</c:v>
                </c:pt>
                <c:pt idx="13">
                  <c:v>44602</c:v>
                </c:pt>
                <c:pt idx="14">
                  <c:v>44955</c:v>
                </c:pt>
                <c:pt idx="15">
                  <c:v>43607</c:v>
                </c:pt>
                <c:pt idx="16">
                  <c:v>44259</c:v>
                </c:pt>
                <c:pt idx="17">
                  <c:v>42911</c:v>
                </c:pt>
                <c:pt idx="18">
                  <c:v>39563</c:v>
                </c:pt>
                <c:pt idx="19">
                  <c:v>40215</c:v>
                </c:pt>
                <c:pt idx="20">
                  <c:v>41415</c:v>
                </c:pt>
                <c:pt idx="21">
                  <c:v>42423</c:v>
                </c:pt>
                <c:pt idx="22">
                  <c:v>46719</c:v>
                </c:pt>
                <c:pt idx="23">
                  <c:v>51602</c:v>
                </c:pt>
                <c:pt idx="24">
                  <c:v>51910</c:v>
                </c:pt>
                <c:pt idx="25">
                  <c:v>20317</c:v>
                </c:pt>
                <c:pt idx="26">
                  <c:v>25355</c:v>
                </c:pt>
                <c:pt idx="27">
                  <c:v>44848</c:v>
                </c:pt>
                <c:pt idx="28">
                  <c:v>54126</c:v>
                </c:pt>
              </c:numCache>
            </c:numRef>
          </c:val>
          <c:extLst>
            <c:ext xmlns:c16="http://schemas.microsoft.com/office/drawing/2014/chart" uri="{C3380CC4-5D6E-409C-BE32-E72D297353CC}">
              <c16:uniqueId val="{00000001-DB80-4F60-B0D7-FABF50A412FB}"/>
            </c:ext>
          </c:extLst>
        </c:ser>
        <c:dLbls>
          <c:showLegendKey val="0"/>
          <c:showVal val="0"/>
          <c:showCatName val="0"/>
          <c:showSerName val="0"/>
          <c:showPercent val="0"/>
          <c:showBubbleSize val="0"/>
        </c:dLbls>
        <c:gapWidth val="219"/>
        <c:overlap val="-27"/>
        <c:axId val="643909663"/>
        <c:axId val="643921663"/>
      </c:barChart>
      <c:lineChart>
        <c:grouping val="standard"/>
        <c:varyColors val="0"/>
        <c:ser>
          <c:idx val="2"/>
          <c:order val="2"/>
          <c:tx>
            <c:strRef>
              <c:f>Лист1!$U$4</c:f>
              <c:strCache>
                <c:ptCount val="1"/>
                <c:pt idx="0">
                  <c:v>GDP per capita Italy, doll</c:v>
                </c:pt>
              </c:strCache>
            </c:strRef>
          </c:tx>
          <c:spPr>
            <a:ln w="28575" cap="rnd">
              <a:solidFill>
                <a:schemeClr val="accent3"/>
              </a:solidFill>
              <a:round/>
            </a:ln>
            <a:effectLst/>
          </c:spPr>
          <c:marker>
            <c:symbol val="none"/>
          </c:marker>
          <c:cat>
            <c:numRef>
              <c:f>Лист1!$R$5:$R$33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Лист1!$U$5:$U$33</c:f>
              <c:numCache>
                <c:formatCode>General</c:formatCode>
                <c:ptCount val="29"/>
                <c:pt idx="0">
                  <c:v>22379.64206256744</c:v>
                </c:pt>
                <c:pt idx="1">
                  <c:v>23050.914475922076</c:v>
                </c:pt>
                <c:pt idx="2">
                  <c:v>23871.415712687121</c:v>
                </c:pt>
                <c:pt idx="3">
                  <c:v>25020.908880982686</c:v>
                </c:pt>
                <c:pt idx="4">
                  <c:v>25602.389472039285</c:v>
                </c:pt>
                <c:pt idx="5">
                  <c:v>27075.850554260873</c:v>
                </c:pt>
                <c:pt idx="6">
                  <c:v>28042.01264820018</c:v>
                </c:pt>
                <c:pt idx="7">
                  <c:v>28736.577107350364</c:v>
                </c:pt>
                <c:pt idx="8">
                  <c:v>29198.539405998057</c:v>
                </c:pt>
                <c:pt idx="9">
                  <c:v>29555.556467149403</c:v>
                </c:pt>
                <c:pt idx="10">
                  <c:v>30130.644456912836</c:v>
                </c:pt>
                <c:pt idx="11">
                  <c:v>32453.386504609403</c:v>
                </c:pt>
                <c:pt idx="12">
                  <c:v>34148.964000972366</c:v>
                </c:pt>
                <c:pt idx="13">
                  <c:v>35523.27131043416</c:v>
                </c:pt>
                <c:pt idx="14">
                  <c:v>34601.910028577629</c:v>
                </c:pt>
                <c:pt idx="15">
                  <c:v>35152.394639912614</c:v>
                </c:pt>
                <c:pt idx="16">
                  <c:v>36598.014969302407</c:v>
                </c:pt>
                <c:pt idx="17">
                  <c:v>36486.296787030224</c:v>
                </c:pt>
                <c:pt idx="18">
                  <c:v>36314.697100777506</c:v>
                </c:pt>
                <c:pt idx="19">
                  <c:v>36194.873918843041</c:v>
                </c:pt>
                <c:pt idx="20">
                  <c:v>36899.385209246349</c:v>
                </c:pt>
                <c:pt idx="21">
                  <c:v>39926.954662859207</c:v>
                </c:pt>
                <c:pt idx="22">
                  <c:v>41581.12079054799</c:v>
                </c:pt>
                <c:pt idx="23">
                  <c:v>43036.24377703666</c:v>
                </c:pt>
                <c:pt idx="24">
                  <c:v>46470.037326575351</c:v>
                </c:pt>
                <c:pt idx="25">
                  <c:v>44202.235576921041</c:v>
                </c:pt>
                <c:pt idx="26">
                  <c:v>49912.83903304</c:v>
                </c:pt>
                <c:pt idx="27">
                  <c:v>55442.078429410045</c:v>
                </c:pt>
                <c:pt idx="28">
                  <c:v>55540.769710188397</c:v>
                </c:pt>
              </c:numCache>
            </c:numRef>
          </c:val>
          <c:smooth val="0"/>
          <c:extLst>
            <c:ext xmlns:c16="http://schemas.microsoft.com/office/drawing/2014/chart" uri="{C3380CC4-5D6E-409C-BE32-E72D297353CC}">
              <c16:uniqueId val="{00000002-DB80-4F60-B0D7-FABF50A412FB}"/>
            </c:ext>
          </c:extLst>
        </c:ser>
        <c:dLbls>
          <c:showLegendKey val="0"/>
          <c:showVal val="0"/>
          <c:showCatName val="0"/>
          <c:showSerName val="0"/>
          <c:showPercent val="0"/>
          <c:showBubbleSize val="0"/>
        </c:dLbls>
        <c:marker val="1"/>
        <c:smooth val="0"/>
        <c:axId val="643904863"/>
        <c:axId val="643896223"/>
      </c:lineChart>
      <c:catAx>
        <c:axId val="6439096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43921663"/>
        <c:crosses val="autoZero"/>
        <c:auto val="1"/>
        <c:lblAlgn val="ctr"/>
        <c:lblOffset val="100"/>
        <c:noMultiLvlLbl val="0"/>
      </c:catAx>
      <c:valAx>
        <c:axId val="64392166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43909663"/>
        <c:crosses val="autoZero"/>
        <c:crossBetween val="between"/>
      </c:valAx>
      <c:valAx>
        <c:axId val="643896223"/>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43904863"/>
        <c:crosses val="max"/>
        <c:crossBetween val="between"/>
      </c:valAx>
      <c:catAx>
        <c:axId val="643904863"/>
        <c:scaling>
          <c:orientation val="minMax"/>
        </c:scaling>
        <c:delete val="1"/>
        <c:axPos val="b"/>
        <c:numFmt formatCode="General" sourceLinked="1"/>
        <c:majorTickMark val="out"/>
        <c:minorTickMark val="none"/>
        <c:tickLblPos val="nextTo"/>
        <c:crossAx val="64389622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Лист1!$X$4</c:f>
              <c:strCache>
                <c:ptCount val="1"/>
                <c:pt idx="0">
                  <c:v>Number of tourist arrivals Spain (thousands)</c:v>
                </c:pt>
              </c:strCache>
            </c:strRef>
          </c:tx>
          <c:spPr>
            <a:solidFill>
              <a:schemeClr val="accent1"/>
            </a:solidFill>
            <a:ln>
              <a:noFill/>
            </a:ln>
            <a:effectLst/>
          </c:spPr>
          <c:invertIfNegative val="0"/>
          <c:cat>
            <c:numRef>
              <c:f>Лист1!$W$5:$W$33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Лист1!$X$5:$X$33</c:f>
              <c:numCache>
                <c:formatCode>#,##0</c:formatCode>
                <c:ptCount val="29"/>
                <c:pt idx="0">
                  <c:v>32971</c:v>
                </c:pt>
                <c:pt idx="1">
                  <c:v>34027</c:v>
                </c:pt>
                <c:pt idx="2">
                  <c:v>39553</c:v>
                </c:pt>
                <c:pt idx="3">
                  <c:v>41892</c:v>
                </c:pt>
                <c:pt idx="4">
                  <c:v>45440</c:v>
                </c:pt>
                <c:pt idx="5">
                  <c:v>46403</c:v>
                </c:pt>
                <c:pt idx="6">
                  <c:v>48565</c:v>
                </c:pt>
                <c:pt idx="7">
                  <c:v>50331</c:v>
                </c:pt>
                <c:pt idx="8">
                  <c:v>50854</c:v>
                </c:pt>
                <c:pt idx="9">
                  <c:v>52430</c:v>
                </c:pt>
                <c:pt idx="10">
                  <c:v>55914</c:v>
                </c:pt>
                <c:pt idx="11">
                  <c:v>58004</c:v>
                </c:pt>
                <c:pt idx="12">
                  <c:v>58666</c:v>
                </c:pt>
                <c:pt idx="13">
                  <c:v>57192</c:v>
                </c:pt>
                <c:pt idx="14">
                  <c:v>52178</c:v>
                </c:pt>
                <c:pt idx="15">
                  <c:v>52677</c:v>
                </c:pt>
                <c:pt idx="16">
                  <c:v>56177</c:v>
                </c:pt>
                <c:pt idx="17">
                  <c:v>57464</c:v>
                </c:pt>
                <c:pt idx="18">
                  <c:v>60675</c:v>
                </c:pt>
                <c:pt idx="19">
                  <c:v>64939</c:v>
                </c:pt>
                <c:pt idx="20">
                  <c:v>68175</c:v>
                </c:pt>
                <c:pt idx="21">
                  <c:v>75315</c:v>
                </c:pt>
                <c:pt idx="22">
                  <c:v>81869</c:v>
                </c:pt>
                <c:pt idx="23">
                  <c:v>82808</c:v>
                </c:pt>
                <c:pt idx="24">
                  <c:v>83509</c:v>
                </c:pt>
                <c:pt idx="25">
                  <c:v>18933</c:v>
                </c:pt>
                <c:pt idx="26">
                  <c:v>31181</c:v>
                </c:pt>
                <c:pt idx="27">
                  <c:v>71659</c:v>
                </c:pt>
                <c:pt idx="28">
                  <c:v>83841</c:v>
                </c:pt>
              </c:numCache>
            </c:numRef>
          </c:val>
          <c:extLst>
            <c:ext xmlns:c16="http://schemas.microsoft.com/office/drawing/2014/chart" uri="{C3380CC4-5D6E-409C-BE32-E72D297353CC}">
              <c16:uniqueId val="{00000000-7057-41D2-8E3A-409C6EE932CA}"/>
            </c:ext>
          </c:extLst>
        </c:ser>
        <c:ser>
          <c:idx val="1"/>
          <c:order val="1"/>
          <c:tx>
            <c:strRef>
              <c:f>Лист1!$Y$4</c:f>
              <c:strCache>
                <c:ptCount val="1"/>
                <c:pt idx="0">
                  <c:v>Tourist spendings Spain (mln doll USA)</c:v>
                </c:pt>
              </c:strCache>
            </c:strRef>
          </c:tx>
          <c:spPr>
            <a:solidFill>
              <a:schemeClr val="accent2"/>
            </a:solidFill>
            <a:ln>
              <a:noFill/>
            </a:ln>
            <a:effectLst/>
          </c:spPr>
          <c:invertIfNegative val="0"/>
          <c:cat>
            <c:numRef>
              <c:f>Лист1!$W$5:$W$33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Лист1!$Y$5:$Y$33</c:f>
              <c:numCache>
                <c:formatCode>#,##0</c:formatCode>
                <c:ptCount val="29"/>
                <c:pt idx="0">
                  <c:v>25368</c:v>
                </c:pt>
                <c:pt idx="1">
                  <c:v>27168</c:v>
                </c:pt>
                <c:pt idx="2">
                  <c:v>26185</c:v>
                </c:pt>
                <c:pt idx="3">
                  <c:v>29117</c:v>
                </c:pt>
                <c:pt idx="4">
                  <c:v>32733</c:v>
                </c:pt>
                <c:pt idx="5">
                  <c:v>31528</c:v>
                </c:pt>
                <c:pt idx="6">
                  <c:v>32519</c:v>
                </c:pt>
                <c:pt idx="7">
                  <c:v>34130</c:v>
                </c:pt>
                <c:pt idx="8">
                  <c:v>42786</c:v>
                </c:pt>
                <c:pt idx="9">
                  <c:v>48746</c:v>
                </c:pt>
                <c:pt idx="10">
                  <c:v>51959</c:v>
                </c:pt>
                <c:pt idx="11">
                  <c:v>56181</c:v>
                </c:pt>
                <c:pt idx="12">
                  <c:v>63491</c:v>
                </c:pt>
                <c:pt idx="13">
                  <c:v>68875</c:v>
                </c:pt>
                <c:pt idx="14">
                  <c:v>59795</c:v>
                </c:pt>
                <c:pt idx="15">
                  <c:v>58348</c:v>
                </c:pt>
                <c:pt idx="16">
                  <c:v>67809</c:v>
                </c:pt>
                <c:pt idx="17">
                  <c:v>62936</c:v>
                </c:pt>
                <c:pt idx="18">
                  <c:v>68414</c:v>
                </c:pt>
                <c:pt idx="19">
                  <c:v>71656</c:v>
                </c:pt>
                <c:pt idx="20">
                  <c:v>62449</c:v>
                </c:pt>
                <c:pt idx="21">
                  <c:v>66982</c:v>
                </c:pt>
                <c:pt idx="22">
                  <c:v>75906</c:v>
                </c:pt>
                <c:pt idx="23">
                  <c:v>81420</c:v>
                </c:pt>
                <c:pt idx="24">
                  <c:v>79571</c:v>
                </c:pt>
                <c:pt idx="25">
                  <c:v>18379</c:v>
                </c:pt>
                <c:pt idx="26">
                  <c:v>34183</c:v>
                </c:pt>
                <c:pt idx="27">
                  <c:v>72097</c:v>
                </c:pt>
                <c:pt idx="28">
                  <c:v>84353</c:v>
                </c:pt>
              </c:numCache>
            </c:numRef>
          </c:val>
          <c:extLst>
            <c:ext xmlns:c16="http://schemas.microsoft.com/office/drawing/2014/chart" uri="{C3380CC4-5D6E-409C-BE32-E72D297353CC}">
              <c16:uniqueId val="{00000001-7057-41D2-8E3A-409C6EE932CA}"/>
            </c:ext>
          </c:extLst>
        </c:ser>
        <c:dLbls>
          <c:showLegendKey val="0"/>
          <c:showVal val="0"/>
          <c:showCatName val="0"/>
          <c:showSerName val="0"/>
          <c:showPercent val="0"/>
          <c:showBubbleSize val="0"/>
        </c:dLbls>
        <c:gapWidth val="219"/>
        <c:overlap val="-27"/>
        <c:axId val="643908223"/>
        <c:axId val="643900063"/>
      </c:barChart>
      <c:lineChart>
        <c:grouping val="standard"/>
        <c:varyColors val="0"/>
        <c:ser>
          <c:idx val="2"/>
          <c:order val="2"/>
          <c:tx>
            <c:strRef>
              <c:f>Лист1!$Z$4</c:f>
              <c:strCache>
                <c:ptCount val="1"/>
                <c:pt idx="0">
                  <c:v>GDP per capita Spain, doll</c:v>
                </c:pt>
              </c:strCache>
            </c:strRef>
          </c:tx>
          <c:spPr>
            <a:ln w="28575" cap="rnd">
              <a:solidFill>
                <a:schemeClr val="accent3"/>
              </a:solidFill>
              <a:round/>
            </a:ln>
            <a:effectLst/>
          </c:spPr>
          <c:marker>
            <c:symbol val="none"/>
          </c:marker>
          <c:cat>
            <c:numRef>
              <c:f>Лист1!$W$5:$W$33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Лист1!$Z$5:$Z$33</c:f>
              <c:numCache>
                <c:formatCode>General</c:formatCode>
                <c:ptCount val="29"/>
                <c:pt idx="0">
                  <c:v>16276.742738821597</c:v>
                </c:pt>
                <c:pt idx="1">
                  <c:v>16973.852344175579</c:v>
                </c:pt>
                <c:pt idx="2">
                  <c:v>17909.437388859664</c:v>
                </c:pt>
                <c:pt idx="3">
                  <c:v>19096.482979364544</c:v>
                </c:pt>
                <c:pt idx="4">
                  <c:v>19954.290215051195</c:v>
                </c:pt>
                <c:pt idx="5">
                  <c:v>21586.993814195659</c:v>
                </c:pt>
                <c:pt idx="6">
                  <c:v>22955.966663530984</c:v>
                </c:pt>
                <c:pt idx="7">
                  <c:v>24371.598849266567</c:v>
                </c:pt>
                <c:pt idx="8">
                  <c:v>25047.496245843769</c:v>
                </c:pt>
                <c:pt idx="9">
                  <c:v>26144.383160463694</c:v>
                </c:pt>
                <c:pt idx="10">
                  <c:v>27606.934051626933</c:v>
                </c:pt>
                <c:pt idx="11">
                  <c:v>30720.013508914057</c:v>
                </c:pt>
                <c:pt idx="12">
                  <c:v>32476.89130526103</c:v>
                </c:pt>
                <c:pt idx="13">
                  <c:v>33263.272398524918</c:v>
                </c:pt>
                <c:pt idx="14">
                  <c:v>32091.427103056219</c:v>
                </c:pt>
                <c:pt idx="15">
                  <c:v>31677.22238848067</c:v>
                </c:pt>
                <c:pt idx="16">
                  <c:v>31867.973239686235</c:v>
                </c:pt>
                <c:pt idx="17">
                  <c:v>31720.273815697226</c:v>
                </c:pt>
                <c:pt idx="18">
                  <c:v>32444.461189685695</c:v>
                </c:pt>
                <c:pt idx="19">
                  <c:v>33540.357174356068</c:v>
                </c:pt>
                <c:pt idx="20">
                  <c:v>34919.387252067238</c:v>
                </c:pt>
                <c:pt idx="21">
                  <c:v>37305.629151056273</c:v>
                </c:pt>
                <c:pt idx="22">
                  <c:v>39550.18907611227</c:v>
                </c:pt>
                <c:pt idx="23">
                  <c:v>40716.680762763113</c:v>
                </c:pt>
                <c:pt idx="24">
                  <c:v>43739.632910579989</c:v>
                </c:pt>
                <c:pt idx="25">
                  <c:v>38967.339917953039</c:v>
                </c:pt>
                <c:pt idx="26">
                  <c:v>43620.604061412319</c:v>
                </c:pt>
                <c:pt idx="27">
                  <c:v>48685.496308827212</c:v>
                </c:pt>
                <c:pt idx="28">
                  <c:v>47508.258479630902</c:v>
                </c:pt>
              </c:numCache>
            </c:numRef>
          </c:val>
          <c:smooth val="0"/>
          <c:extLst>
            <c:ext xmlns:c16="http://schemas.microsoft.com/office/drawing/2014/chart" uri="{C3380CC4-5D6E-409C-BE32-E72D297353CC}">
              <c16:uniqueId val="{00000002-7057-41D2-8E3A-409C6EE932CA}"/>
            </c:ext>
          </c:extLst>
        </c:ser>
        <c:dLbls>
          <c:showLegendKey val="0"/>
          <c:showVal val="0"/>
          <c:showCatName val="0"/>
          <c:showSerName val="0"/>
          <c:showPercent val="0"/>
          <c:showBubbleSize val="0"/>
        </c:dLbls>
        <c:marker val="1"/>
        <c:smooth val="0"/>
        <c:axId val="643891903"/>
        <c:axId val="643916383"/>
      </c:lineChart>
      <c:catAx>
        <c:axId val="643908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43900063"/>
        <c:crosses val="autoZero"/>
        <c:auto val="1"/>
        <c:lblAlgn val="ctr"/>
        <c:lblOffset val="100"/>
        <c:noMultiLvlLbl val="0"/>
      </c:catAx>
      <c:valAx>
        <c:axId val="64390006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43908223"/>
        <c:crosses val="autoZero"/>
        <c:crossBetween val="between"/>
      </c:valAx>
      <c:valAx>
        <c:axId val="643916383"/>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43891903"/>
        <c:crosses val="max"/>
        <c:crossBetween val="between"/>
      </c:valAx>
      <c:catAx>
        <c:axId val="643891903"/>
        <c:scaling>
          <c:orientation val="minMax"/>
        </c:scaling>
        <c:delete val="1"/>
        <c:axPos val="b"/>
        <c:numFmt formatCode="General" sourceLinked="1"/>
        <c:majorTickMark val="out"/>
        <c:minorTickMark val="none"/>
        <c:tickLblPos val="nextTo"/>
        <c:crossAx val="64391638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Лист1!$D$4</c:f>
              <c:strCache>
                <c:ptCount val="1"/>
                <c:pt idx="0">
                  <c:v>Number of tourist arrivals Chroatia (thousands)</c:v>
                </c:pt>
              </c:strCache>
            </c:strRef>
          </c:tx>
          <c:spPr>
            <a:solidFill>
              <a:schemeClr val="accent1"/>
            </a:solidFill>
            <a:ln>
              <a:noFill/>
            </a:ln>
            <a:effectLst/>
          </c:spPr>
          <c:invertIfNegative val="0"/>
          <c:cat>
            <c:numRef>
              <c:f>Лист1!$C$5:$C$33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Лист1!$D$5:$D$33</c:f>
              <c:numCache>
                <c:formatCode>#,##0</c:formatCode>
                <c:ptCount val="29"/>
                <c:pt idx="0">
                  <c:v>16100</c:v>
                </c:pt>
                <c:pt idx="1">
                  <c:v>19085</c:v>
                </c:pt>
                <c:pt idx="2">
                  <c:v>23660</c:v>
                </c:pt>
                <c:pt idx="3">
                  <c:v>25499</c:v>
                </c:pt>
                <c:pt idx="4">
                  <c:v>29215</c:v>
                </c:pt>
                <c:pt idx="5">
                  <c:v>37226</c:v>
                </c:pt>
                <c:pt idx="6">
                  <c:v>40129</c:v>
                </c:pt>
                <c:pt idx="7">
                  <c:v>41737</c:v>
                </c:pt>
                <c:pt idx="8">
                  <c:v>42857</c:v>
                </c:pt>
                <c:pt idx="9">
                  <c:v>44974</c:v>
                </c:pt>
                <c:pt idx="10">
                  <c:v>45762</c:v>
                </c:pt>
                <c:pt idx="11">
                  <c:v>47733</c:v>
                </c:pt>
                <c:pt idx="12">
                  <c:v>52271</c:v>
                </c:pt>
                <c:pt idx="13">
                  <c:v>51336</c:v>
                </c:pt>
                <c:pt idx="14">
                  <c:v>47573</c:v>
                </c:pt>
                <c:pt idx="15">
                  <c:v>49006</c:v>
                </c:pt>
                <c:pt idx="16">
                  <c:v>49969</c:v>
                </c:pt>
                <c:pt idx="17">
                  <c:v>47185</c:v>
                </c:pt>
                <c:pt idx="18">
                  <c:v>48345</c:v>
                </c:pt>
                <c:pt idx="19">
                  <c:v>51168</c:v>
                </c:pt>
                <c:pt idx="20">
                  <c:v>55858</c:v>
                </c:pt>
                <c:pt idx="21">
                  <c:v>57587</c:v>
                </c:pt>
                <c:pt idx="22">
                  <c:v>59238</c:v>
                </c:pt>
                <c:pt idx="23">
                  <c:v>57668</c:v>
                </c:pt>
                <c:pt idx="24">
                  <c:v>60021</c:v>
                </c:pt>
                <c:pt idx="25">
                  <c:v>21608</c:v>
                </c:pt>
                <c:pt idx="26">
                  <c:v>34123</c:v>
                </c:pt>
                <c:pt idx="27">
                  <c:v>50023</c:v>
                </c:pt>
                <c:pt idx="28">
                  <c:v>54525</c:v>
                </c:pt>
              </c:numCache>
            </c:numRef>
          </c:val>
          <c:extLst>
            <c:ext xmlns:c16="http://schemas.microsoft.com/office/drawing/2014/chart" uri="{C3380CC4-5D6E-409C-BE32-E72D297353CC}">
              <c16:uniqueId val="{00000000-D634-4E8F-A772-62042A479C76}"/>
            </c:ext>
          </c:extLst>
        </c:ser>
        <c:ser>
          <c:idx val="1"/>
          <c:order val="1"/>
          <c:tx>
            <c:strRef>
              <c:f>Лист1!$E$4</c:f>
              <c:strCache>
                <c:ptCount val="1"/>
                <c:pt idx="0">
                  <c:v>Tourist spendings Chroatia (mln doll USA)</c:v>
                </c:pt>
              </c:strCache>
            </c:strRef>
          </c:tx>
          <c:spPr>
            <a:solidFill>
              <a:schemeClr val="accent2"/>
            </a:solidFill>
            <a:ln>
              <a:noFill/>
            </a:ln>
            <a:effectLst/>
          </c:spPr>
          <c:invertIfNegative val="0"/>
          <c:cat>
            <c:numRef>
              <c:f>Лист1!$C$5:$C$33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Лист1!$E$5:$E$33</c:f>
              <c:numCache>
                <c:formatCode>General</c:formatCode>
                <c:ptCount val="29"/>
                <c:pt idx="0">
                  <c:v>904.80799999999999</c:v>
                </c:pt>
                <c:pt idx="1">
                  <c:v>1315.44</c:v>
                </c:pt>
                <c:pt idx="2">
                  <c:v>1726.08</c:v>
                </c:pt>
                <c:pt idx="3">
                  <c:v>2136.7199999999998</c:v>
                </c:pt>
                <c:pt idx="4" formatCode="#,##0">
                  <c:v>2595</c:v>
                </c:pt>
                <c:pt idx="5">
                  <c:v>3004.7856999999999</c:v>
                </c:pt>
                <c:pt idx="6">
                  <c:v>3414.5713999999998</c:v>
                </c:pt>
                <c:pt idx="7">
                  <c:v>3824.3571000000002</c:v>
                </c:pt>
                <c:pt idx="8">
                  <c:v>4234.1428999999998</c:v>
                </c:pt>
                <c:pt idx="9">
                  <c:v>4643.9286000000002</c:v>
                </c:pt>
                <c:pt idx="10">
                  <c:v>5053.7142999999996</c:v>
                </c:pt>
                <c:pt idx="11">
                  <c:v>5463.5</c:v>
                </c:pt>
                <c:pt idx="12">
                  <c:v>5873.2857000000004</c:v>
                </c:pt>
                <c:pt idx="13">
                  <c:v>6283.0713999999998</c:v>
                </c:pt>
                <c:pt idx="14">
                  <c:v>6692.8571000000002</c:v>
                </c:pt>
                <c:pt idx="15">
                  <c:v>7102.6428999999998</c:v>
                </c:pt>
                <c:pt idx="16">
                  <c:v>7512.4286000000002</c:v>
                </c:pt>
                <c:pt idx="17">
                  <c:v>7922.2142999999996</c:v>
                </c:pt>
                <c:pt idx="18" formatCode="#,##0">
                  <c:v>8332</c:v>
                </c:pt>
                <c:pt idx="19" formatCode="#,##0">
                  <c:v>8929</c:v>
                </c:pt>
                <c:pt idx="20" formatCode="#,##0">
                  <c:v>8194</c:v>
                </c:pt>
                <c:pt idx="21" formatCode="#,##0">
                  <c:v>9213</c:v>
                </c:pt>
                <c:pt idx="22" formatCode="#,##0">
                  <c:v>10524</c:v>
                </c:pt>
                <c:pt idx="23" formatCode="#,##0">
                  <c:v>11344</c:v>
                </c:pt>
                <c:pt idx="24" formatCode="#,##0">
                  <c:v>11971</c:v>
                </c:pt>
                <c:pt idx="25" formatCode="#,##0">
                  <c:v>5551</c:v>
                </c:pt>
                <c:pt idx="26" formatCode="#,##0">
                  <c:v>10890.9</c:v>
                </c:pt>
                <c:pt idx="27" formatCode="#,##0">
                  <c:v>13628</c:v>
                </c:pt>
                <c:pt idx="28" formatCode="#,##0">
                  <c:v>14677</c:v>
                </c:pt>
              </c:numCache>
            </c:numRef>
          </c:val>
          <c:extLst>
            <c:ext xmlns:c16="http://schemas.microsoft.com/office/drawing/2014/chart" uri="{C3380CC4-5D6E-409C-BE32-E72D297353CC}">
              <c16:uniqueId val="{00000001-D634-4E8F-A772-62042A479C76}"/>
            </c:ext>
          </c:extLst>
        </c:ser>
        <c:dLbls>
          <c:showLegendKey val="0"/>
          <c:showVal val="0"/>
          <c:showCatName val="0"/>
          <c:showSerName val="0"/>
          <c:showPercent val="0"/>
          <c:showBubbleSize val="0"/>
        </c:dLbls>
        <c:gapWidth val="219"/>
        <c:overlap val="-27"/>
        <c:axId val="435836655"/>
        <c:axId val="435837135"/>
      </c:barChart>
      <c:lineChart>
        <c:grouping val="standard"/>
        <c:varyColors val="0"/>
        <c:ser>
          <c:idx val="2"/>
          <c:order val="2"/>
          <c:tx>
            <c:strRef>
              <c:f>Лист1!$F$4</c:f>
              <c:strCache>
                <c:ptCount val="1"/>
                <c:pt idx="0">
                  <c:v>GDP per capita Chroatia, doll</c:v>
                </c:pt>
              </c:strCache>
            </c:strRef>
          </c:tx>
          <c:spPr>
            <a:ln w="28575" cap="rnd">
              <a:solidFill>
                <a:schemeClr val="accent3"/>
              </a:solidFill>
              <a:round/>
            </a:ln>
            <a:effectLst/>
          </c:spPr>
          <c:marker>
            <c:symbol val="none"/>
          </c:marker>
          <c:cat>
            <c:numRef>
              <c:f>Лист1!$C$5:$C$33</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Лист1!$F$5:$F$33</c:f>
              <c:numCache>
                <c:formatCode>General</c:formatCode>
                <c:ptCount val="29"/>
                <c:pt idx="0">
                  <c:v>8048.538526960424</c:v>
                </c:pt>
                <c:pt idx="1">
                  <c:v>8801.0718225217497</c:v>
                </c:pt>
                <c:pt idx="2">
                  <c:v>9532.3518436401391</c:v>
                </c:pt>
                <c:pt idx="3">
                  <c:v>9886.987450935163</c:v>
                </c:pt>
                <c:pt idx="4">
                  <c:v>9939.9495089142765</c:v>
                </c:pt>
                <c:pt idx="5">
                  <c:v>10669.343138485294</c:v>
                </c:pt>
                <c:pt idx="6">
                  <c:v>11652.072939273921</c:v>
                </c:pt>
                <c:pt idx="7">
                  <c:v>13022.449321684609</c:v>
                </c:pt>
                <c:pt idx="8">
                  <c:v>13697.421084708245</c:v>
                </c:pt>
                <c:pt idx="9">
                  <c:v>14694.690793458376</c:v>
                </c:pt>
                <c:pt idx="10">
                  <c:v>15455.120624092788</c:v>
                </c:pt>
                <c:pt idx="11">
                  <c:v>17639.000871651162</c:v>
                </c:pt>
                <c:pt idx="12">
                  <c:v>19577.91162426347</c:v>
                </c:pt>
                <c:pt idx="13">
                  <c:v>21032.91460752983</c:v>
                </c:pt>
                <c:pt idx="14">
                  <c:v>20272.743199365166</c:v>
                </c:pt>
                <c:pt idx="15">
                  <c:v>20088.043449285418</c:v>
                </c:pt>
                <c:pt idx="16">
                  <c:v>21139.967111744667</c:v>
                </c:pt>
                <c:pt idx="17">
                  <c:v>21509.891580273121</c:v>
                </c:pt>
                <c:pt idx="18">
                  <c:v>22182.460516897663</c:v>
                </c:pt>
                <c:pt idx="19">
                  <c:v>22409.264018412079</c:v>
                </c:pt>
                <c:pt idx="20">
                  <c:v>23391.101152316583</c:v>
                </c:pt>
                <c:pt idx="21">
                  <c:v>25318.978146230897</c:v>
                </c:pt>
                <c:pt idx="22">
                  <c:v>27267.322645938191</c:v>
                </c:pt>
                <c:pt idx="23">
                  <c:v>28980.449230231116</c:v>
                </c:pt>
                <c:pt idx="24">
                  <c:v>32123.996132484903</c:v>
                </c:pt>
                <c:pt idx="25">
                  <c:v>30447.159534625371</c:v>
                </c:pt>
                <c:pt idx="26">
                  <c:v>36954.434586703399</c:v>
                </c:pt>
                <c:pt idx="27">
                  <c:v>42171.184804705204</c:v>
                </c:pt>
                <c:pt idx="28">
                  <c:v>42667.200848987202</c:v>
                </c:pt>
              </c:numCache>
            </c:numRef>
          </c:val>
          <c:smooth val="0"/>
          <c:extLst>
            <c:ext xmlns:c16="http://schemas.microsoft.com/office/drawing/2014/chart" uri="{C3380CC4-5D6E-409C-BE32-E72D297353CC}">
              <c16:uniqueId val="{00000002-D634-4E8F-A772-62042A479C76}"/>
            </c:ext>
          </c:extLst>
        </c:ser>
        <c:dLbls>
          <c:showLegendKey val="0"/>
          <c:showVal val="0"/>
          <c:showCatName val="0"/>
          <c:showSerName val="0"/>
          <c:showPercent val="0"/>
          <c:showBubbleSize val="0"/>
        </c:dLbls>
        <c:marker val="1"/>
        <c:smooth val="0"/>
        <c:axId val="435842895"/>
        <c:axId val="435842415"/>
      </c:lineChart>
      <c:catAx>
        <c:axId val="4358366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435837135"/>
        <c:crosses val="autoZero"/>
        <c:auto val="1"/>
        <c:lblAlgn val="ctr"/>
        <c:lblOffset val="100"/>
        <c:noMultiLvlLbl val="0"/>
      </c:catAx>
      <c:valAx>
        <c:axId val="43583713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435836655"/>
        <c:crosses val="autoZero"/>
        <c:crossBetween val="between"/>
      </c:valAx>
      <c:valAx>
        <c:axId val="435842415"/>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435842895"/>
        <c:crosses val="max"/>
        <c:crossBetween val="between"/>
      </c:valAx>
      <c:catAx>
        <c:axId val="435842895"/>
        <c:scaling>
          <c:orientation val="minMax"/>
        </c:scaling>
        <c:delete val="1"/>
        <c:axPos val="b"/>
        <c:numFmt formatCode="General" sourceLinked="1"/>
        <c:majorTickMark val="out"/>
        <c:minorTickMark val="none"/>
        <c:tickLblPos val="nextTo"/>
        <c:crossAx val="435842415"/>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Лист2!$F$6</c:f>
              <c:strCache>
                <c:ptCount val="1"/>
                <c:pt idx="0">
                  <c:v>Average length os Stay France (days)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Лист2!$E$7:$E$35</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Лист2!$F$7:$F$35</c:f>
              <c:numCache>
                <c:formatCode>0.00</c:formatCode>
                <c:ptCount val="29"/>
                <c:pt idx="0">
                  <c:v>1.86</c:v>
                </c:pt>
                <c:pt idx="1">
                  <c:v>1.89</c:v>
                </c:pt>
                <c:pt idx="2">
                  <c:v>1.87</c:v>
                </c:pt>
                <c:pt idx="3">
                  <c:v>1.86</c:v>
                </c:pt>
                <c:pt idx="4">
                  <c:v>1.87</c:v>
                </c:pt>
                <c:pt idx="5">
                  <c:v>1.88</c:v>
                </c:pt>
                <c:pt idx="6">
                  <c:v>1.89</c:v>
                </c:pt>
                <c:pt idx="7">
                  <c:v>1.9</c:v>
                </c:pt>
                <c:pt idx="8">
                  <c:v>1.87</c:v>
                </c:pt>
                <c:pt idx="9">
                  <c:v>1.82</c:v>
                </c:pt>
                <c:pt idx="10">
                  <c:v>1.81</c:v>
                </c:pt>
                <c:pt idx="11">
                  <c:v>1.82</c:v>
                </c:pt>
                <c:pt idx="12">
                  <c:v>1.84</c:v>
                </c:pt>
                <c:pt idx="13">
                  <c:v>1.84</c:v>
                </c:pt>
                <c:pt idx="14">
                  <c:v>1.81</c:v>
                </c:pt>
                <c:pt idx="15">
                  <c:v>1.82</c:v>
                </c:pt>
                <c:pt idx="16">
                  <c:v>1.82</c:v>
                </c:pt>
                <c:pt idx="17">
                  <c:v>1.82</c:v>
                </c:pt>
                <c:pt idx="18">
                  <c:v>1.81</c:v>
                </c:pt>
                <c:pt idx="19">
                  <c:v>1.79</c:v>
                </c:pt>
                <c:pt idx="20">
                  <c:v>1.78</c:v>
                </c:pt>
                <c:pt idx="21">
                  <c:v>1.76</c:v>
                </c:pt>
                <c:pt idx="22">
                  <c:v>1.76</c:v>
                </c:pt>
                <c:pt idx="23">
                  <c:v>1.77</c:v>
                </c:pt>
                <c:pt idx="24">
                  <c:v>1.8</c:v>
                </c:pt>
                <c:pt idx="25">
                  <c:v>1.8</c:v>
                </c:pt>
                <c:pt idx="26">
                  <c:v>1.8</c:v>
                </c:pt>
                <c:pt idx="27">
                  <c:v>1.8</c:v>
                </c:pt>
                <c:pt idx="28" formatCode="#,##0.00">
                  <c:v>1.81</c:v>
                </c:pt>
              </c:numCache>
            </c:numRef>
          </c:val>
          <c:smooth val="0"/>
          <c:extLst>
            <c:ext xmlns:c16="http://schemas.microsoft.com/office/drawing/2014/chart" uri="{C3380CC4-5D6E-409C-BE32-E72D297353CC}">
              <c16:uniqueId val="{00000000-72DE-4798-B9DF-D0AA451B4F3A}"/>
            </c:ext>
          </c:extLst>
        </c:ser>
        <c:ser>
          <c:idx val="1"/>
          <c:order val="1"/>
          <c:tx>
            <c:strRef>
              <c:f>Лист2!$G$6</c:f>
              <c:strCache>
                <c:ptCount val="1"/>
                <c:pt idx="0">
                  <c:v>Average length os Stay Croatia (days)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Лист2!$E$7:$E$35</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Лист2!$G$7:$G$35</c:f>
              <c:numCache>
                <c:formatCode>0.00</c:formatCode>
                <c:ptCount val="29"/>
                <c:pt idx="0">
                  <c:v>5.29</c:v>
                </c:pt>
                <c:pt idx="1">
                  <c:v>5.22</c:v>
                </c:pt>
                <c:pt idx="2">
                  <c:v>5.51</c:v>
                </c:pt>
                <c:pt idx="3">
                  <c:v>5.44</c:v>
                </c:pt>
                <c:pt idx="4">
                  <c:v>5.29</c:v>
                </c:pt>
                <c:pt idx="5">
                  <c:v>5.49</c:v>
                </c:pt>
                <c:pt idx="6">
                  <c:v>5.5</c:v>
                </c:pt>
                <c:pt idx="7">
                  <c:v>5.0599999999999996</c:v>
                </c:pt>
                <c:pt idx="8">
                  <c:v>5.25</c:v>
                </c:pt>
                <c:pt idx="9">
                  <c:v>5.08</c:v>
                </c:pt>
                <c:pt idx="10">
                  <c:v>4.4800000000000004</c:v>
                </c:pt>
                <c:pt idx="11">
                  <c:v>4.33</c:v>
                </c:pt>
                <c:pt idx="12">
                  <c:v>4.17</c:v>
                </c:pt>
                <c:pt idx="13">
                  <c:v>4.07</c:v>
                </c:pt>
                <c:pt idx="14">
                  <c:v>4</c:v>
                </c:pt>
                <c:pt idx="15">
                  <c:v>3.98</c:v>
                </c:pt>
                <c:pt idx="16">
                  <c:v>3.89</c:v>
                </c:pt>
                <c:pt idx="17">
                  <c:v>3.91</c:v>
                </c:pt>
                <c:pt idx="18">
                  <c:v>3.79</c:v>
                </c:pt>
                <c:pt idx="19">
                  <c:v>3.63</c:v>
                </c:pt>
                <c:pt idx="20">
                  <c:v>3.58</c:v>
                </c:pt>
                <c:pt idx="21">
                  <c:v>3.59</c:v>
                </c:pt>
                <c:pt idx="22">
                  <c:v>3.49</c:v>
                </c:pt>
                <c:pt idx="23">
                  <c:v>3.39</c:v>
                </c:pt>
                <c:pt idx="24">
                  <c:v>3.27</c:v>
                </c:pt>
                <c:pt idx="25">
                  <c:v>3.64</c:v>
                </c:pt>
                <c:pt idx="26">
                  <c:v>3.85</c:v>
                </c:pt>
                <c:pt idx="27">
                  <c:v>3.56</c:v>
                </c:pt>
                <c:pt idx="28" formatCode="#,##0.00">
                  <c:v>3.75</c:v>
                </c:pt>
              </c:numCache>
            </c:numRef>
          </c:val>
          <c:smooth val="0"/>
          <c:extLst>
            <c:ext xmlns:c16="http://schemas.microsoft.com/office/drawing/2014/chart" uri="{C3380CC4-5D6E-409C-BE32-E72D297353CC}">
              <c16:uniqueId val="{00000001-72DE-4798-B9DF-D0AA451B4F3A}"/>
            </c:ext>
          </c:extLst>
        </c:ser>
        <c:ser>
          <c:idx val="2"/>
          <c:order val="2"/>
          <c:tx>
            <c:strRef>
              <c:f>Лист2!$H$6</c:f>
              <c:strCache>
                <c:ptCount val="1"/>
                <c:pt idx="0">
                  <c:v>Average length os Stay Germany (days)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Лист2!$E$7:$E$35</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Лист2!$H$7:$H$35</c:f>
              <c:numCache>
                <c:formatCode>0.00</c:formatCode>
                <c:ptCount val="29"/>
                <c:pt idx="0">
                  <c:v>2.39</c:v>
                </c:pt>
                <c:pt idx="1">
                  <c:v>2.17</c:v>
                </c:pt>
                <c:pt idx="2">
                  <c:v>2.15</c:v>
                </c:pt>
                <c:pt idx="3">
                  <c:v>2.12</c:v>
                </c:pt>
                <c:pt idx="4">
                  <c:v>2.13</c:v>
                </c:pt>
                <c:pt idx="5">
                  <c:v>2.3199999999999998</c:v>
                </c:pt>
                <c:pt idx="6">
                  <c:v>2.33</c:v>
                </c:pt>
                <c:pt idx="7">
                  <c:v>2.31</c:v>
                </c:pt>
                <c:pt idx="8">
                  <c:v>2.29</c:v>
                </c:pt>
                <c:pt idx="9">
                  <c:v>2.25</c:v>
                </c:pt>
                <c:pt idx="10">
                  <c:v>2.2200000000000002</c:v>
                </c:pt>
                <c:pt idx="11">
                  <c:v>2.19</c:v>
                </c:pt>
                <c:pt idx="12">
                  <c:v>2.1800000000000002</c:v>
                </c:pt>
                <c:pt idx="13">
                  <c:v>2.17</c:v>
                </c:pt>
                <c:pt idx="14">
                  <c:v>2.17</c:v>
                </c:pt>
                <c:pt idx="15">
                  <c:v>2.14</c:v>
                </c:pt>
                <c:pt idx="16">
                  <c:v>2.12</c:v>
                </c:pt>
                <c:pt idx="17">
                  <c:v>2.13</c:v>
                </c:pt>
                <c:pt idx="18">
                  <c:v>2.12</c:v>
                </c:pt>
                <c:pt idx="19">
                  <c:v>2.12</c:v>
                </c:pt>
                <c:pt idx="20">
                  <c:v>2.1</c:v>
                </c:pt>
                <c:pt idx="21">
                  <c:v>2.1</c:v>
                </c:pt>
                <c:pt idx="22">
                  <c:v>2.1</c:v>
                </c:pt>
                <c:pt idx="23">
                  <c:v>2.1</c:v>
                </c:pt>
                <c:pt idx="24">
                  <c:v>2.1</c:v>
                </c:pt>
                <c:pt idx="25">
                  <c:v>2.2999999999999998</c:v>
                </c:pt>
                <c:pt idx="26">
                  <c:v>2.4</c:v>
                </c:pt>
                <c:pt idx="27">
                  <c:v>2.2000000000000002</c:v>
                </c:pt>
                <c:pt idx="28" formatCode="#,##0.00">
                  <c:v>2.25</c:v>
                </c:pt>
              </c:numCache>
            </c:numRef>
          </c:val>
          <c:smooth val="0"/>
          <c:extLst>
            <c:ext xmlns:c16="http://schemas.microsoft.com/office/drawing/2014/chart" uri="{C3380CC4-5D6E-409C-BE32-E72D297353CC}">
              <c16:uniqueId val="{00000002-72DE-4798-B9DF-D0AA451B4F3A}"/>
            </c:ext>
          </c:extLst>
        </c:ser>
        <c:ser>
          <c:idx val="3"/>
          <c:order val="3"/>
          <c:tx>
            <c:strRef>
              <c:f>Лист2!$I$6</c:f>
              <c:strCache>
                <c:ptCount val="1"/>
                <c:pt idx="0">
                  <c:v>Average length os Stay Spain (days)</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Лист2!$E$7:$E$35</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Лист2!$I$7:$I$35</c:f>
              <c:numCache>
                <c:formatCode>0.00</c:formatCode>
                <c:ptCount val="29"/>
                <c:pt idx="0">
                  <c:v>4.26</c:v>
                </c:pt>
                <c:pt idx="1">
                  <c:v>4.09</c:v>
                </c:pt>
                <c:pt idx="2">
                  <c:v>4.0199999999999996</c:v>
                </c:pt>
                <c:pt idx="3">
                  <c:v>3.87</c:v>
                </c:pt>
                <c:pt idx="4">
                  <c:v>3.93</c:v>
                </c:pt>
                <c:pt idx="5">
                  <c:v>3.83</c:v>
                </c:pt>
                <c:pt idx="6">
                  <c:v>3.82</c:v>
                </c:pt>
                <c:pt idx="7">
                  <c:v>3.72</c:v>
                </c:pt>
                <c:pt idx="8">
                  <c:v>3.65</c:v>
                </c:pt>
                <c:pt idx="9">
                  <c:v>3.51</c:v>
                </c:pt>
                <c:pt idx="10">
                  <c:v>3.48</c:v>
                </c:pt>
                <c:pt idx="11">
                  <c:v>3.26</c:v>
                </c:pt>
                <c:pt idx="12">
                  <c:v>3.22</c:v>
                </c:pt>
                <c:pt idx="13">
                  <c:v>3.24</c:v>
                </c:pt>
                <c:pt idx="14">
                  <c:v>3.25</c:v>
                </c:pt>
                <c:pt idx="15">
                  <c:v>3.26</c:v>
                </c:pt>
                <c:pt idx="16">
                  <c:v>3.36</c:v>
                </c:pt>
                <c:pt idx="17">
                  <c:v>3.38</c:v>
                </c:pt>
                <c:pt idx="18">
                  <c:v>3.41</c:v>
                </c:pt>
                <c:pt idx="19">
                  <c:v>3.36</c:v>
                </c:pt>
                <c:pt idx="20">
                  <c:v>3.31</c:v>
                </c:pt>
                <c:pt idx="21">
                  <c:v>3.32</c:v>
                </c:pt>
                <c:pt idx="22">
                  <c:v>3.28</c:v>
                </c:pt>
                <c:pt idx="23">
                  <c:v>3.23</c:v>
                </c:pt>
                <c:pt idx="24">
                  <c:v>3.15</c:v>
                </c:pt>
                <c:pt idx="25">
                  <c:v>2.67</c:v>
                </c:pt>
                <c:pt idx="26">
                  <c:v>2.85</c:v>
                </c:pt>
                <c:pt idx="27">
                  <c:v>3.11</c:v>
                </c:pt>
                <c:pt idx="28" formatCode="#,##0.00">
                  <c:v>3.23</c:v>
                </c:pt>
              </c:numCache>
            </c:numRef>
          </c:val>
          <c:smooth val="0"/>
          <c:extLst>
            <c:ext xmlns:c16="http://schemas.microsoft.com/office/drawing/2014/chart" uri="{C3380CC4-5D6E-409C-BE32-E72D297353CC}">
              <c16:uniqueId val="{00000003-72DE-4798-B9DF-D0AA451B4F3A}"/>
            </c:ext>
          </c:extLst>
        </c:ser>
        <c:ser>
          <c:idx val="4"/>
          <c:order val="4"/>
          <c:tx>
            <c:strRef>
              <c:f>Лист2!$J$6</c:f>
              <c:strCache>
                <c:ptCount val="1"/>
                <c:pt idx="0">
                  <c:v>Average length os Stay Italy (days)</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Лист2!$E$7:$E$35</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Лист2!$J$7:$J$35</c:f>
              <c:numCache>
                <c:formatCode>0.00</c:formatCode>
                <c:ptCount val="29"/>
                <c:pt idx="0">
                  <c:v>4.29</c:v>
                </c:pt>
                <c:pt idx="1">
                  <c:v>4.2699999999999996</c:v>
                </c:pt>
                <c:pt idx="2">
                  <c:v>4.2300000000000004</c:v>
                </c:pt>
                <c:pt idx="3">
                  <c:v>4.26</c:v>
                </c:pt>
                <c:pt idx="4">
                  <c:v>4.28</c:v>
                </c:pt>
                <c:pt idx="5">
                  <c:v>4.2300000000000004</c:v>
                </c:pt>
                <c:pt idx="6">
                  <c:v>4.28</c:v>
                </c:pt>
                <c:pt idx="7">
                  <c:v>4.21</c:v>
                </c:pt>
                <c:pt idx="8">
                  <c:v>3.4</c:v>
                </c:pt>
                <c:pt idx="9">
                  <c:v>3.31</c:v>
                </c:pt>
                <c:pt idx="10">
                  <c:v>3.33</c:v>
                </c:pt>
                <c:pt idx="11">
                  <c:v>3.27</c:v>
                </c:pt>
                <c:pt idx="12">
                  <c:v>3.26</c:v>
                </c:pt>
                <c:pt idx="13">
                  <c:v>3.26</c:v>
                </c:pt>
                <c:pt idx="14">
                  <c:v>3.23</c:v>
                </c:pt>
                <c:pt idx="15">
                  <c:v>3.16</c:v>
                </c:pt>
                <c:pt idx="16">
                  <c:v>3.13</c:v>
                </c:pt>
                <c:pt idx="17">
                  <c:v>3.09</c:v>
                </c:pt>
                <c:pt idx="18">
                  <c:v>3.08</c:v>
                </c:pt>
                <c:pt idx="19">
                  <c:v>3.03</c:v>
                </c:pt>
                <c:pt idx="20">
                  <c:v>2.95</c:v>
                </c:pt>
                <c:pt idx="21">
                  <c:v>2.97</c:v>
                </c:pt>
                <c:pt idx="22">
                  <c:v>2.93</c:v>
                </c:pt>
                <c:pt idx="23">
                  <c:v>2.89</c:v>
                </c:pt>
                <c:pt idx="24">
                  <c:v>2.87</c:v>
                </c:pt>
                <c:pt idx="25">
                  <c:v>3.16</c:v>
                </c:pt>
                <c:pt idx="26">
                  <c:v>3.68</c:v>
                </c:pt>
                <c:pt idx="27">
                  <c:v>3.48</c:v>
                </c:pt>
                <c:pt idx="28" formatCode="#,##0.00">
                  <c:v>3.51</c:v>
                </c:pt>
              </c:numCache>
            </c:numRef>
          </c:val>
          <c:smooth val="0"/>
          <c:extLst>
            <c:ext xmlns:c16="http://schemas.microsoft.com/office/drawing/2014/chart" uri="{C3380CC4-5D6E-409C-BE32-E72D297353CC}">
              <c16:uniqueId val="{00000004-72DE-4798-B9DF-D0AA451B4F3A}"/>
            </c:ext>
          </c:extLst>
        </c:ser>
        <c:dLbls>
          <c:showLegendKey val="0"/>
          <c:showVal val="0"/>
          <c:showCatName val="0"/>
          <c:showSerName val="0"/>
          <c:showPercent val="0"/>
          <c:showBubbleSize val="0"/>
        </c:dLbls>
        <c:marker val="1"/>
        <c:smooth val="0"/>
        <c:axId val="671490303"/>
        <c:axId val="671497023"/>
      </c:lineChart>
      <c:catAx>
        <c:axId val="6714903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71497023"/>
        <c:crosses val="autoZero"/>
        <c:auto val="1"/>
        <c:lblAlgn val="ctr"/>
        <c:lblOffset val="100"/>
        <c:noMultiLvlLbl val="0"/>
      </c:catAx>
      <c:valAx>
        <c:axId val="671497023"/>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714903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Лист3!$F$8</c:f>
              <c:strCache>
                <c:ptCount val="1"/>
                <c:pt idx="0">
                  <c:v>Number of beds France</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Лист3!$E$9:$E$37</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Лист3!$F$9:$F$37</c:f>
              <c:numCache>
                <c:formatCode>#,##0</c:formatCode>
                <c:ptCount val="29"/>
                <c:pt idx="0">
                  <c:v>1223074</c:v>
                </c:pt>
                <c:pt idx="1">
                  <c:v>1216706</c:v>
                </c:pt>
                <c:pt idx="2">
                  <c:v>1201766</c:v>
                </c:pt>
                <c:pt idx="3">
                  <c:v>1173888</c:v>
                </c:pt>
                <c:pt idx="4">
                  <c:v>1167156</c:v>
                </c:pt>
                <c:pt idx="5">
                  <c:v>1178348</c:v>
                </c:pt>
                <c:pt idx="6">
                  <c:v>1200984</c:v>
                </c:pt>
                <c:pt idx="7">
                  <c:v>1207238</c:v>
                </c:pt>
                <c:pt idx="8">
                  <c:v>1206558</c:v>
                </c:pt>
                <c:pt idx="9">
                  <c:v>1230804</c:v>
                </c:pt>
                <c:pt idx="10">
                  <c:v>1227596</c:v>
                </c:pt>
                <c:pt idx="11">
                  <c:v>1224848</c:v>
                </c:pt>
                <c:pt idx="12">
                  <c:v>1229064</c:v>
                </c:pt>
                <c:pt idx="13">
                  <c:v>1224164</c:v>
                </c:pt>
                <c:pt idx="14">
                  <c:v>1224930</c:v>
                </c:pt>
                <c:pt idx="15">
                  <c:v>1223218</c:v>
                </c:pt>
                <c:pt idx="16">
                  <c:v>1229368</c:v>
                </c:pt>
                <c:pt idx="17">
                  <c:v>1238644</c:v>
                </c:pt>
                <c:pt idx="18">
                  <c:v>1277774</c:v>
                </c:pt>
                <c:pt idx="19">
                  <c:v>1307756</c:v>
                </c:pt>
                <c:pt idx="20">
                  <c:v>1291190</c:v>
                </c:pt>
                <c:pt idx="21">
                  <c:v>1297742</c:v>
                </c:pt>
                <c:pt idx="22">
                  <c:v>1282530</c:v>
                </c:pt>
                <c:pt idx="23">
                  <c:v>1308956</c:v>
                </c:pt>
                <c:pt idx="24">
                  <c:v>1315642</c:v>
                </c:pt>
                <c:pt idx="25">
                  <c:v>1306292</c:v>
                </c:pt>
                <c:pt idx="26">
                  <c:v>1306585</c:v>
                </c:pt>
                <c:pt idx="27">
                  <c:v>1354728</c:v>
                </c:pt>
                <c:pt idx="28">
                  <c:v>1356730</c:v>
                </c:pt>
              </c:numCache>
            </c:numRef>
          </c:val>
          <c:smooth val="0"/>
          <c:extLst>
            <c:ext xmlns:c16="http://schemas.microsoft.com/office/drawing/2014/chart" uri="{C3380CC4-5D6E-409C-BE32-E72D297353CC}">
              <c16:uniqueId val="{00000000-AE45-4F21-AB15-10EAAE9A6A1D}"/>
            </c:ext>
          </c:extLst>
        </c:ser>
        <c:ser>
          <c:idx val="1"/>
          <c:order val="1"/>
          <c:tx>
            <c:strRef>
              <c:f>Лист3!$G$8</c:f>
              <c:strCache>
                <c:ptCount val="1"/>
                <c:pt idx="0">
                  <c:v>Number of beds Croatia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Лист3!$E$9:$E$37</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Лист3!$G$9:$G$37</c:f>
              <c:numCache>
                <c:formatCode>#,##0</c:formatCode>
                <c:ptCount val="29"/>
                <c:pt idx="0">
                  <c:v>205234</c:v>
                </c:pt>
                <c:pt idx="1">
                  <c:v>200968</c:v>
                </c:pt>
                <c:pt idx="2">
                  <c:v>199127</c:v>
                </c:pt>
                <c:pt idx="3">
                  <c:v>199571</c:v>
                </c:pt>
                <c:pt idx="4">
                  <c:v>193716</c:v>
                </c:pt>
                <c:pt idx="5">
                  <c:v>199474</c:v>
                </c:pt>
                <c:pt idx="6">
                  <c:v>181983</c:v>
                </c:pt>
                <c:pt idx="7">
                  <c:v>187947</c:v>
                </c:pt>
                <c:pt idx="8">
                  <c:v>193538</c:v>
                </c:pt>
                <c:pt idx="9">
                  <c:v>199033</c:v>
                </c:pt>
                <c:pt idx="10">
                  <c:v>203464</c:v>
                </c:pt>
                <c:pt idx="11">
                  <c:v>165936</c:v>
                </c:pt>
                <c:pt idx="12">
                  <c:v>165970</c:v>
                </c:pt>
                <c:pt idx="13">
                  <c:v>163546</c:v>
                </c:pt>
                <c:pt idx="14">
                  <c:v>150069</c:v>
                </c:pt>
                <c:pt idx="15">
                  <c:v>151681</c:v>
                </c:pt>
                <c:pt idx="16">
                  <c:v>154733</c:v>
                </c:pt>
                <c:pt idx="17">
                  <c:v>156792</c:v>
                </c:pt>
                <c:pt idx="18">
                  <c:v>161957</c:v>
                </c:pt>
                <c:pt idx="19">
                  <c:v>161875</c:v>
                </c:pt>
                <c:pt idx="20">
                  <c:v>164675</c:v>
                </c:pt>
                <c:pt idx="21">
                  <c:v>167380</c:v>
                </c:pt>
                <c:pt idx="22">
                  <c:v>166485</c:v>
                </c:pt>
                <c:pt idx="23">
                  <c:v>169108</c:v>
                </c:pt>
                <c:pt idx="24">
                  <c:v>171005</c:v>
                </c:pt>
                <c:pt idx="25">
                  <c:v>153263</c:v>
                </c:pt>
                <c:pt idx="26">
                  <c:v>165102</c:v>
                </c:pt>
                <c:pt idx="27">
                  <c:v>170737</c:v>
                </c:pt>
                <c:pt idx="28">
                  <c:v>170936</c:v>
                </c:pt>
              </c:numCache>
            </c:numRef>
          </c:val>
          <c:smooth val="0"/>
          <c:extLst>
            <c:ext xmlns:c16="http://schemas.microsoft.com/office/drawing/2014/chart" uri="{C3380CC4-5D6E-409C-BE32-E72D297353CC}">
              <c16:uniqueId val="{00000001-AE45-4F21-AB15-10EAAE9A6A1D}"/>
            </c:ext>
          </c:extLst>
        </c:ser>
        <c:ser>
          <c:idx val="2"/>
          <c:order val="2"/>
          <c:tx>
            <c:strRef>
              <c:f>Лист3!$H$8</c:f>
              <c:strCache>
                <c:ptCount val="1"/>
                <c:pt idx="0">
                  <c:v>Number of beds Germany</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Лист3!$E$9:$E$37</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Лист3!$H$9:$H$37</c:f>
              <c:numCache>
                <c:formatCode>#,##0</c:formatCode>
                <c:ptCount val="29"/>
                <c:pt idx="0">
                  <c:v>1484275</c:v>
                </c:pt>
                <c:pt idx="1">
                  <c:v>1527426</c:v>
                </c:pt>
                <c:pt idx="2">
                  <c:v>1565850</c:v>
                </c:pt>
                <c:pt idx="3">
                  <c:v>1590861</c:v>
                </c:pt>
                <c:pt idx="4">
                  <c:v>1633681</c:v>
                </c:pt>
                <c:pt idx="5">
                  <c:v>1649218</c:v>
                </c:pt>
                <c:pt idx="6">
                  <c:v>1659695</c:v>
                </c:pt>
                <c:pt idx="7">
                  <c:v>1671117</c:v>
                </c:pt>
                <c:pt idx="8">
                  <c:v>1672151</c:v>
                </c:pt>
                <c:pt idx="9">
                  <c:v>1667919</c:v>
                </c:pt>
                <c:pt idx="10">
                  <c:v>1678284</c:v>
                </c:pt>
                <c:pt idx="11">
                  <c:v>1690932</c:v>
                </c:pt>
                <c:pt idx="12">
                  <c:v>1703286</c:v>
                </c:pt>
                <c:pt idx="13">
                  <c:v>1737890</c:v>
                </c:pt>
                <c:pt idx="14">
                  <c:v>1812964</c:v>
                </c:pt>
                <c:pt idx="15">
                  <c:v>1784161</c:v>
                </c:pt>
                <c:pt idx="16">
                  <c:v>1813153</c:v>
                </c:pt>
                <c:pt idx="17">
                  <c:v>1817567</c:v>
                </c:pt>
                <c:pt idx="18">
                  <c:v>1827060</c:v>
                </c:pt>
                <c:pt idx="19">
                  <c:v>1832167</c:v>
                </c:pt>
                <c:pt idx="20">
                  <c:v>1908880</c:v>
                </c:pt>
                <c:pt idx="21">
                  <c:v>1909656</c:v>
                </c:pt>
                <c:pt idx="22">
                  <c:v>1925910</c:v>
                </c:pt>
                <c:pt idx="23">
                  <c:v>1911311</c:v>
                </c:pt>
                <c:pt idx="24">
                  <c:v>1959076</c:v>
                </c:pt>
                <c:pt idx="25">
                  <c:v>1877701</c:v>
                </c:pt>
                <c:pt idx="26">
                  <c:v>1901110</c:v>
                </c:pt>
                <c:pt idx="27">
                  <c:v>1971314</c:v>
                </c:pt>
                <c:pt idx="28">
                  <c:v>1983516</c:v>
                </c:pt>
              </c:numCache>
            </c:numRef>
          </c:val>
          <c:smooth val="0"/>
          <c:extLst>
            <c:ext xmlns:c16="http://schemas.microsoft.com/office/drawing/2014/chart" uri="{C3380CC4-5D6E-409C-BE32-E72D297353CC}">
              <c16:uniqueId val="{00000002-AE45-4F21-AB15-10EAAE9A6A1D}"/>
            </c:ext>
          </c:extLst>
        </c:ser>
        <c:ser>
          <c:idx val="3"/>
          <c:order val="3"/>
          <c:tx>
            <c:strRef>
              <c:f>Лист3!$I$8</c:f>
              <c:strCache>
                <c:ptCount val="1"/>
                <c:pt idx="0">
                  <c:v>Number of beds Spain</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Лист3!$E$9:$E$37</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Лист3!$I$9:$I$37</c:f>
              <c:numCache>
                <c:formatCode>#,##0</c:formatCode>
                <c:ptCount val="29"/>
                <c:pt idx="0">
                  <c:v>1074017</c:v>
                </c:pt>
                <c:pt idx="1">
                  <c:v>1087529</c:v>
                </c:pt>
                <c:pt idx="2">
                  <c:v>1102424</c:v>
                </c:pt>
                <c:pt idx="3">
                  <c:v>1121217</c:v>
                </c:pt>
                <c:pt idx="4">
                  <c:v>1299021</c:v>
                </c:pt>
                <c:pt idx="5">
                  <c:v>1315697</c:v>
                </c:pt>
                <c:pt idx="6">
                  <c:v>1333441</c:v>
                </c:pt>
                <c:pt idx="7">
                  <c:v>1395383</c:v>
                </c:pt>
                <c:pt idx="8">
                  <c:v>1451922</c:v>
                </c:pt>
                <c:pt idx="9">
                  <c:v>1511592</c:v>
                </c:pt>
                <c:pt idx="10">
                  <c:v>1578629</c:v>
                </c:pt>
                <c:pt idx="11">
                  <c:v>1615284</c:v>
                </c:pt>
                <c:pt idx="12">
                  <c:v>1642417</c:v>
                </c:pt>
                <c:pt idx="13">
                  <c:v>1682559</c:v>
                </c:pt>
                <c:pt idx="14">
                  <c:v>1733383</c:v>
                </c:pt>
                <c:pt idx="15">
                  <c:v>1781935</c:v>
                </c:pt>
                <c:pt idx="16">
                  <c:v>1833726</c:v>
                </c:pt>
                <c:pt idx="17">
                  <c:v>1838958</c:v>
                </c:pt>
                <c:pt idx="18">
                  <c:v>1874896</c:v>
                </c:pt>
                <c:pt idx="19">
                  <c:v>1862329</c:v>
                </c:pt>
                <c:pt idx="20">
                  <c:v>1879369</c:v>
                </c:pt>
                <c:pt idx="21">
                  <c:v>1889335</c:v>
                </c:pt>
                <c:pt idx="22">
                  <c:v>1911942</c:v>
                </c:pt>
                <c:pt idx="23">
                  <c:v>1927389</c:v>
                </c:pt>
                <c:pt idx="24">
                  <c:v>1951230</c:v>
                </c:pt>
                <c:pt idx="25">
                  <c:v>1960175</c:v>
                </c:pt>
                <c:pt idx="26">
                  <c:v>1977283</c:v>
                </c:pt>
                <c:pt idx="27">
                  <c:v>1992394</c:v>
                </c:pt>
                <c:pt idx="28">
                  <c:v>1999469</c:v>
                </c:pt>
              </c:numCache>
            </c:numRef>
          </c:val>
          <c:smooth val="0"/>
          <c:extLst>
            <c:ext xmlns:c16="http://schemas.microsoft.com/office/drawing/2014/chart" uri="{C3380CC4-5D6E-409C-BE32-E72D297353CC}">
              <c16:uniqueId val="{00000003-AE45-4F21-AB15-10EAAE9A6A1D}"/>
            </c:ext>
          </c:extLst>
        </c:ser>
        <c:ser>
          <c:idx val="4"/>
          <c:order val="4"/>
          <c:tx>
            <c:strRef>
              <c:f>Лист3!$J$8</c:f>
              <c:strCache>
                <c:ptCount val="1"/>
                <c:pt idx="0">
                  <c:v>Number of beds Italy</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Лист3!$E$9:$E$37</c:f>
              <c:numCache>
                <c:formatCode>General</c:formatCode>
                <c:ptCount val="29"/>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numCache>
            </c:numRef>
          </c:cat>
          <c:val>
            <c:numRef>
              <c:f>Лист3!$J$9:$J$37</c:f>
              <c:numCache>
                <c:formatCode>#,##0</c:formatCode>
                <c:ptCount val="29"/>
                <c:pt idx="0">
                  <c:v>1738031</c:v>
                </c:pt>
                <c:pt idx="1">
                  <c:v>1764651</c:v>
                </c:pt>
                <c:pt idx="2">
                  <c:v>1772096</c:v>
                </c:pt>
                <c:pt idx="3">
                  <c:v>1782382</c:v>
                </c:pt>
                <c:pt idx="4">
                  <c:v>1807275</c:v>
                </c:pt>
                <c:pt idx="5">
                  <c:v>1854101</c:v>
                </c:pt>
                <c:pt idx="6">
                  <c:v>1891281</c:v>
                </c:pt>
                <c:pt idx="7">
                  <c:v>1929544</c:v>
                </c:pt>
                <c:pt idx="8">
                  <c:v>1969495</c:v>
                </c:pt>
                <c:pt idx="9">
                  <c:v>1999729</c:v>
                </c:pt>
                <c:pt idx="10">
                  <c:v>2028452</c:v>
                </c:pt>
                <c:pt idx="11">
                  <c:v>2087010</c:v>
                </c:pt>
                <c:pt idx="12">
                  <c:v>2142786</c:v>
                </c:pt>
                <c:pt idx="13">
                  <c:v>2201838</c:v>
                </c:pt>
                <c:pt idx="14">
                  <c:v>2227832</c:v>
                </c:pt>
                <c:pt idx="15">
                  <c:v>2253342</c:v>
                </c:pt>
                <c:pt idx="16">
                  <c:v>2253003</c:v>
                </c:pt>
                <c:pt idx="17">
                  <c:v>2250704</c:v>
                </c:pt>
                <c:pt idx="18">
                  <c:v>2233823</c:v>
                </c:pt>
                <c:pt idx="19">
                  <c:v>2241239</c:v>
                </c:pt>
                <c:pt idx="20">
                  <c:v>2250718</c:v>
                </c:pt>
                <c:pt idx="21">
                  <c:v>2248225</c:v>
                </c:pt>
                <c:pt idx="22">
                  <c:v>2239446</c:v>
                </c:pt>
                <c:pt idx="23">
                  <c:v>2260190</c:v>
                </c:pt>
                <c:pt idx="24">
                  <c:v>2260490</c:v>
                </c:pt>
                <c:pt idx="25">
                  <c:v>2229264</c:v>
                </c:pt>
                <c:pt idx="26">
                  <c:v>2232676</c:v>
                </c:pt>
                <c:pt idx="27">
                  <c:v>2241988</c:v>
                </c:pt>
                <c:pt idx="28">
                  <c:v>2245610</c:v>
                </c:pt>
              </c:numCache>
            </c:numRef>
          </c:val>
          <c:smooth val="0"/>
          <c:extLst>
            <c:ext xmlns:c16="http://schemas.microsoft.com/office/drawing/2014/chart" uri="{C3380CC4-5D6E-409C-BE32-E72D297353CC}">
              <c16:uniqueId val="{00000004-AE45-4F21-AB15-10EAAE9A6A1D}"/>
            </c:ext>
          </c:extLst>
        </c:ser>
        <c:dLbls>
          <c:showLegendKey val="0"/>
          <c:showVal val="0"/>
          <c:showCatName val="0"/>
          <c:showSerName val="0"/>
          <c:showPercent val="0"/>
          <c:showBubbleSize val="0"/>
        </c:dLbls>
        <c:marker val="1"/>
        <c:smooth val="0"/>
        <c:axId val="671468703"/>
        <c:axId val="671469183"/>
      </c:lineChart>
      <c:catAx>
        <c:axId val="671468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71469183"/>
        <c:crosses val="autoZero"/>
        <c:auto val="1"/>
        <c:lblAlgn val="ctr"/>
        <c:lblOffset val="100"/>
        <c:noMultiLvlLbl val="0"/>
      </c:catAx>
      <c:valAx>
        <c:axId val="67146918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671468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241ACE-9C2A-4342-A8B3-D9CC968B1DD9}"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D59B4BEB-FE72-4DCD-9C4E-90A129E90C10}">
      <dgm:prSet phldrT="[Текст]"/>
      <dgm:spPr>
        <a:solidFill>
          <a:schemeClr val="tx2">
            <a:lumMod val="50000"/>
          </a:schemeClr>
        </a:solidFill>
      </dgm:spPr>
      <dgm:t>
        <a:bodyPr/>
        <a:lstStyle/>
        <a:p>
          <a:r>
            <a:rPr lang="en-US" dirty="0"/>
            <a:t>CLUSTERS</a:t>
          </a:r>
          <a:endParaRPr lang="ru-RU" dirty="0"/>
        </a:p>
      </dgm:t>
    </dgm:pt>
    <dgm:pt modelId="{53462D0C-B612-49F2-9F68-8154F5E24899}" type="parTrans" cxnId="{DAB6DE99-6EB2-4E66-9AF3-7BAB9BF7599C}">
      <dgm:prSet/>
      <dgm:spPr/>
      <dgm:t>
        <a:bodyPr/>
        <a:lstStyle/>
        <a:p>
          <a:endParaRPr lang="ru-RU"/>
        </a:p>
      </dgm:t>
    </dgm:pt>
    <dgm:pt modelId="{70EB7F76-AEF8-4D3F-B616-3FC050305207}" type="sibTrans" cxnId="{DAB6DE99-6EB2-4E66-9AF3-7BAB9BF7599C}">
      <dgm:prSet/>
      <dgm:spPr/>
      <dgm:t>
        <a:bodyPr/>
        <a:lstStyle/>
        <a:p>
          <a:endParaRPr lang="ru-RU"/>
        </a:p>
      </dgm:t>
    </dgm:pt>
    <dgm:pt modelId="{F4919196-9381-4F16-8D65-D4C45A5CAEBF}">
      <dgm:prSet phldrT="[Текст]" custT="1"/>
      <dgm:spPr>
        <a:solidFill>
          <a:schemeClr val="tx2">
            <a:lumMod val="50000"/>
          </a:schemeClr>
        </a:solidFill>
      </dgm:spPr>
      <dgm:t>
        <a:bodyPr/>
        <a:lstStyle/>
        <a:p>
          <a:r>
            <a:rPr lang="en-US" sz="2000" dirty="0"/>
            <a:t>Austria, the Netherlands, Denmark, Belgium, Sweden, Finland, and Ireland</a:t>
          </a:r>
          <a:endParaRPr lang="ru-RU" sz="2000" dirty="0"/>
        </a:p>
      </dgm:t>
    </dgm:pt>
    <dgm:pt modelId="{730E2D93-68EA-45EB-B5A1-24A0705D8B1A}" type="parTrans" cxnId="{F2AF20D6-DD01-41FE-96CB-5B5AE6B80D9B}">
      <dgm:prSet/>
      <dgm:spPr/>
      <dgm:t>
        <a:bodyPr/>
        <a:lstStyle/>
        <a:p>
          <a:endParaRPr lang="ru-RU"/>
        </a:p>
      </dgm:t>
    </dgm:pt>
    <dgm:pt modelId="{D19D2C13-08EA-48DE-97F3-609F2CAD8FBA}" type="sibTrans" cxnId="{F2AF20D6-DD01-41FE-96CB-5B5AE6B80D9B}">
      <dgm:prSet/>
      <dgm:spPr/>
      <dgm:t>
        <a:bodyPr/>
        <a:lstStyle/>
        <a:p>
          <a:endParaRPr lang="ru-RU"/>
        </a:p>
      </dgm:t>
    </dgm:pt>
    <dgm:pt modelId="{5417A94D-66D4-4608-92C8-0B2CF3CC811D}">
      <dgm:prSet phldrT="[Текст]" custT="1"/>
      <dgm:spPr>
        <a:solidFill>
          <a:schemeClr val="tx2">
            <a:lumMod val="50000"/>
          </a:schemeClr>
        </a:solidFill>
      </dgm:spPr>
      <dgm:t>
        <a:bodyPr/>
        <a:lstStyle/>
        <a:p>
          <a:r>
            <a:rPr lang="en-US" sz="2000" dirty="0"/>
            <a:t>Bulgaria, Estonia, Lithuania, Slovakia, Latvia, Romania, Cyprus, Malta, Slovenia, the Czech Republic, Hungary, Greece, Poland, and Portugal</a:t>
          </a:r>
        </a:p>
        <a:p>
          <a:endParaRPr lang="ru-RU" sz="1200" dirty="0"/>
        </a:p>
      </dgm:t>
    </dgm:pt>
    <dgm:pt modelId="{2BEC39A1-75F4-4097-8C51-357FAB1C2200}" type="parTrans" cxnId="{C939A6EA-253F-4E65-ADED-70C569F0D794}">
      <dgm:prSet/>
      <dgm:spPr/>
      <dgm:t>
        <a:bodyPr/>
        <a:lstStyle/>
        <a:p>
          <a:endParaRPr lang="ru-RU"/>
        </a:p>
      </dgm:t>
    </dgm:pt>
    <dgm:pt modelId="{E34F1F51-D18F-4C0D-82CB-B31DF444F0A5}" type="sibTrans" cxnId="{C939A6EA-253F-4E65-ADED-70C569F0D794}">
      <dgm:prSet/>
      <dgm:spPr/>
      <dgm:t>
        <a:bodyPr/>
        <a:lstStyle/>
        <a:p>
          <a:endParaRPr lang="ru-RU"/>
        </a:p>
      </dgm:t>
    </dgm:pt>
    <dgm:pt modelId="{1FB05901-1642-4889-A88D-68C1156B9D34}">
      <dgm:prSet phldrT="[Текст]" custT="1"/>
      <dgm:spPr>
        <a:solidFill>
          <a:schemeClr val="tx2">
            <a:lumMod val="50000"/>
          </a:schemeClr>
        </a:solidFill>
      </dgm:spPr>
      <dgm:t>
        <a:bodyPr/>
        <a:lstStyle/>
        <a:p>
          <a:r>
            <a:rPr lang="en-US" sz="2000" dirty="0"/>
            <a:t>Luxembourg</a:t>
          </a:r>
          <a:endParaRPr lang="ru-RU" sz="2000" dirty="0"/>
        </a:p>
      </dgm:t>
    </dgm:pt>
    <dgm:pt modelId="{700515E9-70D1-4F80-B393-0F2F24ED548D}" type="parTrans" cxnId="{9CA73463-FF72-4C3D-A0A9-2A5194604EB9}">
      <dgm:prSet/>
      <dgm:spPr/>
      <dgm:t>
        <a:bodyPr/>
        <a:lstStyle/>
        <a:p>
          <a:endParaRPr lang="ru-RU"/>
        </a:p>
      </dgm:t>
    </dgm:pt>
    <dgm:pt modelId="{09A35AD5-93E9-4D6D-AC9E-523040E91F20}" type="sibTrans" cxnId="{9CA73463-FF72-4C3D-A0A9-2A5194604EB9}">
      <dgm:prSet/>
      <dgm:spPr/>
      <dgm:t>
        <a:bodyPr/>
        <a:lstStyle/>
        <a:p>
          <a:endParaRPr lang="ru-RU"/>
        </a:p>
      </dgm:t>
    </dgm:pt>
    <dgm:pt modelId="{8F8FD769-E08E-4D29-AA69-3C74B882E965}">
      <dgm:prSet custT="1"/>
      <dgm:spPr>
        <a:solidFill>
          <a:schemeClr val="tx2">
            <a:lumMod val="50000"/>
          </a:schemeClr>
        </a:solidFill>
      </dgm:spPr>
      <dgm:t>
        <a:bodyPr/>
        <a:lstStyle/>
        <a:p>
          <a:r>
            <a:rPr lang="en-US" sz="2000" dirty="0"/>
            <a:t>Germany, France, Italy, Spain, and Croatia</a:t>
          </a:r>
        </a:p>
      </dgm:t>
    </dgm:pt>
    <dgm:pt modelId="{B9C3D0D9-973E-4EB2-95F8-72B7235FE21A}" type="parTrans" cxnId="{025D29CB-D828-4183-BD52-24D725E5FC5A}">
      <dgm:prSet/>
      <dgm:spPr/>
      <dgm:t>
        <a:bodyPr/>
        <a:lstStyle/>
        <a:p>
          <a:endParaRPr lang="ru-RU"/>
        </a:p>
      </dgm:t>
    </dgm:pt>
    <dgm:pt modelId="{9C0D4466-DE2A-461C-A810-D7AA6A06696E}" type="sibTrans" cxnId="{025D29CB-D828-4183-BD52-24D725E5FC5A}">
      <dgm:prSet/>
      <dgm:spPr/>
      <dgm:t>
        <a:bodyPr/>
        <a:lstStyle/>
        <a:p>
          <a:endParaRPr lang="ru-RU"/>
        </a:p>
      </dgm:t>
    </dgm:pt>
    <dgm:pt modelId="{48298A53-9BE4-454C-8A27-10504EA7C63C}" type="pres">
      <dgm:prSet presAssocID="{7C241ACE-9C2A-4342-A8B3-D9CC968B1DD9}" presName="Name0" presStyleCnt="0">
        <dgm:presLayoutVars>
          <dgm:chPref val="1"/>
          <dgm:dir/>
          <dgm:animOne val="branch"/>
          <dgm:animLvl val="lvl"/>
          <dgm:resizeHandles val="exact"/>
        </dgm:presLayoutVars>
      </dgm:prSet>
      <dgm:spPr/>
    </dgm:pt>
    <dgm:pt modelId="{756D001B-EEE1-4DE5-8411-8C813401C11A}" type="pres">
      <dgm:prSet presAssocID="{D59B4BEB-FE72-4DCD-9C4E-90A129E90C10}" presName="root1" presStyleCnt="0"/>
      <dgm:spPr/>
    </dgm:pt>
    <dgm:pt modelId="{BE11290B-39A0-4F62-8669-4677DCA557D8}" type="pres">
      <dgm:prSet presAssocID="{D59B4BEB-FE72-4DCD-9C4E-90A129E90C10}" presName="LevelOneTextNode" presStyleLbl="node0" presStyleIdx="0" presStyleCnt="1">
        <dgm:presLayoutVars>
          <dgm:chPref val="3"/>
        </dgm:presLayoutVars>
      </dgm:prSet>
      <dgm:spPr/>
    </dgm:pt>
    <dgm:pt modelId="{A54636A4-260E-484A-9209-7473AA5D2B4A}" type="pres">
      <dgm:prSet presAssocID="{D59B4BEB-FE72-4DCD-9C4E-90A129E90C10}" presName="level2hierChild" presStyleCnt="0"/>
      <dgm:spPr/>
    </dgm:pt>
    <dgm:pt modelId="{E85DA114-06B8-495F-A4E0-9A01FBF4D8FB}" type="pres">
      <dgm:prSet presAssocID="{730E2D93-68EA-45EB-B5A1-24A0705D8B1A}" presName="conn2-1" presStyleLbl="parChTrans1D2" presStyleIdx="0" presStyleCnt="4"/>
      <dgm:spPr/>
    </dgm:pt>
    <dgm:pt modelId="{C70E74BF-7AA1-410B-A50C-948F508D7E59}" type="pres">
      <dgm:prSet presAssocID="{730E2D93-68EA-45EB-B5A1-24A0705D8B1A}" presName="connTx" presStyleLbl="parChTrans1D2" presStyleIdx="0" presStyleCnt="4"/>
      <dgm:spPr/>
    </dgm:pt>
    <dgm:pt modelId="{BD7E81AD-8151-4620-AD1E-8DBACE326A1C}" type="pres">
      <dgm:prSet presAssocID="{F4919196-9381-4F16-8D65-D4C45A5CAEBF}" presName="root2" presStyleCnt="0"/>
      <dgm:spPr/>
    </dgm:pt>
    <dgm:pt modelId="{F53274E4-BA5F-4400-B1B4-FB933C3FBF25}" type="pres">
      <dgm:prSet presAssocID="{F4919196-9381-4F16-8D65-D4C45A5CAEBF}" presName="LevelTwoTextNode" presStyleLbl="node2" presStyleIdx="0" presStyleCnt="4" custScaleX="268369">
        <dgm:presLayoutVars>
          <dgm:chPref val="3"/>
        </dgm:presLayoutVars>
      </dgm:prSet>
      <dgm:spPr/>
    </dgm:pt>
    <dgm:pt modelId="{C7D02CA7-032E-42DE-BDE0-125B921B2A6C}" type="pres">
      <dgm:prSet presAssocID="{F4919196-9381-4F16-8D65-D4C45A5CAEBF}" presName="level3hierChild" presStyleCnt="0"/>
      <dgm:spPr/>
    </dgm:pt>
    <dgm:pt modelId="{B45E3C54-F5DA-4DEE-B344-7BA1C90F001B}" type="pres">
      <dgm:prSet presAssocID="{2BEC39A1-75F4-4097-8C51-357FAB1C2200}" presName="conn2-1" presStyleLbl="parChTrans1D2" presStyleIdx="1" presStyleCnt="4"/>
      <dgm:spPr/>
    </dgm:pt>
    <dgm:pt modelId="{2744FFC9-691C-49E3-93FC-892EF588E32A}" type="pres">
      <dgm:prSet presAssocID="{2BEC39A1-75F4-4097-8C51-357FAB1C2200}" presName="connTx" presStyleLbl="parChTrans1D2" presStyleIdx="1" presStyleCnt="4"/>
      <dgm:spPr/>
    </dgm:pt>
    <dgm:pt modelId="{E59F2575-C891-4CDB-9BC6-397E94234E9D}" type="pres">
      <dgm:prSet presAssocID="{5417A94D-66D4-4608-92C8-0B2CF3CC811D}" presName="root2" presStyleCnt="0"/>
      <dgm:spPr/>
    </dgm:pt>
    <dgm:pt modelId="{4E50D3DF-7B9C-4969-B87C-3C209FC407BC}" type="pres">
      <dgm:prSet presAssocID="{5417A94D-66D4-4608-92C8-0B2CF3CC811D}" presName="LevelTwoTextNode" presStyleLbl="node2" presStyleIdx="1" presStyleCnt="4" custScaleX="278989" custScaleY="224046">
        <dgm:presLayoutVars>
          <dgm:chPref val="3"/>
        </dgm:presLayoutVars>
      </dgm:prSet>
      <dgm:spPr/>
    </dgm:pt>
    <dgm:pt modelId="{3E71AA92-FF0E-4204-A7ED-1222D3E69061}" type="pres">
      <dgm:prSet presAssocID="{5417A94D-66D4-4608-92C8-0B2CF3CC811D}" presName="level3hierChild" presStyleCnt="0"/>
      <dgm:spPr/>
    </dgm:pt>
    <dgm:pt modelId="{28E9A6C0-CDB0-4730-8A60-E0E6B6BB55E2}" type="pres">
      <dgm:prSet presAssocID="{700515E9-70D1-4F80-B393-0F2F24ED548D}" presName="conn2-1" presStyleLbl="parChTrans1D2" presStyleIdx="2" presStyleCnt="4"/>
      <dgm:spPr/>
    </dgm:pt>
    <dgm:pt modelId="{96A6204A-B11F-40C5-85FC-9F9F49E5D435}" type="pres">
      <dgm:prSet presAssocID="{700515E9-70D1-4F80-B393-0F2F24ED548D}" presName="connTx" presStyleLbl="parChTrans1D2" presStyleIdx="2" presStyleCnt="4"/>
      <dgm:spPr/>
    </dgm:pt>
    <dgm:pt modelId="{1EA78DC1-D406-4E12-9AB7-DC844FF18D10}" type="pres">
      <dgm:prSet presAssocID="{1FB05901-1642-4889-A88D-68C1156B9D34}" presName="root2" presStyleCnt="0"/>
      <dgm:spPr/>
    </dgm:pt>
    <dgm:pt modelId="{938D7B5B-DFD0-4CA7-8AAB-EF835FC8B98B}" type="pres">
      <dgm:prSet presAssocID="{1FB05901-1642-4889-A88D-68C1156B9D34}" presName="LevelTwoTextNode" presStyleLbl="node2" presStyleIdx="2" presStyleCnt="4" custScaleX="145318">
        <dgm:presLayoutVars>
          <dgm:chPref val="3"/>
        </dgm:presLayoutVars>
      </dgm:prSet>
      <dgm:spPr/>
    </dgm:pt>
    <dgm:pt modelId="{59875958-1108-4176-A000-DF496A6E6D89}" type="pres">
      <dgm:prSet presAssocID="{1FB05901-1642-4889-A88D-68C1156B9D34}" presName="level3hierChild" presStyleCnt="0"/>
      <dgm:spPr/>
    </dgm:pt>
    <dgm:pt modelId="{965C1D50-8219-4165-882A-E7C3FB41F0EF}" type="pres">
      <dgm:prSet presAssocID="{B9C3D0D9-973E-4EB2-95F8-72B7235FE21A}" presName="conn2-1" presStyleLbl="parChTrans1D2" presStyleIdx="3" presStyleCnt="4"/>
      <dgm:spPr/>
    </dgm:pt>
    <dgm:pt modelId="{B699F6B8-F6E1-4B01-8183-7ECB42F824B7}" type="pres">
      <dgm:prSet presAssocID="{B9C3D0D9-973E-4EB2-95F8-72B7235FE21A}" presName="connTx" presStyleLbl="parChTrans1D2" presStyleIdx="3" presStyleCnt="4"/>
      <dgm:spPr/>
    </dgm:pt>
    <dgm:pt modelId="{6F4179C0-02DC-4507-A436-467CFE101DA5}" type="pres">
      <dgm:prSet presAssocID="{8F8FD769-E08E-4D29-AA69-3C74B882E965}" presName="root2" presStyleCnt="0"/>
      <dgm:spPr/>
    </dgm:pt>
    <dgm:pt modelId="{FFB68DE4-2720-412A-8546-AA471E99A254}" type="pres">
      <dgm:prSet presAssocID="{8F8FD769-E08E-4D29-AA69-3C74B882E965}" presName="LevelTwoTextNode" presStyleLbl="node2" presStyleIdx="3" presStyleCnt="4" custScaleX="226009">
        <dgm:presLayoutVars>
          <dgm:chPref val="3"/>
        </dgm:presLayoutVars>
      </dgm:prSet>
      <dgm:spPr/>
    </dgm:pt>
    <dgm:pt modelId="{5F5CE59B-91D3-4FDA-8C75-BCC23CC04809}" type="pres">
      <dgm:prSet presAssocID="{8F8FD769-E08E-4D29-AA69-3C74B882E965}" presName="level3hierChild" presStyleCnt="0"/>
      <dgm:spPr/>
    </dgm:pt>
  </dgm:ptLst>
  <dgm:cxnLst>
    <dgm:cxn modelId="{2BE13F14-FF65-4FC9-85E6-2EB0126796D0}" type="presOf" srcId="{1FB05901-1642-4889-A88D-68C1156B9D34}" destId="{938D7B5B-DFD0-4CA7-8AAB-EF835FC8B98B}" srcOrd="0" destOrd="0" presId="urn:microsoft.com/office/officeart/2008/layout/HorizontalMultiLevelHierarchy"/>
    <dgm:cxn modelId="{5EA32317-AF0C-4E13-BECB-E57A808CF727}" type="presOf" srcId="{2BEC39A1-75F4-4097-8C51-357FAB1C2200}" destId="{2744FFC9-691C-49E3-93FC-892EF588E32A}" srcOrd="1" destOrd="0" presId="urn:microsoft.com/office/officeart/2008/layout/HorizontalMultiLevelHierarchy"/>
    <dgm:cxn modelId="{9530F523-395C-4BD5-B55E-C2535A83EAAD}" type="presOf" srcId="{700515E9-70D1-4F80-B393-0F2F24ED548D}" destId="{96A6204A-B11F-40C5-85FC-9F9F49E5D435}" srcOrd="1" destOrd="0" presId="urn:microsoft.com/office/officeart/2008/layout/HorizontalMultiLevelHierarchy"/>
    <dgm:cxn modelId="{851A055C-D75D-4F67-B6B2-F4C8A7D30ED4}" type="presOf" srcId="{B9C3D0D9-973E-4EB2-95F8-72B7235FE21A}" destId="{965C1D50-8219-4165-882A-E7C3FB41F0EF}" srcOrd="0" destOrd="0" presId="urn:microsoft.com/office/officeart/2008/layout/HorizontalMultiLevelHierarchy"/>
    <dgm:cxn modelId="{9CA73463-FF72-4C3D-A0A9-2A5194604EB9}" srcId="{D59B4BEB-FE72-4DCD-9C4E-90A129E90C10}" destId="{1FB05901-1642-4889-A88D-68C1156B9D34}" srcOrd="2" destOrd="0" parTransId="{700515E9-70D1-4F80-B393-0F2F24ED548D}" sibTransId="{09A35AD5-93E9-4D6D-AC9E-523040E91F20}"/>
    <dgm:cxn modelId="{AC74886B-8959-4134-9CCB-D6DD3FB8E7F2}" type="presOf" srcId="{F4919196-9381-4F16-8D65-D4C45A5CAEBF}" destId="{F53274E4-BA5F-4400-B1B4-FB933C3FBF25}" srcOrd="0" destOrd="0" presId="urn:microsoft.com/office/officeart/2008/layout/HorizontalMultiLevelHierarchy"/>
    <dgm:cxn modelId="{0A0D7A50-6F8F-4A63-B5C7-9D6672341E7C}" type="presOf" srcId="{730E2D93-68EA-45EB-B5A1-24A0705D8B1A}" destId="{E85DA114-06B8-495F-A4E0-9A01FBF4D8FB}" srcOrd="0" destOrd="0" presId="urn:microsoft.com/office/officeart/2008/layout/HorizontalMultiLevelHierarchy"/>
    <dgm:cxn modelId="{48599A55-4086-430E-B788-4587266297BA}" type="presOf" srcId="{B9C3D0D9-973E-4EB2-95F8-72B7235FE21A}" destId="{B699F6B8-F6E1-4B01-8183-7ECB42F824B7}" srcOrd="1" destOrd="0" presId="urn:microsoft.com/office/officeart/2008/layout/HorizontalMultiLevelHierarchy"/>
    <dgm:cxn modelId="{DAB6DE99-6EB2-4E66-9AF3-7BAB9BF7599C}" srcId="{7C241ACE-9C2A-4342-A8B3-D9CC968B1DD9}" destId="{D59B4BEB-FE72-4DCD-9C4E-90A129E90C10}" srcOrd="0" destOrd="0" parTransId="{53462D0C-B612-49F2-9F68-8154F5E24899}" sibTransId="{70EB7F76-AEF8-4D3F-B616-3FC050305207}"/>
    <dgm:cxn modelId="{EED0D99A-217C-4AA8-90C2-CE81DDC6C00C}" type="presOf" srcId="{700515E9-70D1-4F80-B393-0F2F24ED548D}" destId="{28E9A6C0-CDB0-4730-8A60-E0E6B6BB55E2}" srcOrd="0" destOrd="0" presId="urn:microsoft.com/office/officeart/2008/layout/HorizontalMultiLevelHierarchy"/>
    <dgm:cxn modelId="{B82132A8-3562-464F-8819-1CAE89E70A04}" type="presOf" srcId="{5417A94D-66D4-4608-92C8-0B2CF3CC811D}" destId="{4E50D3DF-7B9C-4969-B87C-3C209FC407BC}" srcOrd="0" destOrd="0" presId="urn:microsoft.com/office/officeart/2008/layout/HorizontalMultiLevelHierarchy"/>
    <dgm:cxn modelId="{A20703B0-3FC6-43ED-865B-B289FF4F7BE6}" type="presOf" srcId="{730E2D93-68EA-45EB-B5A1-24A0705D8B1A}" destId="{C70E74BF-7AA1-410B-A50C-948F508D7E59}" srcOrd="1" destOrd="0" presId="urn:microsoft.com/office/officeart/2008/layout/HorizontalMultiLevelHierarchy"/>
    <dgm:cxn modelId="{2D8735B0-6B6C-4125-B49F-9ACDFBE533CF}" type="presOf" srcId="{8F8FD769-E08E-4D29-AA69-3C74B882E965}" destId="{FFB68DE4-2720-412A-8546-AA471E99A254}" srcOrd="0" destOrd="0" presId="urn:microsoft.com/office/officeart/2008/layout/HorizontalMultiLevelHierarchy"/>
    <dgm:cxn modelId="{8D5A86B2-BCB0-41C8-89E6-06B6A7FC6BAD}" type="presOf" srcId="{D59B4BEB-FE72-4DCD-9C4E-90A129E90C10}" destId="{BE11290B-39A0-4F62-8669-4677DCA557D8}" srcOrd="0" destOrd="0" presId="urn:microsoft.com/office/officeart/2008/layout/HorizontalMultiLevelHierarchy"/>
    <dgm:cxn modelId="{025D29CB-D828-4183-BD52-24D725E5FC5A}" srcId="{D59B4BEB-FE72-4DCD-9C4E-90A129E90C10}" destId="{8F8FD769-E08E-4D29-AA69-3C74B882E965}" srcOrd="3" destOrd="0" parTransId="{B9C3D0D9-973E-4EB2-95F8-72B7235FE21A}" sibTransId="{9C0D4466-DE2A-461C-A810-D7AA6A06696E}"/>
    <dgm:cxn modelId="{F2AF20D6-DD01-41FE-96CB-5B5AE6B80D9B}" srcId="{D59B4BEB-FE72-4DCD-9C4E-90A129E90C10}" destId="{F4919196-9381-4F16-8D65-D4C45A5CAEBF}" srcOrd="0" destOrd="0" parTransId="{730E2D93-68EA-45EB-B5A1-24A0705D8B1A}" sibTransId="{D19D2C13-08EA-48DE-97F3-609F2CAD8FBA}"/>
    <dgm:cxn modelId="{5C54A3D6-A91E-4C27-B090-2257FE6CF31A}" type="presOf" srcId="{7C241ACE-9C2A-4342-A8B3-D9CC968B1DD9}" destId="{48298A53-9BE4-454C-8A27-10504EA7C63C}" srcOrd="0" destOrd="0" presId="urn:microsoft.com/office/officeart/2008/layout/HorizontalMultiLevelHierarchy"/>
    <dgm:cxn modelId="{44EAA7D6-1B5C-48B3-8CA8-266C6F606643}" type="presOf" srcId="{2BEC39A1-75F4-4097-8C51-357FAB1C2200}" destId="{B45E3C54-F5DA-4DEE-B344-7BA1C90F001B}" srcOrd="0" destOrd="0" presId="urn:microsoft.com/office/officeart/2008/layout/HorizontalMultiLevelHierarchy"/>
    <dgm:cxn modelId="{C939A6EA-253F-4E65-ADED-70C569F0D794}" srcId="{D59B4BEB-FE72-4DCD-9C4E-90A129E90C10}" destId="{5417A94D-66D4-4608-92C8-0B2CF3CC811D}" srcOrd="1" destOrd="0" parTransId="{2BEC39A1-75F4-4097-8C51-357FAB1C2200}" sibTransId="{E34F1F51-D18F-4C0D-82CB-B31DF444F0A5}"/>
    <dgm:cxn modelId="{74556087-D923-451B-A881-1C0990CD0F43}" type="presParOf" srcId="{48298A53-9BE4-454C-8A27-10504EA7C63C}" destId="{756D001B-EEE1-4DE5-8411-8C813401C11A}" srcOrd="0" destOrd="0" presId="urn:microsoft.com/office/officeart/2008/layout/HorizontalMultiLevelHierarchy"/>
    <dgm:cxn modelId="{C20606BF-5320-47EC-B0D0-34A30760BFEE}" type="presParOf" srcId="{756D001B-EEE1-4DE5-8411-8C813401C11A}" destId="{BE11290B-39A0-4F62-8669-4677DCA557D8}" srcOrd="0" destOrd="0" presId="urn:microsoft.com/office/officeart/2008/layout/HorizontalMultiLevelHierarchy"/>
    <dgm:cxn modelId="{E4CCB78B-E2D0-488B-9B13-DC1E2B886FA6}" type="presParOf" srcId="{756D001B-EEE1-4DE5-8411-8C813401C11A}" destId="{A54636A4-260E-484A-9209-7473AA5D2B4A}" srcOrd="1" destOrd="0" presId="urn:microsoft.com/office/officeart/2008/layout/HorizontalMultiLevelHierarchy"/>
    <dgm:cxn modelId="{2152DE42-0CC7-4B64-9A93-838E52C0CCC9}" type="presParOf" srcId="{A54636A4-260E-484A-9209-7473AA5D2B4A}" destId="{E85DA114-06B8-495F-A4E0-9A01FBF4D8FB}" srcOrd="0" destOrd="0" presId="urn:microsoft.com/office/officeart/2008/layout/HorizontalMultiLevelHierarchy"/>
    <dgm:cxn modelId="{F49170AF-257B-4321-B6E5-75D64A89DCE3}" type="presParOf" srcId="{E85DA114-06B8-495F-A4E0-9A01FBF4D8FB}" destId="{C70E74BF-7AA1-410B-A50C-948F508D7E59}" srcOrd="0" destOrd="0" presId="urn:microsoft.com/office/officeart/2008/layout/HorizontalMultiLevelHierarchy"/>
    <dgm:cxn modelId="{D64A8090-A171-46A2-B1EE-D32598C20F0B}" type="presParOf" srcId="{A54636A4-260E-484A-9209-7473AA5D2B4A}" destId="{BD7E81AD-8151-4620-AD1E-8DBACE326A1C}" srcOrd="1" destOrd="0" presId="urn:microsoft.com/office/officeart/2008/layout/HorizontalMultiLevelHierarchy"/>
    <dgm:cxn modelId="{E2444DDB-6F28-4DD6-9E7C-86CB207455D9}" type="presParOf" srcId="{BD7E81AD-8151-4620-AD1E-8DBACE326A1C}" destId="{F53274E4-BA5F-4400-B1B4-FB933C3FBF25}" srcOrd="0" destOrd="0" presId="urn:microsoft.com/office/officeart/2008/layout/HorizontalMultiLevelHierarchy"/>
    <dgm:cxn modelId="{996583B7-62A1-421B-A1C3-3443E094A8BC}" type="presParOf" srcId="{BD7E81AD-8151-4620-AD1E-8DBACE326A1C}" destId="{C7D02CA7-032E-42DE-BDE0-125B921B2A6C}" srcOrd="1" destOrd="0" presId="urn:microsoft.com/office/officeart/2008/layout/HorizontalMultiLevelHierarchy"/>
    <dgm:cxn modelId="{34BC80F4-D166-4823-BFC0-369A7312D556}" type="presParOf" srcId="{A54636A4-260E-484A-9209-7473AA5D2B4A}" destId="{B45E3C54-F5DA-4DEE-B344-7BA1C90F001B}" srcOrd="2" destOrd="0" presId="urn:microsoft.com/office/officeart/2008/layout/HorizontalMultiLevelHierarchy"/>
    <dgm:cxn modelId="{1B034A98-5E52-4961-9459-BBE008605F5D}" type="presParOf" srcId="{B45E3C54-F5DA-4DEE-B344-7BA1C90F001B}" destId="{2744FFC9-691C-49E3-93FC-892EF588E32A}" srcOrd="0" destOrd="0" presId="urn:microsoft.com/office/officeart/2008/layout/HorizontalMultiLevelHierarchy"/>
    <dgm:cxn modelId="{77C1BFA1-717B-4C6D-8620-CCCA9A4230F2}" type="presParOf" srcId="{A54636A4-260E-484A-9209-7473AA5D2B4A}" destId="{E59F2575-C891-4CDB-9BC6-397E94234E9D}" srcOrd="3" destOrd="0" presId="urn:microsoft.com/office/officeart/2008/layout/HorizontalMultiLevelHierarchy"/>
    <dgm:cxn modelId="{E2C9B668-3530-44EF-9507-95E9425AC78F}" type="presParOf" srcId="{E59F2575-C891-4CDB-9BC6-397E94234E9D}" destId="{4E50D3DF-7B9C-4969-B87C-3C209FC407BC}" srcOrd="0" destOrd="0" presId="urn:microsoft.com/office/officeart/2008/layout/HorizontalMultiLevelHierarchy"/>
    <dgm:cxn modelId="{F19DF466-5593-4E93-BD30-162271073F96}" type="presParOf" srcId="{E59F2575-C891-4CDB-9BC6-397E94234E9D}" destId="{3E71AA92-FF0E-4204-A7ED-1222D3E69061}" srcOrd="1" destOrd="0" presId="urn:microsoft.com/office/officeart/2008/layout/HorizontalMultiLevelHierarchy"/>
    <dgm:cxn modelId="{A20D0B5F-8506-4952-BA81-700713D1A4F3}" type="presParOf" srcId="{A54636A4-260E-484A-9209-7473AA5D2B4A}" destId="{28E9A6C0-CDB0-4730-8A60-E0E6B6BB55E2}" srcOrd="4" destOrd="0" presId="urn:microsoft.com/office/officeart/2008/layout/HorizontalMultiLevelHierarchy"/>
    <dgm:cxn modelId="{C8392A9E-5167-4975-8373-AC49B0155EC9}" type="presParOf" srcId="{28E9A6C0-CDB0-4730-8A60-E0E6B6BB55E2}" destId="{96A6204A-B11F-40C5-85FC-9F9F49E5D435}" srcOrd="0" destOrd="0" presId="urn:microsoft.com/office/officeart/2008/layout/HorizontalMultiLevelHierarchy"/>
    <dgm:cxn modelId="{478ECE59-8148-4E4C-9CA1-D61A4BDE735C}" type="presParOf" srcId="{A54636A4-260E-484A-9209-7473AA5D2B4A}" destId="{1EA78DC1-D406-4E12-9AB7-DC844FF18D10}" srcOrd="5" destOrd="0" presId="urn:microsoft.com/office/officeart/2008/layout/HorizontalMultiLevelHierarchy"/>
    <dgm:cxn modelId="{6D5A06D2-3C82-4189-98DE-2609186D41C1}" type="presParOf" srcId="{1EA78DC1-D406-4E12-9AB7-DC844FF18D10}" destId="{938D7B5B-DFD0-4CA7-8AAB-EF835FC8B98B}" srcOrd="0" destOrd="0" presId="urn:microsoft.com/office/officeart/2008/layout/HorizontalMultiLevelHierarchy"/>
    <dgm:cxn modelId="{FE4B4E26-76B3-4C22-8095-780F12D079DD}" type="presParOf" srcId="{1EA78DC1-D406-4E12-9AB7-DC844FF18D10}" destId="{59875958-1108-4176-A000-DF496A6E6D89}" srcOrd="1" destOrd="0" presId="urn:microsoft.com/office/officeart/2008/layout/HorizontalMultiLevelHierarchy"/>
    <dgm:cxn modelId="{77DB5610-F6DC-4707-B38E-FFD2136BCA34}" type="presParOf" srcId="{A54636A4-260E-484A-9209-7473AA5D2B4A}" destId="{965C1D50-8219-4165-882A-E7C3FB41F0EF}" srcOrd="6" destOrd="0" presId="urn:microsoft.com/office/officeart/2008/layout/HorizontalMultiLevelHierarchy"/>
    <dgm:cxn modelId="{4D56250C-2C1C-46DC-A52B-273A4E7F5AA7}" type="presParOf" srcId="{965C1D50-8219-4165-882A-E7C3FB41F0EF}" destId="{B699F6B8-F6E1-4B01-8183-7ECB42F824B7}" srcOrd="0" destOrd="0" presId="urn:microsoft.com/office/officeart/2008/layout/HorizontalMultiLevelHierarchy"/>
    <dgm:cxn modelId="{24247B9C-6682-403A-B2AF-9DD8522CF0F5}" type="presParOf" srcId="{A54636A4-260E-484A-9209-7473AA5D2B4A}" destId="{6F4179C0-02DC-4507-A436-467CFE101DA5}" srcOrd="7" destOrd="0" presId="urn:microsoft.com/office/officeart/2008/layout/HorizontalMultiLevelHierarchy"/>
    <dgm:cxn modelId="{9B1D47A2-B1CD-4A9D-AE6B-3B109FB53AFB}" type="presParOf" srcId="{6F4179C0-02DC-4507-A436-467CFE101DA5}" destId="{FFB68DE4-2720-412A-8546-AA471E99A254}" srcOrd="0" destOrd="0" presId="urn:microsoft.com/office/officeart/2008/layout/HorizontalMultiLevelHierarchy"/>
    <dgm:cxn modelId="{3F4A088F-C01D-47E0-B1F1-46A15BC33036}" type="presParOf" srcId="{6F4179C0-02DC-4507-A436-467CFE101DA5}" destId="{5F5CE59B-91D3-4FDA-8C75-BCC23CC04809}" srcOrd="1" destOrd="0" presId="urn:microsoft.com/office/officeart/2008/layout/HorizontalMultiLevelHierarchy"/>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5C1D50-8219-4165-882A-E7C3FB41F0EF}">
      <dsp:nvSpPr>
        <dsp:cNvPr id="0" name=""/>
        <dsp:cNvSpPr/>
      </dsp:nvSpPr>
      <dsp:spPr>
        <a:xfrm>
          <a:off x="824542" y="2326639"/>
          <a:ext cx="508688" cy="1934900"/>
        </a:xfrm>
        <a:custGeom>
          <a:avLst/>
          <a:gdLst/>
          <a:ahLst/>
          <a:cxnLst/>
          <a:rect l="0" t="0" r="0" b="0"/>
          <a:pathLst>
            <a:path>
              <a:moveTo>
                <a:pt x="0" y="0"/>
              </a:moveTo>
              <a:lnTo>
                <a:pt x="254344" y="0"/>
              </a:lnTo>
              <a:lnTo>
                <a:pt x="254344" y="1934900"/>
              </a:lnTo>
              <a:lnTo>
                <a:pt x="508688" y="193490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ru-RU" sz="700" kern="1200"/>
        </a:p>
      </dsp:txBody>
      <dsp:txXfrm>
        <a:off x="1028870" y="3244073"/>
        <a:ext cx="100032" cy="100032"/>
      </dsp:txXfrm>
    </dsp:sp>
    <dsp:sp modelId="{28E9A6C0-CDB0-4730-8A60-E0E6B6BB55E2}">
      <dsp:nvSpPr>
        <dsp:cNvPr id="0" name=""/>
        <dsp:cNvSpPr/>
      </dsp:nvSpPr>
      <dsp:spPr>
        <a:xfrm>
          <a:off x="824542" y="2326639"/>
          <a:ext cx="508688" cy="965600"/>
        </a:xfrm>
        <a:custGeom>
          <a:avLst/>
          <a:gdLst/>
          <a:ahLst/>
          <a:cxnLst/>
          <a:rect l="0" t="0" r="0" b="0"/>
          <a:pathLst>
            <a:path>
              <a:moveTo>
                <a:pt x="0" y="0"/>
              </a:moveTo>
              <a:lnTo>
                <a:pt x="254344" y="0"/>
              </a:lnTo>
              <a:lnTo>
                <a:pt x="254344" y="965600"/>
              </a:lnTo>
              <a:lnTo>
                <a:pt x="508688" y="96560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051601" y="2782155"/>
        <a:ext cx="54569" cy="54569"/>
      </dsp:txXfrm>
    </dsp:sp>
    <dsp:sp modelId="{B45E3C54-F5DA-4DEE-B344-7BA1C90F001B}">
      <dsp:nvSpPr>
        <dsp:cNvPr id="0" name=""/>
        <dsp:cNvSpPr/>
      </dsp:nvSpPr>
      <dsp:spPr>
        <a:xfrm>
          <a:off x="824542" y="1841989"/>
          <a:ext cx="508688" cy="484649"/>
        </a:xfrm>
        <a:custGeom>
          <a:avLst/>
          <a:gdLst/>
          <a:ahLst/>
          <a:cxnLst/>
          <a:rect l="0" t="0" r="0" b="0"/>
          <a:pathLst>
            <a:path>
              <a:moveTo>
                <a:pt x="0" y="484649"/>
              </a:moveTo>
              <a:lnTo>
                <a:pt x="254344" y="484649"/>
              </a:lnTo>
              <a:lnTo>
                <a:pt x="254344" y="0"/>
              </a:lnTo>
              <a:lnTo>
                <a:pt x="508688"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ru-RU" sz="500" kern="1200"/>
        </a:p>
      </dsp:txBody>
      <dsp:txXfrm>
        <a:off x="1061321" y="2066749"/>
        <a:ext cx="35130" cy="35130"/>
      </dsp:txXfrm>
    </dsp:sp>
    <dsp:sp modelId="{E85DA114-06B8-495F-A4E0-9A01FBF4D8FB}">
      <dsp:nvSpPr>
        <dsp:cNvPr id="0" name=""/>
        <dsp:cNvSpPr/>
      </dsp:nvSpPr>
      <dsp:spPr>
        <a:xfrm>
          <a:off x="824542" y="391738"/>
          <a:ext cx="508688" cy="1934900"/>
        </a:xfrm>
        <a:custGeom>
          <a:avLst/>
          <a:gdLst/>
          <a:ahLst/>
          <a:cxnLst/>
          <a:rect l="0" t="0" r="0" b="0"/>
          <a:pathLst>
            <a:path>
              <a:moveTo>
                <a:pt x="0" y="1934900"/>
              </a:moveTo>
              <a:lnTo>
                <a:pt x="254344" y="1934900"/>
              </a:lnTo>
              <a:lnTo>
                <a:pt x="254344" y="0"/>
              </a:lnTo>
              <a:lnTo>
                <a:pt x="508688" y="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ru-RU" sz="700" kern="1200"/>
        </a:p>
      </dsp:txBody>
      <dsp:txXfrm>
        <a:off x="1028870" y="1309172"/>
        <a:ext cx="100032" cy="100032"/>
      </dsp:txXfrm>
    </dsp:sp>
    <dsp:sp modelId="{BE11290B-39A0-4F62-8669-4677DCA557D8}">
      <dsp:nvSpPr>
        <dsp:cNvPr id="0" name=""/>
        <dsp:cNvSpPr/>
      </dsp:nvSpPr>
      <dsp:spPr>
        <a:xfrm rot="16200000">
          <a:off x="-1603809" y="1938919"/>
          <a:ext cx="4081262" cy="775439"/>
        </a:xfrm>
        <a:prstGeom prst="rect">
          <a:avLst/>
        </a:prstGeom>
        <a:solidFill>
          <a:schemeClr val="tx2">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2222500">
            <a:lnSpc>
              <a:spcPct val="90000"/>
            </a:lnSpc>
            <a:spcBef>
              <a:spcPct val="0"/>
            </a:spcBef>
            <a:spcAft>
              <a:spcPct val="35000"/>
            </a:spcAft>
            <a:buNone/>
          </a:pPr>
          <a:r>
            <a:rPr lang="en-US" sz="5000" kern="1200" dirty="0"/>
            <a:t>CLUSTERS</a:t>
          </a:r>
          <a:endParaRPr lang="ru-RU" sz="5000" kern="1200" dirty="0"/>
        </a:p>
      </dsp:txBody>
      <dsp:txXfrm>
        <a:off x="-1603809" y="1938919"/>
        <a:ext cx="4081262" cy="775439"/>
      </dsp:txXfrm>
    </dsp:sp>
    <dsp:sp modelId="{F53274E4-BA5F-4400-B1B4-FB933C3FBF25}">
      <dsp:nvSpPr>
        <dsp:cNvPr id="0" name=""/>
        <dsp:cNvSpPr/>
      </dsp:nvSpPr>
      <dsp:spPr>
        <a:xfrm>
          <a:off x="1333230" y="4018"/>
          <a:ext cx="6825811" cy="775439"/>
        </a:xfrm>
        <a:prstGeom prst="rect">
          <a:avLst/>
        </a:prstGeom>
        <a:solidFill>
          <a:schemeClr val="tx2">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Austria, the Netherlands, Denmark, Belgium, Sweden, Finland, and Ireland</a:t>
          </a:r>
          <a:endParaRPr lang="ru-RU" sz="2000" kern="1200" dirty="0"/>
        </a:p>
      </dsp:txBody>
      <dsp:txXfrm>
        <a:off x="1333230" y="4018"/>
        <a:ext cx="6825811" cy="775439"/>
      </dsp:txXfrm>
    </dsp:sp>
    <dsp:sp modelId="{4E50D3DF-7B9C-4969-B87C-3C209FC407BC}">
      <dsp:nvSpPr>
        <dsp:cNvPr id="0" name=""/>
        <dsp:cNvSpPr/>
      </dsp:nvSpPr>
      <dsp:spPr>
        <a:xfrm>
          <a:off x="1333230" y="973318"/>
          <a:ext cx="7095925" cy="1737341"/>
        </a:xfrm>
        <a:prstGeom prst="rect">
          <a:avLst/>
        </a:prstGeom>
        <a:solidFill>
          <a:schemeClr val="tx2">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Bulgaria, Estonia, Lithuania, Slovakia, Latvia, Romania, Cyprus, Malta, Slovenia, the Czech Republic, Hungary, Greece, Poland, and Portugal</a:t>
          </a:r>
        </a:p>
        <a:p>
          <a:pPr marL="0" lvl="0" indent="0" algn="ctr" defTabSz="889000">
            <a:lnSpc>
              <a:spcPct val="90000"/>
            </a:lnSpc>
            <a:spcBef>
              <a:spcPct val="0"/>
            </a:spcBef>
            <a:spcAft>
              <a:spcPct val="35000"/>
            </a:spcAft>
            <a:buNone/>
          </a:pPr>
          <a:endParaRPr lang="ru-RU" sz="1200" kern="1200" dirty="0"/>
        </a:p>
      </dsp:txBody>
      <dsp:txXfrm>
        <a:off x="1333230" y="973318"/>
        <a:ext cx="7095925" cy="1737341"/>
      </dsp:txXfrm>
    </dsp:sp>
    <dsp:sp modelId="{938D7B5B-DFD0-4CA7-8AAB-EF835FC8B98B}">
      <dsp:nvSpPr>
        <dsp:cNvPr id="0" name=""/>
        <dsp:cNvSpPr/>
      </dsp:nvSpPr>
      <dsp:spPr>
        <a:xfrm>
          <a:off x="1333230" y="2904520"/>
          <a:ext cx="3696079" cy="775439"/>
        </a:xfrm>
        <a:prstGeom prst="rect">
          <a:avLst/>
        </a:prstGeom>
        <a:solidFill>
          <a:schemeClr val="tx2">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Luxembourg</a:t>
          </a:r>
          <a:endParaRPr lang="ru-RU" sz="2000" kern="1200" dirty="0"/>
        </a:p>
      </dsp:txBody>
      <dsp:txXfrm>
        <a:off x="1333230" y="2904520"/>
        <a:ext cx="3696079" cy="775439"/>
      </dsp:txXfrm>
    </dsp:sp>
    <dsp:sp modelId="{FFB68DE4-2720-412A-8546-AA471E99A254}">
      <dsp:nvSpPr>
        <dsp:cNvPr id="0" name=""/>
        <dsp:cNvSpPr/>
      </dsp:nvSpPr>
      <dsp:spPr>
        <a:xfrm>
          <a:off x="1333230" y="3873820"/>
          <a:ext cx="5748409" cy="775439"/>
        </a:xfrm>
        <a:prstGeom prst="rect">
          <a:avLst/>
        </a:prstGeom>
        <a:solidFill>
          <a:schemeClr val="tx2">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Germany, France, Italy, Spain, and Croatia</a:t>
          </a:r>
        </a:p>
      </dsp:txBody>
      <dsp:txXfrm>
        <a:off x="1333230" y="3873820"/>
        <a:ext cx="5748409" cy="775439"/>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15:15:57.620"/>
    </inkml:context>
    <inkml:brush xml:id="br0">
      <inkml:brushProperty name="width" value="0.035" units="cm"/>
      <inkml:brushProperty name="height" value="0.035" units="cm"/>
    </inkml:brush>
  </inkml:definitions>
  <inkml:trace contextRef="#ctx0" brushRef="#br0">0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11-04T15:15:58.213"/>
    </inkml:context>
    <inkml:brush xml:id="br0">
      <inkml:brushProperty name="width" value="0.035" units="cm"/>
      <inkml:brushProperty name="height" value="0.035" units="cm"/>
    </inkml:brush>
  </inkml:definitions>
  <inkml:trace contextRef="#ctx0" brushRef="#br0">1 1 24575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B45E49-8F82-4C5A-B5F4-9320BB9704B8}" type="datetimeFigureOut">
              <a:rPr lang="ru-RU" smtClean="0"/>
              <a:t>05.02.2025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9AC22B-E8F1-459B-B70F-E02666C47877}" type="slidenum">
              <a:rPr lang="ru-RU" smtClean="0"/>
              <a:t>‹#›</a:t>
            </a:fld>
            <a:endParaRPr lang="ru-RU"/>
          </a:p>
        </p:txBody>
      </p:sp>
    </p:spTree>
    <p:extLst>
      <p:ext uri="{BB962C8B-B14F-4D97-AF65-F5344CB8AC3E}">
        <p14:creationId xmlns:p14="http://schemas.microsoft.com/office/powerpoint/2010/main" val="3548493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ED9AC22B-E8F1-459B-B70F-E02666C47877}" type="slidenum">
              <a:rPr lang="ru-RU" smtClean="0"/>
              <a:t>16</a:t>
            </a:fld>
            <a:endParaRPr lang="ru-RU"/>
          </a:p>
        </p:txBody>
      </p:sp>
    </p:spTree>
    <p:extLst>
      <p:ext uri="{BB962C8B-B14F-4D97-AF65-F5344CB8AC3E}">
        <p14:creationId xmlns:p14="http://schemas.microsoft.com/office/powerpoint/2010/main" val="846587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6761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C818A4A3-8CA7-405B-BEA1-6CA77991C661}" type="datetimeFigureOut">
              <a:rPr lang="ru-RU" smtClean="0"/>
              <a:t>05.02.2025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3625052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9346670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491195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3899266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1875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7856656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187536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303609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243386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818A4A3-8CA7-405B-BEA1-6CA77991C661}" type="datetimeFigureOut">
              <a:rPr lang="ru-RU" smtClean="0"/>
              <a:t>05.02.2025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3455210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C818A4A3-8CA7-405B-BEA1-6CA77991C661}" type="datetimeFigureOut">
              <a:rPr lang="ru-RU" smtClean="0"/>
              <a:t>05.02.2025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256117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818A4A3-8CA7-405B-BEA1-6CA77991C661}" type="datetimeFigureOut">
              <a:rPr lang="ru-RU" smtClean="0"/>
              <a:t>05.02.2025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1246821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C818A4A3-8CA7-405B-BEA1-6CA77991C661}" type="datetimeFigureOut">
              <a:rPr lang="ru-RU" smtClean="0"/>
              <a:t>05.02.2025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121598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8A4A3-8CA7-405B-BEA1-6CA77991C661}" type="datetimeFigureOut">
              <a:rPr lang="ru-RU" smtClean="0"/>
              <a:t>05.02.2025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970661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818A4A3-8CA7-405B-BEA1-6CA77991C661}" type="datetimeFigureOut">
              <a:rPr lang="ru-RU" smtClean="0"/>
              <a:t>05.02.2025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996155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818A4A3-8CA7-405B-BEA1-6CA77991C661}" type="datetimeFigureOut">
              <a:rPr lang="ru-RU" smtClean="0"/>
              <a:t>05.02.2025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572CF29-6330-4885-A683-59B1F64CF4BC}" type="slidenum">
              <a:rPr lang="ru-RU" smtClean="0"/>
              <a:t>‹#›</a:t>
            </a:fld>
            <a:endParaRPr lang="ru-RU"/>
          </a:p>
        </p:txBody>
      </p:sp>
    </p:spTree>
    <p:extLst>
      <p:ext uri="{BB962C8B-B14F-4D97-AF65-F5344CB8AC3E}">
        <p14:creationId xmlns:p14="http://schemas.microsoft.com/office/powerpoint/2010/main" val="3824673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818A4A3-8CA7-405B-BEA1-6CA77991C661}" type="datetimeFigureOut">
              <a:rPr lang="ru-RU" smtClean="0"/>
              <a:t>05.02.2025</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572CF29-6330-4885-A683-59B1F64CF4BC}" type="slidenum">
              <a:rPr lang="ru-RU" smtClean="0"/>
              <a:t>‹#›</a:t>
            </a:fld>
            <a:endParaRPr lang="ru-RU"/>
          </a:p>
        </p:txBody>
      </p:sp>
    </p:spTree>
    <p:extLst>
      <p:ext uri="{BB962C8B-B14F-4D97-AF65-F5344CB8AC3E}">
        <p14:creationId xmlns:p14="http://schemas.microsoft.com/office/powerpoint/2010/main" val="3370537958"/>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8" Type="http://schemas.openxmlformats.org/officeDocument/2006/relationships/hyperlink" Target="https://wptravel.io/most-visited-countries-in-the-world/#h-top-10-most-visited-countries-in-the-world-all-time" TargetMode="External"/><Relationship Id="rId3" Type="http://schemas.openxmlformats.org/officeDocument/2006/relationships/hyperlink" Target="https://databank.worldbank.org/indicator/NY.GDP.PCAP.CD/1ff4a498/Popular-Indicators" TargetMode="External"/><Relationship Id="rId7" Type="http://schemas.openxmlformats.org/officeDocument/2006/relationships/hyperlink" Target="https://webunwto.s3.eu-west-1.amazonaws.com/s3fs-public/2023-05/UNWTO_Barom23_02_May_EXCERPT_final.pdf?VersionId=gGmuSXlwfM1yoemsRrBI9ZJf.Vmc9gYD"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hyperlink" Target="https://www.statista.com/topics/3848/travel-and-tourism-in-europe/" TargetMode="External"/><Relationship Id="rId5" Type="http://schemas.openxmlformats.org/officeDocument/2006/relationships/hyperlink" Target="https://www.unwto.org/tourism-statistics/key-tourism-statistics" TargetMode="External"/><Relationship Id="rId4" Type="http://schemas.openxmlformats.org/officeDocument/2006/relationships/hyperlink" Target="https://www.statista.com/topics/962/global-tourism/#topicOverview"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0.png"/><Relationship Id="rId7" Type="http://schemas.openxmlformats.org/officeDocument/2006/relationships/diagramQuickStyle" Target="../diagrams/quickStyle1.xml"/><Relationship Id="rId2" Type="http://schemas.openxmlformats.org/officeDocument/2006/relationships/customXml" Target="../ink/ink1.xml"/><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customXml" Target="../ink/ink2.xml"/><Relationship Id="rId9" Type="http://schemas.microsoft.com/office/2007/relationships/diagramDrawing" Target="../diagrams/drawin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9450">
              <a:srgbClr val="5AC7E5"/>
            </a:gs>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BA0E60-1C96-2D8C-8F25-EF0ECE2F87FC}"/>
              </a:ext>
            </a:extLst>
          </p:cNvPr>
          <p:cNvSpPr>
            <a:spLocks noGrp="1"/>
          </p:cNvSpPr>
          <p:nvPr>
            <p:ph type="ctrTitle"/>
          </p:nvPr>
        </p:nvSpPr>
        <p:spPr>
          <a:xfrm>
            <a:off x="4017320" y="1735709"/>
            <a:ext cx="8001000" cy="2971801"/>
          </a:xfrm>
        </p:spPr>
        <p:txBody>
          <a:bodyPr>
            <a:normAutofit fontScale="90000"/>
          </a:bodyPr>
          <a:lstStyle/>
          <a:p>
            <a:pPr algn="ctr"/>
            <a:r>
              <a:rPr lang="en-US" dirty="0">
                <a:solidFill>
                  <a:schemeClr val="bg1"/>
                </a:solidFill>
              </a:rPr>
              <a:t>The</a:t>
            </a:r>
            <a:r>
              <a:rPr lang="en-US" dirty="0"/>
              <a:t> </a:t>
            </a:r>
            <a:r>
              <a:rPr lang="en-US" dirty="0">
                <a:solidFill>
                  <a:schemeClr val="bg1"/>
                </a:solidFill>
              </a:rPr>
              <a:t>impact of  international tourism on the socio-economic development of EU countries</a:t>
            </a:r>
            <a:endParaRPr lang="ru-RU" dirty="0">
              <a:solidFill>
                <a:schemeClr val="bg1"/>
              </a:solidFill>
            </a:endParaRPr>
          </a:p>
        </p:txBody>
      </p:sp>
      <p:sp useBgFill="1">
        <p:nvSpPr>
          <p:cNvPr id="3" name="Подзаголовок 2">
            <a:extLst>
              <a:ext uri="{FF2B5EF4-FFF2-40B4-BE49-F238E27FC236}">
                <a16:creationId xmlns:a16="http://schemas.microsoft.com/office/drawing/2014/main" id="{D2F11AAE-F592-F5FF-2F3A-3AE7E84EF78F}"/>
              </a:ext>
            </a:extLst>
          </p:cNvPr>
          <p:cNvSpPr>
            <a:spLocks noGrp="1"/>
          </p:cNvSpPr>
          <p:nvPr>
            <p:ph type="subTitle" idx="1"/>
          </p:nvPr>
        </p:nvSpPr>
        <p:spPr>
          <a:xfrm>
            <a:off x="3535051" y="5250729"/>
            <a:ext cx="4722830" cy="927364"/>
          </a:xfrm>
        </p:spPr>
        <p:txBody>
          <a:bodyPr>
            <a:normAutofit fontScale="25000" lnSpcReduction="20000"/>
          </a:bodyPr>
          <a:lstStyle/>
          <a:p>
            <a:pPr algn="ctr"/>
            <a:r>
              <a:rPr lang="en-US" sz="5000" dirty="0">
                <a:solidFill>
                  <a:schemeClr val="bg1"/>
                </a:solidFill>
                <a:latin typeface="Times New Roman" panose="02020603050405020304" pitchFamily="18" charset="0"/>
                <a:cs typeface="Times New Roman" panose="02020603050405020304" pitchFamily="18" charset="0"/>
              </a:rPr>
              <a:t>Olha </a:t>
            </a:r>
            <a:r>
              <a:rPr lang="en-US" sz="5000" dirty="0" err="1">
                <a:solidFill>
                  <a:schemeClr val="bg1"/>
                </a:solidFill>
                <a:latin typeface="Times New Roman" panose="02020603050405020304" pitchFamily="18" charset="0"/>
                <a:cs typeface="Times New Roman" panose="02020603050405020304" pitchFamily="18" charset="0"/>
              </a:rPr>
              <a:t>Kyrychenko</a:t>
            </a:r>
            <a:endParaRPr lang="uk-UA" sz="5000" dirty="0">
              <a:solidFill>
                <a:schemeClr val="bg1"/>
              </a:solidFill>
              <a:latin typeface="Times New Roman" panose="02020603050405020304" pitchFamily="18" charset="0"/>
              <a:cs typeface="Times New Roman" panose="02020603050405020304" pitchFamily="18" charset="0"/>
            </a:endParaRPr>
          </a:p>
          <a:p>
            <a:pPr algn="ctr"/>
            <a:r>
              <a:rPr lang="en-US" sz="5000" dirty="0">
                <a:solidFill>
                  <a:schemeClr val="bg1"/>
                </a:solidFill>
                <a:latin typeface="Times New Roman" panose="02020603050405020304" pitchFamily="18" charset="0"/>
                <a:cs typeface="Times New Roman" panose="02020603050405020304" pitchFamily="18" charset="0"/>
              </a:rPr>
              <a:t>PhD student of Odesa National I.I. </a:t>
            </a:r>
            <a:r>
              <a:rPr lang="en-US" sz="5000" dirty="0" err="1">
                <a:solidFill>
                  <a:schemeClr val="bg1"/>
                </a:solidFill>
                <a:latin typeface="Times New Roman" panose="02020603050405020304" pitchFamily="18" charset="0"/>
                <a:cs typeface="Times New Roman" panose="02020603050405020304" pitchFamily="18" charset="0"/>
              </a:rPr>
              <a:t>Mechnikov</a:t>
            </a:r>
            <a:r>
              <a:rPr lang="en-US" sz="5000" dirty="0">
                <a:solidFill>
                  <a:schemeClr val="bg1"/>
                </a:solidFill>
                <a:latin typeface="Times New Roman" panose="02020603050405020304" pitchFamily="18" charset="0"/>
                <a:cs typeface="Times New Roman" panose="02020603050405020304" pitchFamily="18" charset="0"/>
              </a:rPr>
              <a:t> University</a:t>
            </a:r>
          </a:p>
          <a:p>
            <a:pPr algn="ctr"/>
            <a:r>
              <a:rPr lang="en-US" sz="5000" dirty="0">
                <a:solidFill>
                  <a:schemeClr val="bg1"/>
                </a:solidFill>
                <a:latin typeface="Times New Roman" panose="02020603050405020304" pitchFamily="18" charset="0"/>
                <a:cs typeface="Times New Roman" panose="02020603050405020304" pitchFamily="18" charset="0"/>
              </a:rPr>
              <a:t>Academic supervisors: </a:t>
            </a:r>
            <a:r>
              <a:rPr lang="en-US" sz="5000" dirty="0" err="1">
                <a:solidFill>
                  <a:schemeClr val="bg1"/>
                </a:solidFill>
                <a:latin typeface="Times New Roman" panose="02020603050405020304" pitchFamily="18" charset="0"/>
                <a:cs typeface="Times New Roman" panose="02020603050405020304" pitchFamily="18" charset="0"/>
              </a:rPr>
              <a:t>Sergii</a:t>
            </a:r>
            <a:r>
              <a:rPr lang="en-US" sz="5000" dirty="0">
                <a:solidFill>
                  <a:schemeClr val="bg1"/>
                </a:solidFill>
                <a:latin typeface="Times New Roman" panose="02020603050405020304" pitchFamily="18" charset="0"/>
                <a:cs typeface="Times New Roman" panose="02020603050405020304" pitchFamily="18" charset="0"/>
              </a:rPr>
              <a:t> </a:t>
            </a:r>
            <a:r>
              <a:rPr lang="en-US" sz="5000" dirty="0" err="1">
                <a:solidFill>
                  <a:schemeClr val="bg1"/>
                </a:solidFill>
                <a:latin typeface="Times New Roman" panose="02020603050405020304" pitchFamily="18" charset="0"/>
                <a:cs typeface="Times New Roman" panose="02020603050405020304" pitchFamily="18" charset="0"/>
              </a:rPr>
              <a:t>Iakubovskyi</a:t>
            </a:r>
            <a:r>
              <a:rPr lang="en-US" sz="5000" dirty="0">
                <a:solidFill>
                  <a:schemeClr val="bg1"/>
                </a:solidFill>
                <a:latin typeface="Times New Roman" panose="02020603050405020304" pitchFamily="18" charset="0"/>
                <a:cs typeface="Times New Roman" panose="02020603050405020304" pitchFamily="18" charset="0"/>
              </a:rPr>
              <a:t>, Tetyana Rodionova</a:t>
            </a:r>
          </a:p>
          <a:p>
            <a:pPr algn="ctr"/>
            <a:r>
              <a:rPr lang="en-US" sz="5000" dirty="0">
                <a:solidFill>
                  <a:schemeClr val="bg1"/>
                </a:solidFill>
                <a:latin typeface="Times New Roman" panose="02020603050405020304" pitchFamily="18" charset="0"/>
                <a:cs typeface="Times New Roman" panose="02020603050405020304" pitchFamily="18" charset="0"/>
              </a:rPr>
              <a:t>Odesa </a:t>
            </a:r>
            <a:r>
              <a:rPr lang="az-Cyrl-AZ" sz="5000" dirty="0">
                <a:solidFill>
                  <a:schemeClr val="bg1"/>
                </a:solidFill>
                <a:latin typeface="Times New Roman" panose="02020603050405020304" pitchFamily="18" charset="0"/>
                <a:cs typeface="Times New Roman" panose="02020603050405020304" pitchFamily="18" charset="0"/>
              </a:rPr>
              <a:t>І.І. </a:t>
            </a:r>
            <a:r>
              <a:rPr lang="en-US" sz="5000" dirty="0" err="1">
                <a:solidFill>
                  <a:schemeClr val="bg1"/>
                </a:solidFill>
                <a:latin typeface="Times New Roman" panose="02020603050405020304" pitchFamily="18" charset="0"/>
                <a:cs typeface="Times New Roman" panose="02020603050405020304" pitchFamily="18" charset="0"/>
              </a:rPr>
              <a:t>Mechnikov</a:t>
            </a:r>
            <a:r>
              <a:rPr lang="en-US" sz="5000" dirty="0">
                <a:solidFill>
                  <a:schemeClr val="bg1"/>
                </a:solidFill>
                <a:latin typeface="Times New Roman" panose="02020603050405020304" pitchFamily="18" charset="0"/>
                <a:cs typeface="Times New Roman" panose="02020603050405020304" pitchFamily="18" charset="0"/>
              </a:rPr>
              <a:t> National University</a:t>
            </a:r>
          </a:p>
          <a:p>
            <a:pPr algn="ctr"/>
            <a:r>
              <a:rPr lang="en-US" sz="5400" spc="-35" dirty="0" err="1">
                <a:solidFill>
                  <a:schemeClr val="bg1"/>
                </a:solidFill>
                <a:latin typeface="Times New Roman" panose="02020603050405020304" pitchFamily="18" charset="0"/>
                <a:cs typeface="Times New Roman" panose="02020603050405020304" pitchFamily="18" charset="0"/>
              </a:rPr>
              <a:t>Со</a:t>
            </a:r>
            <a:r>
              <a:rPr lang="en-US" sz="5400" spc="-35" dirty="0">
                <a:solidFill>
                  <a:schemeClr val="bg1"/>
                </a:solidFill>
                <a:latin typeface="Times New Roman" panose="02020603050405020304" pitchFamily="18" charset="0"/>
                <a:cs typeface="Times New Roman" panose="02020603050405020304" pitchFamily="18" charset="0"/>
              </a:rPr>
              <a:t>-adviser from the FUB: prof. Dr. Theoharis </a:t>
            </a:r>
            <a:r>
              <a:rPr lang="en-US" sz="5400" spc="-35" dirty="0" err="1">
                <a:solidFill>
                  <a:schemeClr val="bg1"/>
                </a:solidFill>
                <a:latin typeface="Times New Roman" panose="02020603050405020304" pitchFamily="18" charset="0"/>
                <a:cs typeface="Times New Roman" panose="02020603050405020304" pitchFamily="18" charset="0"/>
              </a:rPr>
              <a:t>Grigoriadis</a:t>
            </a:r>
            <a:endParaRPr lang="en-US" sz="5400" dirty="0">
              <a:solidFill>
                <a:schemeClr val="bg1"/>
              </a:solidFill>
              <a:latin typeface="Times New Roman" panose="02020603050405020304" pitchFamily="18" charset="0"/>
              <a:cs typeface="Times New Roman" panose="02020603050405020304" pitchFamily="18" charset="0"/>
            </a:endParaRPr>
          </a:p>
          <a:p>
            <a:pPr algn="ctr"/>
            <a:endParaRPr lang="en-US" sz="5000" dirty="0">
              <a:solidFill>
                <a:schemeClr val="bg1"/>
              </a:solidFill>
              <a:latin typeface="Times New Roman" panose="02020603050405020304" pitchFamily="18" charset="0"/>
              <a:cs typeface="Times New Roman" panose="02020603050405020304" pitchFamily="18" charset="0"/>
            </a:endParaRPr>
          </a:p>
          <a:p>
            <a:pPr algn="ctr"/>
            <a:endParaRPr lang="en-US" dirty="0">
              <a:solidFill>
                <a:schemeClr val="bg1"/>
              </a:solidFill>
            </a:endParaRPr>
          </a:p>
          <a:p>
            <a:pPr algn="ctr"/>
            <a:endParaRPr lang="ru-RU" dirty="0">
              <a:solidFill>
                <a:schemeClr val="bg1"/>
              </a:solidFill>
            </a:endParaRPr>
          </a:p>
        </p:txBody>
      </p:sp>
      <p:sp>
        <p:nvSpPr>
          <p:cNvPr id="6" name="TextBox 5">
            <a:extLst>
              <a:ext uri="{FF2B5EF4-FFF2-40B4-BE49-F238E27FC236}">
                <a16:creationId xmlns:a16="http://schemas.microsoft.com/office/drawing/2014/main" id="{B8E7C162-256A-821E-86CE-678EC5370BB6}"/>
              </a:ext>
            </a:extLst>
          </p:cNvPr>
          <p:cNvSpPr txBox="1"/>
          <p:nvPr/>
        </p:nvSpPr>
        <p:spPr>
          <a:xfrm>
            <a:off x="466627" y="1236450"/>
            <a:ext cx="3550693" cy="3970318"/>
          </a:xfrm>
          <a:prstGeom prst="rect">
            <a:avLst/>
          </a:prstGeom>
          <a:noFill/>
        </p:spPr>
        <p:txBody>
          <a:bodyPr wrap="square">
            <a:spAutoFit/>
          </a:bodyPr>
          <a:lstStyle/>
          <a:p>
            <a:pPr algn="ctr"/>
            <a:r>
              <a:rPr lang="en-US" sz="1800" kern="0" dirty="0">
                <a:solidFill>
                  <a:schemeClr val="bg1"/>
                </a:solidFill>
                <a:effectLst/>
                <a:latin typeface="Times New Roman" panose="02020603050405020304" pitchFamily="18" charset="0"/>
                <a:ea typeface="Times New Roman" panose="02020603050405020304" pitchFamily="18" charset="0"/>
              </a:rPr>
              <a:t>The research supporting this presentation </a:t>
            </a:r>
            <a:r>
              <a:rPr lang="en-GB" sz="1800" kern="0" dirty="0">
                <a:solidFill>
                  <a:schemeClr val="bg1"/>
                </a:solidFill>
                <a:effectLst/>
                <a:latin typeface="Times New Roman" panose="02020603050405020304" pitchFamily="18" charset="0"/>
                <a:ea typeface="Times New Roman" panose="02020603050405020304" pitchFamily="18" charset="0"/>
              </a:rPr>
              <a:t>was prepared within the project: “Socio-economic impact of the COVID-19 pandemic and Russia’s full-scale invasion on the development of EU and Ukraine: fostering research collaborations through establishing of a digital knowledge exchange platform”. This project has received funding from the European Union’s Horizon 2020 Research and Innovation programme under Grant Agreement no. 871072.</a:t>
            </a:r>
            <a:endParaRPr lang="ru-RU" sz="1800" dirty="0">
              <a:solidFill>
                <a:schemeClr val="bg1"/>
              </a:solidFill>
            </a:endParaRPr>
          </a:p>
        </p:txBody>
      </p:sp>
      <p:sp>
        <p:nvSpPr>
          <p:cNvPr id="8" name="TextBox 7">
            <a:extLst>
              <a:ext uri="{FF2B5EF4-FFF2-40B4-BE49-F238E27FC236}">
                <a16:creationId xmlns:a16="http://schemas.microsoft.com/office/drawing/2014/main" id="{AB089314-2511-8AE5-703C-CA76DB33EE09}"/>
              </a:ext>
            </a:extLst>
          </p:cNvPr>
          <p:cNvSpPr txBox="1"/>
          <p:nvPr/>
        </p:nvSpPr>
        <p:spPr>
          <a:xfrm>
            <a:off x="466627" y="244973"/>
            <a:ext cx="9247693" cy="646331"/>
          </a:xfrm>
          <a:prstGeom prst="rect">
            <a:avLst/>
          </a:prstGeom>
          <a:noFill/>
        </p:spPr>
        <p:txBody>
          <a:bodyPr wrap="square">
            <a:spAutoFit/>
          </a:bodyPr>
          <a:lstStyle/>
          <a:p>
            <a:r>
              <a:rPr lang="en-US" b="0" i="0" dirty="0">
                <a:solidFill>
                  <a:srgbClr val="222222"/>
                </a:solidFill>
                <a:effectLst/>
                <a:latin typeface="Arial" panose="020B0604020202020204" pitchFamily="34" charset="0"/>
              </a:rPr>
              <a:t>Free University of Berlin - Odesa National University Round table: Socio-Economic Challenges for the EU and Ukraine and Paths for Cooperation</a:t>
            </a:r>
            <a:endParaRPr lang="ru-UA" dirty="0"/>
          </a:p>
        </p:txBody>
      </p:sp>
      <p:pic>
        <p:nvPicPr>
          <p:cNvPr id="9" name="object 6">
            <a:extLst>
              <a:ext uri="{FF2B5EF4-FFF2-40B4-BE49-F238E27FC236}">
                <a16:creationId xmlns:a16="http://schemas.microsoft.com/office/drawing/2014/main" id="{E3406E44-FF85-BF1C-2342-68BC408FF804}"/>
              </a:ext>
            </a:extLst>
          </p:cNvPr>
          <p:cNvPicPr/>
          <p:nvPr/>
        </p:nvPicPr>
        <p:blipFill>
          <a:blip r:embed="rId2" cstate="print"/>
          <a:stretch>
            <a:fillRect/>
          </a:stretch>
        </p:blipFill>
        <p:spPr>
          <a:xfrm>
            <a:off x="10455085" y="248367"/>
            <a:ext cx="1352549" cy="1285874"/>
          </a:xfrm>
          <a:prstGeom prst="rect">
            <a:avLst/>
          </a:prstGeom>
          <a:ln>
            <a:noFill/>
          </a:ln>
          <a:effectLst>
            <a:softEdge rad="112500"/>
          </a:effectLst>
        </p:spPr>
      </p:pic>
      <p:pic>
        <p:nvPicPr>
          <p:cNvPr id="11" name="Рисунок 10">
            <a:extLst>
              <a:ext uri="{FF2B5EF4-FFF2-40B4-BE49-F238E27FC236}">
                <a16:creationId xmlns:a16="http://schemas.microsoft.com/office/drawing/2014/main" id="{E5696910-28EA-CD49-3076-4B75451E3B83}"/>
              </a:ext>
            </a:extLst>
          </p:cNvPr>
          <p:cNvPicPr>
            <a:picLocks noChangeAspect="1"/>
          </p:cNvPicPr>
          <p:nvPr/>
        </p:nvPicPr>
        <p:blipFill>
          <a:blip r:embed="rId3"/>
          <a:stretch>
            <a:fillRect/>
          </a:stretch>
        </p:blipFill>
        <p:spPr>
          <a:xfrm>
            <a:off x="466627" y="5418107"/>
            <a:ext cx="1176630" cy="1194920"/>
          </a:xfrm>
          <a:prstGeom prst="rect">
            <a:avLst/>
          </a:prstGeom>
          <a:ln>
            <a:noFill/>
          </a:ln>
          <a:effectLst>
            <a:softEdge rad="112500"/>
          </a:effectLst>
        </p:spPr>
      </p:pic>
      <p:pic>
        <p:nvPicPr>
          <p:cNvPr id="12" name="object 14">
            <a:extLst>
              <a:ext uri="{FF2B5EF4-FFF2-40B4-BE49-F238E27FC236}">
                <a16:creationId xmlns:a16="http://schemas.microsoft.com/office/drawing/2014/main" id="{71BB5FDD-2DCB-FBA0-DACE-158BB1140740}"/>
              </a:ext>
            </a:extLst>
          </p:cNvPr>
          <p:cNvPicPr/>
          <p:nvPr/>
        </p:nvPicPr>
        <p:blipFill>
          <a:blip r:embed="rId4" cstate="print"/>
          <a:stretch>
            <a:fillRect/>
          </a:stretch>
        </p:blipFill>
        <p:spPr>
          <a:xfrm>
            <a:off x="9284646" y="5673268"/>
            <a:ext cx="2733674" cy="1009649"/>
          </a:xfrm>
          <a:prstGeom prst="rect">
            <a:avLst/>
          </a:prstGeom>
          <a:ln>
            <a:noFill/>
          </a:ln>
          <a:effectLst>
            <a:softEdge rad="112500"/>
          </a:effectLst>
        </p:spPr>
      </p:pic>
    </p:spTree>
    <p:extLst>
      <p:ext uri="{BB962C8B-B14F-4D97-AF65-F5344CB8AC3E}">
        <p14:creationId xmlns:p14="http://schemas.microsoft.com/office/powerpoint/2010/main" val="845809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55A9E6-59EC-2FA4-18B7-5657EB547558}"/>
              </a:ext>
            </a:extLst>
          </p:cNvPr>
          <p:cNvSpPr txBox="1"/>
          <p:nvPr/>
        </p:nvSpPr>
        <p:spPr>
          <a:xfrm>
            <a:off x="1602558" y="109968"/>
            <a:ext cx="8851768" cy="539378"/>
          </a:xfrm>
          <a:prstGeom prst="rect">
            <a:avLst/>
          </a:prstGeom>
          <a:noFill/>
        </p:spPr>
        <p:txBody>
          <a:bodyPr wrap="square">
            <a:spAutoFit/>
          </a:bodyPr>
          <a:lstStyle/>
          <a:p>
            <a:pPr algn="just">
              <a:lnSpc>
                <a:spcPct val="150000"/>
              </a:lnSpc>
              <a:spcAft>
                <a:spcPts val="800"/>
              </a:spcAft>
            </a:pPr>
            <a:r>
              <a:rPr lang="en-US" sz="22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Comparative analysis of number of beds in selected countries (1995-2023)</a:t>
            </a:r>
            <a:endParaRPr lang="ru-RU" sz="22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Диаграмма 3">
            <a:extLst>
              <a:ext uri="{FF2B5EF4-FFF2-40B4-BE49-F238E27FC236}">
                <a16:creationId xmlns:a16="http://schemas.microsoft.com/office/drawing/2014/main" id="{18A1A8E6-B333-C5C1-3FA8-13355B8A9A2E}"/>
              </a:ext>
            </a:extLst>
          </p:cNvPr>
          <p:cNvGraphicFramePr/>
          <p:nvPr>
            <p:extLst>
              <p:ext uri="{D42A27DB-BD31-4B8C-83A1-F6EECF244321}">
                <p14:modId xmlns:p14="http://schemas.microsoft.com/office/powerpoint/2010/main" val="3287295878"/>
              </p:ext>
            </p:extLst>
          </p:nvPr>
        </p:nvGraphicFramePr>
        <p:xfrm>
          <a:off x="273379" y="1451728"/>
          <a:ext cx="6825006" cy="427809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12983EF8-556E-95EC-6337-727C5BF33B95}"/>
              </a:ext>
            </a:extLst>
          </p:cNvPr>
          <p:cNvSpPr txBox="1"/>
          <p:nvPr/>
        </p:nvSpPr>
        <p:spPr>
          <a:xfrm>
            <a:off x="7230360" y="943502"/>
            <a:ext cx="4110086" cy="2800767"/>
          </a:xfrm>
          <a:prstGeom prst="rect">
            <a:avLst/>
          </a:prstGeom>
          <a:noFill/>
        </p:spPr>
        <p:txBody>
          <a:bodyPr wrap="square">
            <a:spAutoFit/>
          </a:bodyPr>
          <a:lstStyle/>
          <a:p>
            <a:pPr algn="just"/>
            <a:r>
              <a:rPr lang="en-US" sz="1600" dirty="0">
                <a:solidFill>
                  <a:schemeClr val="bg1"/>
                </a:solidFill>
                <a:latin typeface="Times New Roman" panose="02020603050405020304" pitchFamily="18" charset="0"/>
                <a:cs typeface="Times New Roman" panose="02020603050405020304" pitchFamily="18" charset="0"/>
              </a:rPr>
              <a:t>          France and Croatia have maintained consistent  bed numbers, possibly focusing</a:t>
            </a:r>
          </a:p>
          <a:p>
            <a:pPr algn="just"/>
            <a:r>
              <a:rPr lang="en-US" sz="1600" dirty="0">
                <a:solidFill>
                  <a:schemeClr val="bg1"/>
                </a:solidFill>
                <a:latin typeface="Times New Roman" panose="02020603050405020304" pitchFamily="18" charset="0"/>
                <a:cs typeface="Times New Roman" panose="02020603050405020304" pitchFamily="18" charset="0"/>
              </a:rPr>
              <a:t> more on quality and capacity utilization rather than expansion.</a:t>
            </a:r>
          </a:p>
          <a:p>
            <a:pPr algn="just"/>
            <a:r>
              <a:rPr lang="en-US"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Spain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experienced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fastest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growth</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bed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numbers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reflecting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its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aggressive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strategies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expanding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tourism</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infrastructure</a:t>
            </a:r>
            <a:r>
              <a:rPr lang="ru-RU" sz="1600" dirty="0">
                <a:solidFill>
                  <a:schemeClr val="bg1"/>
                </a:solidFill>
                <a:latin typeface="Times New Roman" panose="02020603050405020304" pitchFamily="18" charset="0"/>
                <a:cs typeface="Times New Roman" panose="02020603050405020304" pitchFamily="18" charset="0"/>
              </a:rPr>
              <a:t>.</a:t>
            </a:r>
          </a:p>
          <a:p>
            <a:pPr algn="just"/>
            <a:r>
              <a:rPr lang="en-US"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While</a:t>
            </a:r>
            <a:r>
              <a:rPr lang="ru-RU" sz="1600" dirty="0">
                <a:solidFill>
                  <a:schemeClr val="bg1"/>
                </a:solidFill>
                <a:latin typeface="Times New Roman" panose="02020603050405020304" pitchFamily="18" charset="0"/>
                <a:cs typeface="Times New Roman" panose="02020603050405020304" pitchFamily="18" charset="0"/>
              </a:rPr>
              <a:t> 2020 </a:t>
            </a:r>
            <a:r>
              <a:rPr lang="en-US" sz="1600" dirty="0">
                <a:solidFill>
                  <a:schemeClr val="bg1"/>
                </a:solidFill>
                <a:latin typeface="Times New Roman" panose="02020603050405020304" pitchFamily="18" charset="0"/>
                <a:cs typeface="Times New Roman" panose="02020603050405020304" pitchFamily="18" charset="0"/>
              </a:rPr>
              <a:t>show</a:t>
            </a:r>
            <a:r>
              <a:rPr lang="ru-RU" sz="1600" dirty="0">
                <a:solidFill>
                  <a:schemeClr val="bg1"/>
                </a:solidFill>
                <a:latin typeface="Times New Roman" panose="02020603050405020304" pitchFamily="18" charset="0"/>
                <a:cs typeface="Times New Roman" panose="02020603050405020304" pitchFamily="18" charset="0"/>
              </a:rPr>
              <a:t> a </a:t>
            </a:r>
            <a:r>
              <a:rPr lang="ru-RU" sz="1600" dirty="0" err="1">
                <a:solidFill>
                  <a:schemeClr val="bg1"/>
                </a:solidFill>
                <a:latin typeface="Times New Roman" panose="02020603050405020304" pitchFamily="18" charset="0"/>
                <a:cs typeface="Times New Roman" panose="02020603050405020304" pitchFamily="18" charset="0"/>
              </a:rPr>
              <a:t>decline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bed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numbers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most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countries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due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pandemic</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recovery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was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evident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by</a:t>
            </a:r>
            <a:r>
              <a:rPr lang="ru-RU" sz="1600" dirty="0">
                <a:solidFill>
                  <a:schemeClr val="bg1"/>
                </a:solidFill>
                <a:latin typeface="Times New Roman" panose="02020603050405020304" pitchFamily="18" charset="0"/>
                <a:cs typeface="Times New Roman" panose="02020603050405020304" pitchFamily="18" charset="0"/>
              </a:rPr>
              <a:t> 2022, </a:t>
            </a:r>
            <a:r>
              <a:rPr lang="ru-RU" sz="1600" dirty="0" err="1">
                <a:solidFill>
                  <a:schemeClr val="bg1"/>
                </a:solidFill>
                <a:latin typeface="Times New Roman" panose="02020603050405020304" pitchFamily="18" charset="0"/>
                <a:cs typeface="Times New Roman" panose="02020603050405020304" pitchFamily="18" charset="0"/>
              </a:rPr>
              <a:t>especially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Germany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Spain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and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Italy</a:t>
            </a:r>
            <a:r>
              <a:rPr lang="ru-RU" sz="1600" dirty="0">
                <a:solidFill>
                  <a:schemeClr val="bg1"/>
                </a:solidFill>
                <a:latin typeface="Times New Roman" panose="02020603050405020304" pitchFamily="18" charset="0"/>
                <a:cs typeface="Times New Roman" panose="02020603050405020304" pitchFamily="18" charset="0"/>
              </a:rPr>
              <a:t>.</a:t>
            </a:r>
            <a:endParaRPr lang="en-US"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8409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CE5D1493-CAFE-9497-58B3-88C55CA9116B}"/>
              </a:ext>
            </a:extLst>
          </p:cNvPr>
          <p:cNvGraphicFramePr>
            <a:graphicFrameLocks noGrp="1"/>
          </p:cNvGraphicFramePr>
          <p:nvPr>
            <p:extLst>
              <p:ext uri="{D42A27DB-BD31-4B8C-83A1-F6EECF244321}">
                <p14:modId xmlns:p14="http://schemas.microsoft.com/office/powerpoint/2010/main" val="752965354"/>
              </p:ext>
            </p:extLst>
          </p:nvPr>
        </p:nvGraphicFramePr>
        <p:xfrm>
          <a:off x="744719" y="1517715"/>
          <a:ext cx="9869864" cy="4166648"/>
        </p:xfrm>
        <a:graphic>
          <a:graphicData uri="http://schemas.openxmlformats.org/drawingml/2006/table">
            <a:tbl>
              <a:tblPr firstRow="1" firstCol="1" bandRow="1">
                <a:tableStyleId>{5C22544A-7EE6-4342-B048-85BDC9FD1C3A}</a:tableStyleId>
              </a:tblPr>
              <a:tblGrid>
                <a:gridCol w="1674305">
                  <a:extLst>
                    <a:ext uri="{9D8B030D-6E8A-4147-A177-3AD203B41FA5}">
                      <a16:colId xmlns:a16="http://schemas.microsoft.com/office/drawing/2014/main" val="4014897475"/>
                    </a:ext>
                  </a:extLst>
                </a:gridCol>
                <a:gridCol w="8195559">
                  <a:extLst>
                    <a:ext uri="{9D8B030D-6E8A-4147-A177-3AD203B41FA5}">
                      <a16:colId xmlns:a16="http://schemas.microsoft.com/office/drawing/2014/main" val="1275811886"/>
                    </a:ext>
                  </a:extLst>
                </a:gridCol>
              </a:tblGrid>
              <a:tr h="736898">
                <a:tc>
                  <a:txBody>
                    <a:bodyPr/>
                    <a:lstStyle/>
                    <a:p>
                      <a:pPr algn="just">
                        <a:lnSpc>
                          <a:spcPct val="150000"/>
                        </a:lnSpc>
                        <a:spcAft>
                          <a:spcPts val="800"/>
                        </a:spcAft>
                      </a:pPr>
                      <a:r>
                        <a:rPr lang="en-US" sz="1600" kern="100" dirty="0">
                          <a:effectLst/>
                          <a:latin typeface="Times New Roman" panose="02020603050405020304" pitchFamily="18" charset="0"/>
                          <a:cs typeface="Times New Roman" panose="02020603050405020304" pitchFamily="18" charset="0"/>
                        </a:rPr>
                        <a:t>Country</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600" kern="100" dirty="0">
                          <a:effectLst/>
                          <a:latin typeface="Times New Roman" panose="02020603050405020304" pitchFamily="18" charset="0"/>
                          <a:cs typeface="Times New Roman" panose="02020603050405020304" pitchFamily="18" charset="0"/>
                        </a:rPr>
                        <a:t>Equation</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1432283"/>
                  </a:ext>
                </a:extLst>
              </a:tr>
              <a:tr h="666362">
                <a:tc>
                  <a:txBody>
                    <a:bodyPr/>
                    <a:lstStyle/>
                    <a:p>
                      <a:pPr algn="just">
                        <a:lnSpc>
                          <a:spcPct val="150000"/>
                        </a:lnSpc>
                        <a:spcAft>
                          <a:spcPts val="800"/>
                        </a:spcAft>
                      </a:pPr>
                      <a:r>
                        <a:rPr lang="en-US" sz="1600" kern="100">
                          <a:effectLst/>
                          <a:latin typeface="Times New Roman" panose="02020603050405020304" pitchFamily="18" charset="0"/>
                          <a:cs typeface="Times New Roman" panose="02020603050405020304" pitchFamily="18" charset="0"/>
                        </a:rPr>
                        <a:t>Croatia</a:t>
                      </a:r>
                      <a:endParaRPr lang="ru-RU"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US" sz="1600" kern="100" dirty="0">
                          <a:effectLst/>
                          <a:latin typeface="Times New Roman" panose="02020603050405020304" pitchFamily="18" charset="0"/>
                          <a:cs typeface="Times New Roman" panose="02020603050405020304" pitchFamily="18" charset="0"/>
                        </a:rPr>
                        <a:t>Cro.GDPpc= -0.61Cro.Trst+0.791Cro.Exps-0.484Cro.Stay</a:t>
                      </a:r>
                      <a:r>
                        <a:rPr lang="ru-RU" sz="1600" kern="100" dirty="0">
                          <a:effectLst/>
                          <a:latin typeface="Times New Roman" panose="02020603050405020304" pitchFamily="18" charset="0"/>
                          <a:cs typeface="Times New Roman" panose="02020603050405020304" pitchFamily="18" charset="0"/>
                        </a:rPr>
                        <a:t>+</a:t>
                      </a:r>
                      <a:r>
                        <a:rPr lang="en-US" sz="1600" kern="100" dirty="0">
                          <a:effectLst/>
                          <a:latin typeface="Times New Roman" panose="02020603050405020304" pitchFamily="18" charset="0"/>
                          <a:cs typeface="Times New Roman" panose="02020603050405020304" pitchFamily="18" charset="0"/>
                        </a:rPr>
                        <a:t>10.217</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8462865"/>
                  </a:ext>
                </a:extLst>
              </a:tr>
              <a:tr h="639719">
                <a:tc>
                  <a:txBody>
                    <a:bodyPr/>
                    <a:lstStyle/>
                    <a:p>
                      <a:pPr algn="just">
                        <a:lnSpc>
                          <a:spcPct val="150000"/>
                        </a:lnSpc>
                        <a:spcAft>
                          <a:spcPts val="800"/>
                        </a:spcAft>
                      </a:pPr>
                      <a:r>
                        <a:rPr lang="en-US" sz="1600" kern="100">
                          <a:effectLst/>
                          <a:latin typeface="Times New Roman" panose="02020603050405020304" pitchFamily="18" charset="0"/>
                          <a:cs typeface="Times New Roman" panose="02020603050405020304" pitchFamily="18" charset="0"/>
                        </a:rPr>
                        <a:t>France</a:t>
                      </a:r>
                      <a:endParaRPr lang="ru-RU"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US" sz="1600" kern="100">
                          <a:effectLst/>
                          <a:latin typeface="Times New Roman" panose="02020603050405020304" pitchFamily="18" charset="0"/>
                          <a:cs typeface="Times New Roman" panose="02020603050405020304" pitchFamily="18" charset="0"/>
                        </a:rPr>
                        <a:t>Frn.GDPpc=-0.596Frn.Trst+0.693Frn.Exps+4.131Frn.Beds-48.370</a:t>
                      </a:r>
                      <a:endParaRPr lang="ru-RU"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2866770"/>
                  </a:ext>
                </a:extLst>
              </a:tr>
              <a:tr h="699292">
                <a:tc>
                  <a:txBody>
                    <a:bodyPr/>
                    <a:lstStyle/>
                    <a:p>
                      <a:pPr algn="just">
                        <a:lnSpc>
                          <a:spcPct val="150000"/>
                        </a:lnSpc>
                        <a:spcAft>
                          <a:spcPts val="800"/>
                        </a:spcAft>
                      </a:pPr>
                      <a:r>
                        <a:rPr lang="en-US" sz="1600" kern="100">
                          <a:effectLst/>
                          <a:latin typeface="Times New Roman" panose="02020603050405020304" pitchFamily="18" charset="0"/>
                          <a:cs typeface="Times New Roman" panose="02020603050405020304" pitchFamily="18" charset="0"/>
                        </a:rPr>
                        <a:t>Germany</a:t>
                      </a:r>
                      <a:endParaRPr lang="ru-RU"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US" sz="1600" kern="100" dirty="0" err="1">
                          <a:effectLst/>
                          <a:latin typeface="Times New Roman" panose="02020603050405020304" pitchFamily="18" charset="0"/>
                          <a:cs typeface="Times New Roman" panose="02020603050405020304" pitchFamily="18" charset="0"/>
                        </a:rPr>
                        <a:t>Ger.GDPpc</a:t>
                      </a:r>
                      <a:r>
                        <a:rPr lang="en-US" sz="1600" kern="100" dirty="0">
                          <a:effectLst/>
                          <a:latin typeface="Times New Roman" panose="02020603050405020304" pitchFamily="18" charset="0"/>
                          <a:cs typeface="Times New Roman" panose="02020603050405020304" pitchFamily="18" charset="0"/>
                        </a:rPr>
                        <a:t>=4.102Ger.Beds+0.846Ger.Stay-49.087</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8545775"/>
                  </a:ext>
                </a:extLst>
              </a:tr>
              <a:tr h="678563">
                <a:tc>
                  <a:txBody>
                    <a:bodyPr/>
                    <a:lstStyle/>
                    <a:p>
                      <a:pPr algn="just">
                        <a:lnSpc>
                          <a:spcPct val="150000"/>
                        </a:lnSpc>
                        <a:spcAft>
                          <a:spcPts val="800"/>
                        </a:spcAft>
                      </a:pPr>
                      <a:r>
                        <a:rPr lang="en-US" sz="1600" kern="100" dirty="0">
                          <a:effectLst/>
                          <a:latin typeface="Times New Roman" panose="02020603050405020304" pitchFamily="18" charset="0"/>
                          <a:cs typeface="Times New Roman" panose="02020603050405020304" pitchFamily="18" charset="0"/>
                        </a:rPr>
                        <a:t>Italy</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US" sz="1600" kern="100">
                          <a:effectLst/>
                          <a:latin typeface="Times New Roman" panose="02020603050405020304" pitchFamily="18" charset="0"/>
                          <a:cs typeface="Times New Roman" panose="02020603050405020304" pitchFamily="18" charset="0"/>
                        </a:rPr>
                        <a:t>Ita.GDPpc=</a:t>
                      </a:r>
                      <a:r>
                        <a:rPr lang="uk-UA" sz="1600" kern="100">
                          <a:effectLst/>
                          <a:latin typeface="Times New Roman" panose="02020603050405020304" pitchFamily="18" charset="0"/>
                          <a:cs typeface="Times New Roman" panose="02020603050405020304" pitchFamily="18" charset="0"/>
                        </a:rPr>
                        <a:t>3,643</a:t>
                      </a:r>
                      <a:r>
                        <a:rPr lang="en-US" sz="1600" kern="100">
                          <a:effectLst/>
                          <a:latin typeface="Times New Roman" panose="02020603050405020304" pitchFamily="18" charset="0"/>
                          <a:cs typeface="Times New Roman" panose="02020603050405020304" pitchFamily="18" charset="0"/>
                        </a:rPr>
                        <a:t>Ita.Beds+0.991Ita.Stay-43.785</a:t>
                      </a:r>
                      <a:endParaRPr lang="ru-RU" sz="16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92393348"/>
                  </a:ext>
                </a:extLst>
              </a:tr>
              <a:tr h="745814">
                <a:tc>
                  <a:txBody>
                    <a:bodyPr/>
                    <a:lstStyle/>
                    <a:p>
                      <a:pPr algn="just">
                        <a:lnSpc>
                          <a:spcPct val="150000"/>
                        </a:lnSpc>
                        <a:spcAft>
                          <a:spcPts val="800"/>
                        </a:spcAft>
                      </a:pPr>
                      <a:r>
                        <a:rPr lang="en-US" sz="1600" kern="100" dirty="0">
                          <a:effectLst/>
                          <a:latin typeface="Times New Roman" panose="02020603050405020304" pitchFamily="18" charset="0"/>
                          <a:cs typeface="Times New Roman" panose="02020603050405020304" pitchFamily="18" charset="0"/>
                        </a:rPr>
                        <a:t>Spain</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800"/>
                        </a:spcAft>
                      </a:pPr>
                      <a:r>
                        <a:rPr lang="en-US" sz="1600" kern="100" dirty="0" err="1">
                          <a:effectLst/>
                          <a:latin typeface="Times New Roman" panose="02020603050405020304" pitchFamily="18" charset="0"/>
                          <a:cs typeface="Times New Roman" panose="02020603050405020304" pitchFamily="18" charset="0"/>
                        </a:rPr>
                        <a:t>Spa.GDPpc</a:t>
                      </a:r>
                      <a:r>
                        <a:rPr lang="en-US" sz="1600" kern="100" dirty="0">
                          <a:effectLst/>
                          <a:latin typeface="Times New Roman" panose="02020603050405020304" pitchFamily="18" charset="0"/>
                          <a:cs typeface="Times New Roman" panose="02020603050405020304" pitchFamily="18" charset="0"/>
                        </a:rPr>
                        <a:t>=0.404Spa.Trst-0.181Spa.Exps+0.666Spa.Beds-1.643Spa.Stay-43.339</a:t>
                      </a:r>
                      <a:endParaRPr lang="ru-RU" sz="16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019799"/>
                  </a:ext>
                </a:extLst>
              </a:tr>
            </a:tbl>
          </a:graphicData>
        </a:graphic>
      </p:graphicFrame>
      <p:sp>
        <p:nvSpPr>
          <p:cNvPr id="4" name="TextBox 3">
            <a:extLst>
              <a:ext uri="{FF2B5EF4-FFF2-40B4-BE49-F238E27FC236}">
                <a16:creationId xmlns:a16="http://schemas.microsoft.com/office/drawing/2014/main" id="{5906D8DB-1A35-19B4-5B35-E4EEA2793402}"/>
              </a:ext>
            </a:extLst>
          </p:cNvPr>
          <p:cNvSpPr txBox="1"/>
          <p:nvPr/>
        </p:nvSpPr>
        <p:spPr>
          <a:xfrm>
            <a:off x="612742" y="487912"/>
            <a:ext cx="10426046" cy="461665"/>
          </a:xfrm>
          <a:prstGeom prst="rect">
            <a:avLst/>
          </a:prstGeom>
          <a:noFill/>
        </p:spPr>
        <p:txBody>
          <a:bodyPr wrap="square">
            <a:spAutoFit/>
          </a:bodyPr>
          <a:lstStyle/>
          <a:p>
            <a:pPr algn="ctr"/>
            <a:r>
              <a:rPr lang="en-US" sz="2400" dirty="0">
                <a:solidFill>
                  <a:schemeClr val="bg1"/>
                </a:solidFill>
              </a:rPr>
              <a:t>Regression equations for selected EU countries   (</a:t>
            </a:r>
            <a:r>
              <a:rPr lang="en-US" sz="2000" dirty="0">
                <a:solidFill>
                  <a:schemeClr val="bg1"/>
                </a:solidFill>
              </a:rPr>
              <a:t>1995-2023) </a:t>
            </a:r>
            <a:endParaRPr lang="ru-RU" sz="2400" dirty="0">
              <a:solidFill>
                <a:schemeClr val="bg1"/>
              </a:solidFill>
            </a:endParaRPr>
          </a:p>
        </p:txBody>
      </p:sp>
      <p:sp>
        <p:nvSpPr>
          <p:cNvPr id="5" name="TextBox 4">
            <a:extLst>
              <a:ext uri="{FF2B5EF4-FFF2-40B4-BE49-F238E27FC236}">
                <a16:creationId xmlns:a16="http://schemas.microsoft.com/office/drawing/2014/main" id="{DF43B7EF-7057-3506-8EC2-CC9DEF41038F}"/>
              </a:ext>
            </a:extLst>
          </p:cNvPr>
          <p:cNvSpPr txBox="1"/>
          <p:nvPr/>
        </p:nvSpPr>
        <p:spPr>
          <a:xfrm>
            <a:off x="612742" y="5826857"/>
            <a:ext cx="9794449" cy="461665"/>
          </a:xfrm>
          <a:prstGeom prst="rect">
            <a:avLst/>
          </a:prstGeom>
          <a:noFill/>
        </p:spPr>
        <p:txBody>
          <a:bodyPr wrap="square">
            <a:spAutoFit/>
          </a:bodyPr>
          <a:lstStyle/>
          <a:p>
            <a:r>
              <a:rPr lang="en-US" sz="1200" dirty="0">
                <a:solidFill>
                  <a:schemeClr val="bg1"/>
                </a:solidFill>
                <a:latin typeface="Times New Roman" panose="02020603050405020304" pitchFamily="18" charset="0"/>
                <a:cs typeface="Times New Roman" panose="02020603050405020304" pitchFamily="18" charset="0"/>
              </a:rPr>
              <a:t>Note: </a:t>
            </a:r>
            <a:r>
              <a:rPr lang="en-US" sz="1200" dirty="0" err="1">
                <a:solidFill>
                  <a:schemeClr val="bg1"/>
                </a:solidFill>
                <a:latin typeface="Times New Roman" panose="02020603050405020304" pitchFamily="18" charset="0"/>
                <a:cs typeface="Times New Roman" panose="02020603050405020304" pitchFamily="18" charset="0"/>
              </a:rPr>
              <a:t>Trst</a:t>
            </a:r>
            <a:r>
              <a:rPr lang="en-US" sz="1200" dirty="0">
                <a:solidFill>
                  <a:schemeClr val="bg1"/>
                </a:solidFill>
                <a:latin typeface="Times New Roman" panose="02020603050405020304" pitchFamily="18" charset="0"/>
                <a:cs typeface="Times New Roman" panose="02020603050405020304" pitchFamily="18" charset="0"/>
              </a:rPr>
              <a:t> – number of international tourists, </a:t>
            </a:r>
            <a:r>
              <a:rPr lang="en-US" sz="1200" dirty="0" err="1">
                <a:solidFill>
                  <a:schemeClr val="bg1"/>
                </a:solidFill>
                <a:latin typeface="Times New Roman" panose="02020603050405020304" pitchFamily="18" charset="0"/>
                <a:cs typeface="Times New Roman" panose="02020603050405020304" pitchFamily="18" charset="0"/>
              </a:rPr>
              <a:t>Exps</a:t>
            </a:r>
            <a:r>
              <a:rPr lang="en-US" sz="1200" dirty="0">
                <a:solidFill>
                  <a:schemeClr val="bg1"/>
                </a:solidFill>
                <a:latin typeface="Times New Roman" panose="02020603050405020304" pitchFamily="18" charset="0"/>
                <a:cs typeface="Times New Roman" panose="02020603050405020304" pitchFamily="18" charset="0"/>
              </a:rPr>
              <a:t> – international tourist spending, Beds – number of beds, Stay – average length of stay in the country, </a:t>
            </a:r>
            <a:r>
              <a:rPr lang="en-US" sz="1200" dirty="0" err="1">
                <a:solidFill>
                  <a:schemeClr val="bg1"/>
                </a:solidFill>
                <a:latin typeface="Times New Roman" panose="02020603050405020304" pitchFamily="18" charset="0"/>
                <a:cs typeface="Times New Roman" panose="02020603050405020304" pitchFamily="18" charset="0"/>
              </a:rPr>
              <a:t>GDPpc</a:t>
            </a:r>
            <a:r>
              <a:rPr lang="en-US" sz="1200" dirty="0">
                <a:solidFill>
                  <a:schemeClr val="bg1"/>
                </a:solidFill>
                <a:latin typeface="Times New Roman" panose="02020603050405020304" pitchFamily="18" charset="0"/>
                <a:cs typeface="Times New Roman" panose="02020603050405020304" pitchFamily="18" charset="0"/>
              </a:rPr>
              <a:t> – GDP per capita</a:t>
            </a:r>
            <a:endParaRPr lang="ru-RU" sz="1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989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4335B6-8036-B1BD-F4D6-52343BC9EFD3}"/>
              </a:ext>
            </a:extLst>
          </p:cNvPr>
          <p:cNvSpPr>
            <a:spLocks noGrp="1"/>
          </p:cNvSpPr>
          <p:nvPr>
            <p:ph type="title"/>
          </p:nvPr>
        </p:nvSpPr>
        <p:spPr>
          <a:xfrm>
            <a:off x="1066800" y="70570"/>
            <a:ext cx="10058400" cy="1586060"/>
          </a:xfrm>
        </p:spPr>
        <p:txBody>
          <a:bodyPr>
            <a:normAutofit/>
          </a:bodyPr>
          <a:lstStyle/>
          <a:p>
            <a:pPr algn="ctr"/>
            <a:r>
              <a:rPr lang="en-US" sz="2800" dirty="0">
                <a:solidFill>
                  <a:schemeClr val="bg1"/>
                </a:solidFill>
              </a:rPr>
              <a:t>Main strategies of the selected </a:t>
            </a:r>
            <a:r>
              <a:rPr lang="en-US" sz="2800" dirty="0" err="1">
                <a:solidFill>
                  <a:schemeClr val="bg1"/>
                </a:solidFill>
              </a:rPr>
              <a:t>eu</a:t>
            </a:r>
            <a:r>
              <a:rPr lang="en-US" sz="2800" dirty="0">
                <a:solidFill>
                  <a:schemeClr val="bg1"/>
                </a:solidFill>
              </a:rPr>
              <a:t> countries in tourism industry development</a:t>
            </a:r>
            <a:endParaRPr lang="ru-RU" sz="2800" dirty="0">
              <a:solidFill>
                <a:schemeClr val="bg1"/>
              </a:solidFill>
            </a:endParaRPr>
          </a:p>
        </p:txBody>
      </p:sp>
      <p:sp>
        <p:nvSpPr>
          <p:cNvPr id="3" name="Текст 2">
            <a:extLst>
              <a:ext uri="{FF2B5EF4-FFF2-40B4-BE49-F238E27FC236}">
                <a16:creationId xmlns:a16="http://schemas.microsoft.com/office/drawing/2014/main" id="{05944BBA-E706-DE6E-9F5E-4B810CD96E64}"/>
              </a:ext>
            </a:extLst>
          </p:cNvPr>
          <p:cNvSpPr>
            <a:spLocks noGrp="1"/>
          </p:cNvSpPr>
          <p:nvPr>
            <p:ph type="body" idx="1"/>
          </p:nvPr>
        </p:nvSpPr>
        <p:spPr>
          <a:xfrm>
            <a:off x="1227055" y="1534081"/>
            <a:ext cx="10235938" cy="4668756"/>
          </a:xfrm>
        </p:spPr>
        <p:txBody>
          <a:bodyPr>
            <a:noAutofit/>
          </a:bodyPr>
          <a:lstStyle/>
          <a:p>
            <a:r>
              <a:rPr lang="en-US" sz="1400" b="1" dirty="0">
                <a:solidFill>
                  <a:schemeClr val="bg1"/>
                </a:solidFill>
              </a:rPr>
              <a:t>Croatia</a:t>
            </a:r>
            <a:endParaRPr lang="uk-UA" sz="1400" b="1" dirty="0">
              <a:solidFill>
                <a:schemeClr val="bg1"/>
              </a:solidFill>
            </a:endParaRPr>
          </a:p>
          <a:p>
            <a:pPr marL="285750" indent="-285750">
              <a:buFont typeface="Arial" panose="020B0604020202020204" pitchFamily="34" charset="0"/>
              <a:buChar char="•"/>
            </a:pPr>
            <a:r>
              <a:rPr lang="en-US" sz="1400" dirty="0">
                <a:solidFill>
                  <a:schemeClr val="bg1"/>
                </a:solidFill>
              </a:rPr>
              <a:t>Development of sustainable tourism: focus on preserving the natural resources of the Adriatic coast and developing ecotourism.</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Diversification of tourism products: promoting cultural, gastronomic and rural tourism alongside traditional beach tourism.</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Improvement of infrastructure: investing in upgrading the transport network, especially ports and airports, to increase accessibility of the region.</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Long tourist season: measures to promote tourism outside the summer season, including festivals, wine tours and active leisure activities.</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Digital platforms and social media: active use of Instagram, Facebook and YouTube to promote tourist destinations</a:t>
            </a:r>
            <a:endParaRPr lang="uk-UA" sz="1400" dirty="0">
              <a:solidFill>
                <a:schemeClr val="bg1"/>
              </a:solidFill>
            </a:endParaRPr>
          </a:p>
          <a:p>
            <a:r>
              <a:rPr lang="en-US" sz="1400" b="1" dirty="0">
                <a:solidFill>
                  <a:schemeClr val="bg1"/>
                </a:solidFill>
              </a:rPr>
              <a:t>France</a:t>
            </a:r>
            <a:endParaRPr lang="uk-UA" sz="1400" b="1" dirty="0">
              <a:solidFill>
                <a:schemeClr val="bg1"/>
              </a:solidFill>
            </a:endParaRPr>
          </a:p>
          <a:p>
            <a:pPr marL="285750" indent="-285750">
              <a:buFont typeface="Arial" panose="020B0604020202020204" pitchFamily="34" charset="0"/>
              <a:buChar char="•"/>
            </a:pPr>
            <a:r>
              <a:rPr lang="en-US" sz="1400" dirty="0">
                <a:solidFill>
                  <a:schemeClr val="bg1"/>
                </a:solidFill>
              </a:rPr>
              <a:t>Preservation of cultural heritage: supporting historical sites and museums such as Versailles and the Louvre to attract cultural tourists.</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Digitalization of tourism: implementing technologies to simplify bookings, developing apps for tourists.</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Development of gastronomic tourism: promoting French cuisine as an intangible heritage.</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Decentralization of tourism: developing regions outside Paris such as the Côte d'Azur, Provence, Alsace.</a:t>
            </a:r>
            <a:endParaRPr lang="ru-RU" sz="1400" dirty="0">
              <a:solidFill>
                <a:schemeClr val="bg1"/>
              </a:solidFill>
            </a:endParaRPr>
          </a:p>
        </p:txBody>
      </p:sp>
    </p:spTree>
    <p:extLst>
      <p:ext uri="{BB962C8B-B14F-4D97-AF65-F5344CB8AC3E}">
        <p14:creationId xmlns:p14="http://schemas.microsoft.com/office/powerpoint/2010/main" val="4272732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CA024-DCFB-7CE6-BB52-AA1D4CFD70F2}"/>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BA9558-2150-E686-1C2E-D229017C1B1F}"/>
              </a:ext>
            </a:extLst>
          </p:cNvPr>
          <p:cNvSpPr>
            <a:spLocks noGrp="1"/>
          </p:cNvSpPr>
          <p:nvPr>
            <p:ph type="title"/>
          </p:nvPr>
        </p:nvSpPr>
        <p:spPr>
          <a:xfrm>
            <a:off x="1066800" y="70570"/>
            <a:ext cx="10058400" cy="1586060"/>
          </a:xfrm>
        </p:spPr>
        <p:txBody>
          <a:bodyPr>
            <a:normAutofit/>
          </a:bodyPr>
          <a:lstStyle/>
          <a:p>
            <a:pPr algn="ctr"/>
            <a:r>
              <a:rPr lang="en-US" sz="2800" dirty="0">
                <a:solidFill>
                  <a:schemeClr val="bg1"/>
                </a:solidFill>
              </a:rPr>
              <a:t>Main strategies of the chosen </a:t>
            </a:r>
            <a:r>
              <a:rPr lang="en-US" sz="2800" dirty="0" err="1">
                <a:solidFill>
                  <a:schemeClr val="bg1"/>
                </a:solidFill>
              </a:rPr>
              <a:t>eu</a:t>
            </a:r>
            <a:r>
              <a:rPr lang="en-US" sz="2800" dirty="0">
                <a:solidFill>
                  <a:schemeClr val="bg1"/>
                </a:solidFill>
              </a:rPr>
              <a:t> countries in tourism industry development</a:t>
            </a:r>
            <a:endParaRPr lang="ru-RU" sz="2800" dirty="0">
              <a:solidFill>
                <a:schemeClr val="bg1"/>
              </a:solidFill>
            </a:endParaRPr>
          </a:p>
        </p:txBody>
      </p:sp>
      <p:sp>
        <p:nvSpPr>
          <p:cNvPr id="3" name="Текст 2">
            <a:extLst>
              <a:ext uri="{FF2B5EF4-FFF2-40B4-BE49-F238E27FC236}">
                <a16:creationId xmlns:a16="http://schemas.microsoft.com/office/drawing/2014/main" id="{E830B08E-8414-65CA-0DA9-CF838365E4D2}"/>
              </a:ext>
            </a:extLst>
          </p:cNvPr>
          <p:cNvSpPr>
            <a:spLocks noGrp="1"/>
          </p:cNvSpPr>
          <p:nvPr>
            <p:ph type="body" idx="1"/>
          </p:nvPr>
        </p:nvSpPr>
        <p:spPr>
          <a:xfrm>
            <a:off x="1227055" y="1656630"/>
            <a:ext cx="10235938" cy="4668756"/>
          </a:xfrm>
        </p:spPr>
        <p:txBody>
          <a:bodyPr>
            <a:noAutofit/>
          </a:bodyPr>
          <a:lstStyle/>
          <a:p>
            <a:r>
              <a:rPr lang="en-US" sz="1400" b="1" dirty="0">
                <a:solidFill>
                  <a:schemeClr val="bg1"/>
                </a:solidFill>
              </a:rPr>
              <a:t>Spain</a:t>
            </a:r>
            <a:endParaRPr lang="uk-UA" sz="1400" b="1" dirty="0">
              <a:solidFill>
                <a:schemeClr val="bg1"/>
              </a:solidFill>
            </a:endParaRPr>
          </a:p>
          <a:p>
            <a:pPr marL="285750" indent="-285750">
              <a:buFont typeface="Arial" panose="020B0604020202020204" pitchFamily="34" charset="0"/>
              <a:buChar char="•"/>
            </a:pPr>
            <a:r>
              <a:rPr lang="en-US" sz="1400" dirty="0">
                <a:solidFill>
                  <a:schemeClr val="bg1"/>
                </a:solidFill>
              </a:rPr>
              <a:t>Innovation and technology: implementing smart tourism through digital platforms and apps for travelers.</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Seasonal diversification: focus on winter activities, cultural and sporting events to reduce the pressure on beach areas.</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Maintaining the ecological balance: developing green tourism and combating mass tourism (overtourism) in cities such as Barcelona.</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Supporting small businesses: creating conditions for family hotels, restaurants and artisan businesses.</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Participation in international exhibitions: active presence at major tourism fairs</a:t>
            </a:r>
            <a:r>
              <a:rPr lang="uk-UA" sz="1400" dirty="0">
                <a:solidFill>
                  <a:schemeClr val="bg1"/>
                </a:solidFill>
              </a:rPr>
              <a:t>.</a:t>
            </a:r>
          </a:p>
          <a:p>
            <a:endParaRPr lang="uk-UA" sz="1400" b="1" dirty="0">
              <a:solidFill>
                <a:schemeClr val="bg1"/>
              </a:solidFill>
            </a:endParaRPr>
          </a:p>
          <a:p>
            <a:r>
              <a:rPr lang="en-US" sz="1400" b="1" dirty="0">
                <a:solidFill>
                  <a:schemeClr val="bg1"/>
                </a:solidFill>
              </a:rPr>
              <a:t>Italy</a:t>
            </a:r>
            <a:endParaRPr lang="uk-UA" sz="1400" b="1" dirty="0">
              <a:solidFill>
                <a:schemeClr val="bg1"/>
              </a:solidFill>
            </a:endParaRPr>
          </a:p>
          <a:p>
            <a:pPr marL="285750" indent="-285750">
              <a:buFont typeface="Arial" panose="020B0604020202020204" pitchFamily="34" charset="0"/>
              <a:buChar char="•"/>
            </a:pPr>
            <a:r>
              <a:rPr lang="en-US" sz="1400" dirty="0">
                <a:solidFill>
                  <a:schemeClr val="bg1"/>
                </a:solidFill>
              </a:rPr>
              <a:t>Promoting cultural tourism: investing in the restoration of historical monuments such as the Colosseum and Pompeii.</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Gastronomic tourism: developing wine tours and culinary routes.</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Rural and agrotourism: promoting lesser-known regions such as Umbria and Basilicata to distribute the tourist flow more evenly.</a:t>
            </a:r>
            <a:endParaRPr lang="uk-UA" sz="1400" dirty="0">
              <a:solidFill>
                <a:schemeClr val="bg1"/>
              </a:solidFill>
            </a:endParaRPr>
          </a:p>
          <a:p>
            <a:pPr marL="285750" indent="-285750">
              <a:buFont typeface="Arial" panose="020B0604020202020204" pitchFamily="34" charset="0"/>
              <a:buChar char="•"/>
            </a:pPr>
            <a:r>
              <a:rPr lang="en-US" sz="1400" dirty="0">
                <a:solidFill>
                  <a:schemeClr val="bg1"/>
                </a:solidFill>
              </a:rPr>
              <a:t>Supporting sustainable tourism: initiatives to minimize the impact on nature, including the development of eco-trails and greenways.</a:t>
            </a:r>
            <a:endParaRPr lang="ru-RU" sz="1400" dirty="0">
              <a:solidFill>
                <a:schemeClr val="bg1"/>
              </a:solidFill>
            </a:endParaRPr>
          </a:p>
        </p:txBody>
      </p:sp>
    </p:spTree>
    <p:extLst>
      <p:ext uri="{BB962C8B-B14F-4D97-AF65-F5344CB8AC3E}">
        <p14:creationId xmlns:p14="http://schemas.microsoft.com/office/powerpoint/2010/main" val="64674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9DC4CC-10A4-DDAA-63B8-89211C9A071E}"/>
            </a:ext>
          </a:extLst>
        </p:cNvPr>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C297CC-6F2E-2C36-080C-46369CA50501}"/>
              </a:ext>
            </a:extLst>
          </p:cNvPr>
          <p:cNvSpPr>
            <a:spLocks noGrp="1"/>
          </p:cNvSpPr>
          <p:nvPr>
            <p:ph type="title"/>
          </p:nvPr>
        </p:nvSpPr>
        <p:spPr>
          <a:xfrm>
            <a:off x="1066800" y="70570"/>
            <a:ext cx="10058400" cy="1586060"/>
          </a:xfrm>
        </p:spPr>
        <p:txBody>
          <a:bodyPr>
            <a:normAutofit/>
          </a:bodyPr>
          <a:lstStyle/>
          <a:p>
            <a:pPr algn="ctr"/>
            <a:r>
              <a:rPr lang="en-US" sz="2800" dirty="0">
                <a:solidFill>
                  <a:schemeClr val="bg1"/>
                </a:solidFill>
              </a:rPr>
              <a:t>Main strategies of the chosen </a:t>
            </a:r>
            <a:r>
              <a:rPr lang="en-US" sz="2800" dirty="0" err="1">
                <a:solidFill>
                  <a:schemeClr val="bg1"/>
                </a:solidFill>
              </a:rPr>
              <a:t>eu</a:t>
            </a:r>
            <a:r>
              <a:rPr lang="en-US" sz="2800" dirty="0">
                <a:solidFill>
                  <a:schemeClr val="bg1"/>
                </a:solidFill>
              </a:rPr>
              <a:t> countries in tourism industry development</a:t>
            </a:r>
            <a:endParaRPr lang="ru-RU" sz="2800" dirty="0">
              <a:solidFill>
                <a:schemeClr val="bg1"/>
              </a:solidFill>
            </a:endParaRPr>
          </a:p>
        </p:txBody>
      </p:sp>
      <p:sp>
        <p:nvSpPr>
          <p:cNvPr id="3" name="Текст 2">
            <a:extLst>
              <a:ext uri="{FF2B5EF4-FFF2-40B4-BE49-F238E27FC236}">
                <a16:creationId xmlns:a16="http://schemas.microsoft.com/office/drawing/2014/main" id="{BCE7D7B5-70F7-E040-294B-24E6F4711471}"/>
              </a:ext>
            </a:extLst>
          </p:cNvPr>
          <p:cNvSpPr>
            <a:spLocks noGrp="1"/>
          </p:cNvSpPr>
          <p:nvPr>
            <p:ph type="body" idx="1"/>
          </p:nvPr>
        </p:nvSpPr>
        <p:spPr>
          <a:xfrm>
            <a:off x="1227055" y="1439814"/>
            <a:ext cx="10235938" cy="4197415"/>
          </a:xfrm>
        </p:spPr>
        <p:txBody>
          <a:bodyPr>
            <a:noAutofit/>
          </a:bodyPr>
          <a:lstStyle/>
          <a:p>
            <a:r>
              <a:rPr lang="en-US" sz="1400" b="1" dirty="0">
                <a:solidFill>
                  <a:schemeClr val="bg1"/>
                </a:solidFill>
              </a:rPr>
              <a:t>Germany</a:t>
            </a:r>
            <a:endParaRPr lang="en-US" sz="1400" dirty="0">
              <a:solidFill>
                <a:schemeClr val="bg1"/>
              </a:solidFill>
            </a:endParaRPr>
          </a:p>
          <a:p>
            <a:pPr marL="285750" indent="-285750">
              <a:buFont typeface="Arial" panose="020B0604020202020204" pitchFamily="34" charset="0"/>
              <a:buChar char="•"/>
            </a:pPr>
            <a:endParaRPr lang="en-US" sz="1400" dirty="0">
              <a:solidFill>
                <a:schemeClr val="bg1"/>
              </a:solidFill>
            </a:endParaRPr>
          </a:p>
          <a:p>
            <a:pPr marL="285750" indent="-285750">
              <a:buFont typeface="Arial" panose="020B0604020202020204" pitchFamily="34" charset="0"/>
              <a:buChar char="•"/>
            </a:pPr>
            <a:r>
              <a:rPr lang="en-US" sz="1400" dirty="0">
                <a:solidFill>
                  <a:schemeClr val="bg1"/>
                </a:solidFill>
              </a:rPr>
              <a:t>Cultural and historical tourism: focus on monuments such as Bavarian castles, the Berlin Wall, museums.</a:t>
            </a:r>
          </a:p>
          <a:p>
            <a:pPr marL="285750" indent="-285750">
              <a:buFont typeface="Arial" panose="020B0604020202020204" pitchFamily="34" charset="0"/>
              <a:buChar char="•"/>
            </a:pPr>
            <a:r>
              <a:rPr lang="en-US" sz="1400" dirty="0">
                <a:solidFill>
                  <a:schemeClr val="bg1"/>
                </a:solidFill>
              </a:rPr>
              <a:t>Business tourism: development of infrastructure for holding international exhibitions and conferences (e.g. in Hanover, Frankfurt, Hamburg).</a:t>
            </a:r>
          </a:p>
          <a:p>
            <a:pPr marL="285750" indent="-285750">
              <a:buFont typeface="Arial" panose="020B0604020202020204" pitchFamily="34" charset="0"/>
              <a:buChar char="•"/>
            </a:pPr>
            <a:r>
              <a:rPr lang="en-US" sz="1400" dirty="0">
                <a:solidFill>
                  <a:schemeClr val="bg1"/>
                </a:solidFill>
              </a:rPr>
              <a:t>Nature tourism: promotion of active recreation in the Alps and on lakes, cycling.</a:t>
            </a:r>
          </a:p>
          <a:p>
            <a:pPr marL="285750" indent="-285750">
              <a:buFont typeface="Arial" panose="020B0604020202020204" pitchFamily="34" charset="0"/>
              <a:buChar char="•"/>
            </a:pPr>
            <a:r>
              <a:rPr lang="en-US" sz="1400" dirty="0">
                <a:solidFill>
                  <a:schemeClr val="bg1"/>
                </a:solidFill>
              </a:rPr>
              <a:t>Inclusive tourism: creating facilities for travelers with disabilities.</a:t>
            </a:r>
          </a:p>
          <a:p>
            <a:pPr marL="285750" indent="-285750">
              <a:buFont typeface="Arial" panose="020B0604020202020204" pitchFamily="34" charset="0"/>
              <a:buChar char="•"/>
            </a:pPr>
            <a:r>
              <a:rPr lang="en-US" sz="1400" dirty="0">
                <a:solidFill>
                  <a:schemeClr val="bg1"/>
                </a:solidFill>
              </a:rPr>
              <a:t>Environmental responsibility: development of eco-friendly hotels and alternative modes of transport, such as electric trains.</a:t>
            </a:r>
          </a:p>
          <a:p>
            <a:endParaRPr lang="uk-UA" sz="1400" dirty="0">
              <a:solidFill>
                <a:schemeClr val="bg1"/>
              </a:solidFill>
            </a:endParaRPr>
          </a:p>
          <a:p>
            <a:r>
              <a:rPr lang="en-US" sz="1400" dirty="0">
                <a:solidFill>
                  <a:schemeClr val="bg1"/>
                </a:solidFill>
              </a:rPr>
              <a:t>These strategies allow countries not only to maintain their positions among leading tourist destinations, </a:t>
            </a:r>
          </a:p>
          <a:p>
            <a:r>
              <a:rPr lang="en-US" sz="1400" dirty="0">
                <a:solidFill>
                  <a:schemeClr val="bg1"/>
                </a:solidFill>
              </a:rPr>
              <a:t>but also to adapt to global challenges such as climate change and digitalization.</a:t>
            </a:r>
            <a:endParaRPr lang="uk-UA" sz="1400" dirty="0">
              <a:solidFill>
                <a:schemeClr val="bg1"/>
              </a:solidFill>
            </a:endParaRPr>
          </a:p>
        </p:txBody>
      </p:sp>
    </p:spTree>
    <p:extLst>
      <p:ext uri="{BB962C8B-B14F-4D97-AF65-F5344CB8AC3E}">
        <p14:creationId xmlns:p14="http://schemas.microsoft.com/office/powerpoint/2010/main" val="1818749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08C5EF-7251-AC2D-EA75-8C57AC9A5AFA}"/>
              </a:ext>
            </a:extLst>
          </p:cNvPr>
          <p:cNvSpPr>
            <a:spLocks noGrp="1"/>
          </p:cNvSpPr>
          <p:nvPr>
            <p:ph type="title"/>
          </p:nvPr>
        </p:nvSpPr>
        <p:spPr>
          <a:xfrm>
            <a:off x="3389705" y="188710"/>
            <a:ext cx="4717346" cy="1225311"/>
          </a:xfrm>
        </p:spPr>
        <p:txBody>
          <a:bodyPr/>
          <a:lstStyle/>
          <a:p>
            <a:r>
              <a:rPr lang="en-US" dirty="0">
                <a:solidFill>
                  <a:schemeClr val="bg1"/>
                </a:solidFill>
              </a:rPr>
              <a:t>Conclusions</a:t>
            </a:r>
            <a:endParaRPr lang="ru-RU" dirty="0">
              <a:solidFill>
                <a:schemeClr val="bg1"/>
              </a:solidFill>
            </a:endParaRPr>
          </a:p>
        </p:txBody>
      </p:sp>
      <p:sp>
        <p:nvSpPr>
          <p:cNvPr id="4" name="TextBox 3">
            <a:extLst>
              <a:ext uri="{FF2B5EF4-FFF2-40B4-BE49-F238E27FC236}">
                <a16:creationId xmlns:a16="http://schemas.microsoft.com/office/drawing/2014/main" id="{7D10AE6A-96D6-C082-3C16-0419C7C7E40D}"/>
              </a:ext>
            </a:extLst>
          </p:cNvPr>
          <p:cNvSpPr txBox="1"/>
          <p:nvPr/>
        </p:nvSpPr>
        <p:spPr>
          <a:xfrm>
            <a:off x="895547" y="1633988"/>
            <a:ext cx="10143240" cy="3970318"/>
          </a:xfrm>
          <a:prstGeom prst="rect">
            <a:avLst/>
          </a:prstGeom>
          <a:noFill/>
        </p:spPr>
        <p:txBody>
          <a:bodyPr wrap="square">
            <a:spAutoFit/>
          </a:bodyPr>
          <a:lstStyle/>
          <a:p>
            <a:pPr marL="342900" indent="-342900" algn="just">
              <a:buAutoNum type="arabicPeriod"/>
            </a:pPr>
            <a:r>
              <a:rPr lang="en-US" dirty="0">
                <a:solidFill>
                  <a:schemeClr val="bg1"/>
                </a:solidFill>
              </a:rPr>
              <a:t>Tourism in the selected EU countries has shown significant growth and resilience, demonstrating the sector's crucial role in driving socio- economic development. </a:t>
            </a:r>
            <a:endParaRPr lang="uk-UA" dirty="0">
              <a:solidFill>
                <a:schemeClr val="bg1"/>
              </a:solidFill>
            </a:endParaRPr>
          </a:p>
          <a:p>
            <a:pPr marL="342900" indent="-342900" algn="just">
              <a:buAutoNum type="arabicPeriod"/>
            </a:pPr>
            <a:endParaRPr lang="uk-UA" dirty="0">
              <a:solidFill>
                <a:schemeClr val="bg1"/>
              </a:solidFill>
            </a:endParaRPr>
          </a:p>
          <a:p>
            <a:pPr marL="342900" indent="-342900" algn="just">
              <a:buAutoNum type="arabicPeriod"/>
            </a:pPr>
            <a:r>
              <a:rPr lang="en-US" dirty="0">
                <a:solidFill>
                  <a:schemeClr val="bg1"/>
                </a:solidFill>
              </a:rPr>
              <a:t>In the different studied countries, we observed varying relationships between GDP per capita and tourism indicators. While in some countries, a strong positive correlation was found, where increases in international tourist arrivals and tourism-related expenditures significantly impacted GDP per capita, in others, the connection was less pronounced or influenced by additional factors such as domestic economic policies or infrastructure development. These differences highlight the complex and multifaceted role of tourism in economic development across various nations.</a:t>
            </a:r>
            <a:endParaRPr lang="uk-UA" dirty="0">
              <a:solidFill>
                <a:schemeClr val="bg1"/>
              </a:solidFill>
            </a:endParaRPr>
          </a:p>
          <a:p>
            <a:pPr marL="342900" indent="-342900" algn="just">
              <a:buAutoNum type="arabicPeriod"/>
            </a:pPr>
            <a:endParaRPr lang="uk-UA" dirty="0">
              <a:solidFill>
                <a:schemeClr val="bg1"/>
              </a:solidFill>
            </a:endParaRPr>
          </a:p>
          <a:p>
            <a:pPr marL="342900" indent="-342900" algn="just">
              <a:buAutoNum type="arabicPeriod"/>
            </a:pPr>
            <a:r>
              <a:rPr lang="en-US" dirty="0">
                <a:solidFill>
                  <a:schemeClr val="bg1"/>
                </a:solidFill>
              </a:rPr>
              <a:t>To further enhance the sector's sustainability, it is essential to diversify tourism </a:t>
            </a:r>
          </a:p>
          <a:p>
            <a:pPr algn="just"/>
            <a:r>
              <a:rPr lang="ru-RU" dirty="0">
                <a:solidFill>
                  <a:schemeClr val="bg1"/>
                </a:solidFill>
              </a:rPr>
              <a:t>     </a:t>
            </a:r>
            <a:r>
              <a:rPr lang="en-US" dirty="0">
                <a:solidFill>
                  <a:schemeClr val="bg1"/>
                </a:solidFill>
              </a:rPr>
              <a:t>markets, integrate digital technologies, and develop innovative tourism</a:t>
            </a:r>
          </a:p>
          <a:p>
            <a:pPr algn="just"/>
            <a:r>
              <a:rPr lang="ru-RU" dirty="0">
                <a:solidFill>
                  <a:schemeClr val="bg1"/>
                </a:solidFill>
              </a:rPr>
              <a:t>     </a:t>
            </a:r>
            <a:r>
              <a:rPr lang="en-US" dirty="0">
                <a:solidFill>
                  <a:schemeClr val="bg1"/>
                </a:solidFill>
              </a:rPr>
              <a:t>models that respond to emerging global trends.</a:t>
            </a:r>
            <a:endParaRPr lang="ru-RU" dirty="0">
              <a:solidFill>
                <a:schemeClr val="bg1"/>
              </a:solidFill>
            </a:endParaRPr>
          </a:p>
        </p:txBody>
      </p:sp>
    </p:spTree>
    <p:extLst>
      <p:ext uri="{BB962C8B-B14F-4D97-AF65-F5344CB8AC3E}">
        <p14:creationId xmlns:p14="http://schemas.microsoft.com/office/powerpoint/2010/main" val="4041048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18A5A7-6D81-E237-AD00-CD8AA2388013}"/>
              </a:ext>
            </a:extLst>
          </p:cNvPr>
          <p:cNvSpPr>
            <a:spLocks noGrp="1"/>
          </p:cNvSpPr>
          <p:nvPr>
            <p:ph type="title"/>
          </p:nvPr>
        </p:nvSpPr>
        <p:spPr>
          <a:xfrm>
            <a:off x="2510271" y="-28279"/>
            <a:ext cx="5735442" cy="1102762"/>
          </a:xfrm>
        </p:spPr>
        <p:txBody>
          <a:bodyPr>
            <a:normAutofit/>
          </a:bodyPr>
          <a:lstStyle/>
          <a:p>
            <a:pPr algn="ctr"/>
            <a:r>
              <a:rPr lang="en-US" sz="3200" dirty="0">
                <a:solidFill>
                  <a:schemeClr val="bg1"/>
                </a:solidFill>
              </a:rPr>
              <a:t>References</a:t>
            </a:r>
            <a:endParaRPr lang="ru-RU" sz="3200" dirty="0">
              <a:solidFill>
                <a:schemeClr val="bg1"/>
              </a:solidFill>
            </a:endParaRPr>
          </a:p>
        </p:txBody>
      </p:sp>
      <p:sp>
        <p:nvSpPr>
          <p:cNvPr id="4" name="TextBox 3">
            <a:extLst>
              <a:ext uri="{FF2B5EF4-FFF2-40B4-BE49-F238E27FC236}">
                <a16:creationId xmlns:a16="http://schemas.microsoft.com/office/drawing/2014/main" id="{7712CFF2-45EF-99CA-22AC-363B8F193DED}"/>
              </a:ext>
            </a:extLst>
          </p:cNvPr>
          <p:cNvSpPr txBox="1"/>
          <p:nvPr/>
        </p:nvSpPr>
        <p:spPr>
          <a:xfrm>
            <a:off x="348792" y="989815"/>
            <a:ext cx="9794450" cy="5570756"/>
          </a:xfrm>
          <a:prstGeom prst="rect">
            <a:avLst/>
          </a:prstGeom>
          <a:noFill/>
        </p:spPr>
        <p:txBody>
          <a:bodyPr wrap="square">
            <a:spAutoFit/>
          </a:bodyPr>
          <a:lstStyle/>
          <a:p>
            <a:pPr marL="342900" indent="-342900" algn="just">
              <a:buFontTx/>
              <a:buAutoNum type="arabicPeriod"/>
            </a:pPr>
            <a:r>
              <a:rPr lang="en-US"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World Development Indicators | </a:t>
            </a:r>
            <a:r>
              <a:rPr lang="en-US" sz="1600"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DataBank</a:t>
            </a:r>
            <a:r>
              <a:rPr lang="en-US"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i="1"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DataBank</a:t>
            </a:r>
            <a:r>
              <a:rPr lang="en-US" sz="1600" i="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The World Bank</a:t>
            </a:r>
            <a:r>
              <a:rPr lang="en-US"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Retrieved from: </a:t>
            </a:r>
            <a:r>
              <a:rPr lang="en-US" sz="1600" u="sng"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https://databank.worldbank.org/indicator/NY.GDP.PCAP.CD/1ff4a498/Popular-Indicators</a:t>
            </a:r>
            <a:endParaRPr lang="en-US" sz="1600" u="sng"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Tx/>
              <a:buAutoNum type="arabicPeriod"/>
            </a:pPr>
            <a:endParaRPr lang="ru-RU"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Tx/>
              <a:buAutoNum type="arabicPeriod"/>
            </a:pPr>
            <a:r>
              <a:rPr lang="uk-UA" sz="1600"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Global</a:t>
            </a:r>
            <a:r>
              <a:rPr lang="uk-UA"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600"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tourism</a:t>
            </a:r>
            <a:r>
              <a:rPr lang="uk-UA"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uk-UA" sz="1600"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industry</a:t>
            </a:r>
            <a:r>
              <a:rPr lang="uk-UA"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 </a:t>
            </a:r>
            <a:r>
              <a:rPr lang="uk-UA" sz="1600"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statistics</a:t>
            </a:r>
            <a:r>
              <a:rPr lang="uk-UA"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&amp; </a:t>
            </a:r>
            <a:r>
              <a:rPr lang="uk-UA" sz="1600" kern="1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facts</a:t>
            </a:r>
            <a:r>
              <a:rPr lang="uk-UA"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Retrieved from:  </a:t>
            </a:r>
            <a:r>
              <a:rPr lang="uk-UA" sz="1600" u="sng"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https://www.statista.com/topics/962/global-tourism/#topicOverview</a:t>
            </a:r>
            <a:endParaRPr lang="en-US" sz="1600" u="sng"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Tx/>
              <a:buAutoNum type="arabicPeriod"/>
            </a:pPr>
            <a:endParaRPr lang="ru-RU"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Tx/>
              <a:buAutoNum type="arabicPeriod"/>
            </a:pPr>
            <a:r>
              <a:rPr lang="en-US"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145 key tourism statistics. </a:t>
            </a:r>
            <a:r>
              <a:rPr lang="en-US" sz="1600" i="1"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UN Tourism | Bringing the world closer</a:t>
            </a:r>
            <a:r>
              <a:rPr lang="en-US"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Retrieved from: </a:t>
            </a:r>
            <a:r>
              <a:rPr lang="en-US" sz="1600" u="sng"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https://www.unwto.org/tourism-statistics/key-tourism-statistics</a:t>
            </a:r>
            <a:endParaRPr lang="en-US" sz="1600" u="sng"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Tx/>
              <a:buAutoNum type="arabicPeriod"/>
            </a:pPr>
            <a:endParaRPr lang="ru-RU" sz="16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Tx/>
              <a:buAutoNum type="arabicPeriod"/>
            </a:pPr>
            <a:r>
              <a:rPr lang="en-US" sz="1600" dirty="0">
                <a:solidFill>
                  <a:schemeClr val="bg1"/>
                </a:solidFill>
                <a:latin typeface="Times New Roman" panose="02020603050405020304" pitchFamily="18" charset="0"/>
                <a:cs typeface="Times New Roman" panose="02020603050405020304" pitchFamily="18" charset="0"/>
              </a:rPr>
              <a:t> </a:t>
            </a:r>
            <a:r>
              <a:rPr lang="en-US"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Statista - The Statistics Portal for Market Data. Retrieved from: </a:t>
            </a:r>
            <a:r>
              <a:rPr lang="en-US" sz="1600" u="sng"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https://www.statista.com/topics/3848/travel-and-tourism-in-europe/</a:t>
            </a:r>
            <a:endParaRPr lang="ru-RU"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AutoNum type="arabicPeriod"/>
            </a:pPr>
            <a:endParaRPr lang="en-US" sz="1600" dirty="0">
              <a:solidFill>
                <a:schemeClr val="bg1"/>
              </a:solidFill>
              <a:latin typeface="Times New Roman" panose="02020603050405020304" pitchFamily="18" charset="0"/>
              <a:cs typeface="Times New Roman" panose="02020603050405020304" pitchFamily="18" charset="0"/>
            </a:endParaRPr>
          </a:p>
          <a:p>
            <a:pPr marL="342900" indent="-342900" algn="just">
              <a:buFontTx/>
              <a:buAutoNum type="arabicPeriod"/>
            </a:pP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Final</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report</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(2021).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Regional</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impacts</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COVID-19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crisis</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on</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tourist</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sector</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1st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edition</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Luxembourg</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Publications</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Office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European</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Union</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60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doi</a:t>
            </a:r>
            <a:r>
              <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10.2776/179573</a:t>
            </a:r>
          </a:p>
          <a:p>
            <a:pPr marL="342900" indent="-342900" algn="just">
              <a:buFontTx/>
              <a:buAutoNum type="arabicPeriod"/>
            </a:pPr>
            <a:endParaRPr lang="uk-UA"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FontTx/>
              <a:buAutoNum type="arabicPeriod"/>
            </a:pPr>
            <a:r>
              <a:rPr lang="en-US" sz="1600" kern="0" dirty="0">
                <a:solidFill>
                  <a:schemeClr val="bg1"/>
                </a:solidFill>
                <a:effectLst/>
                <a:latin typeface="Times New Roman" panose="02020603050405020304" pitchFamily="18" charset="0"/>
                <a:ea typeface="Times New Roman" panose="02020603050405020304" pitchFamily="18" charset="0"/>
              </a:rPr>
              <a:t>UNWTO World Tourism Barometer - May 2023. Retrieved from: </a:t>
            </a:r>
            <a:r>
              <a:rPr lang="en-US" sz="1600" u="sng" kern="0" dirty="0">
                <a:solidFill>
                  <a:schemeClr val="bg1"/>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https://webunwto.s3.eu-west-1.amazonaws.com/s3fs-public/2023-05/UNWTO_Barom23_02_May_EXCERPT_final.pdf?VersionId=gGmuSXlwfM1yoemsRrBI9ZJf.Vmc9gYD</a:t>
            </a:r>
            <a:endParaRPr lang="uk-UA" sz="1600" u="sng" kern="0" dirty="0">
              <a:solidFill>
                <a:schemeClr val="bg1"/>
              </a:solidFill>
              <a:effectLst/>
              <a:latin typeface="Times New Roman" panose="02020603050405020304" pitchFamily="18" charset="0"/>
              <a:ea typeface="Times New Roman" panose="02020603050405020304" pitchFamily="18" charset="0"/>
            </a:endParaRPr>
          </a:p>
          <a:p>
            <a:pPr marL="342900" indent="-342900" algn="just">
              <a:buFontTx/>
              <a:buAutoNum type="arabicPeriod"/>
            </a:pPr>
            <a:endParaRPr lang="uk-UA" sz="1600" u="sng" kern="0" dirty="0">
              <a:solidFill>
                <a:schemeClr val="bg1"/>
              </a:solidFill>
              <a:effectLst/>
              <a:latin typeface="Times New Roman" panose="02020603050405020304" pitchFamily="18" charset="0"/>
              <a:ea typeface="Times New Roman" panose="02020603050405020304" pitchFamily="18" charset="0"/>
            </a:endParaRPr>
          </a:p>
          <a:p>
            <a:pPr marL="342900" indent="-342900" algn="just">
              <a:buFontTx/>
              <a:buAutoNum type="arabicPeriod"/>
            </a:pPr>
            <a:r>
              <a:rPr lang="en-US" sz="1800" kern="0" dirty="0">
                <a:solidFill>
                  <a:schemeClr val="bg1"/>
                </a:solidFill>
                <a:effectLst/>
                <a:latin typeface="Times New Roman" panose="02020603050405020304" pitchFamily="18" charset="0"/>
                <a:ea typeface="Times New Roman" panose="02020603050405020304" pitchFamily="18" charset="0"/>
              </a:rPr>
              <a:t>Most Visited Countries in the World 2024: Statistics. Retrieved from: </a:t>
            </a:r>
            <a:r>
              <a:rPr lang="en-US" sz="1800" u="sng" kern="0" dirty="0">
                <a:solidFill>
                  <a:schemeClr val="bg1"/>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https://wptravel.io/most-visited-countries-in-the-world/#h-top-10-most-visited-countries-in-the-world-all-time</a:t>
            </a:r>
            <a:endParaRPr lang="ru-RU" sz="1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AutoNum type="arabicPeriod"/>
            </a:pPr>
            <a:endParaRPr lang="ru-RU"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0355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DCB9C2-65E1-2EB6-A394-F8598BA402E9}"/>
              </a:ext>
            </a:extLst>
          </p:cNvPr>
          <p:cNvSpPr>
            <a:spLocks noGrp="1"/>
          </p:cNvSpPr>
          <p:nvPr>
            <p:ph type="title"/>
          </p:nvPr>
        </p:nvSpPr>
        <p:spPr>
          <a:xfrm>
            <a:off x="2390464" y="2017509"/>
            <a:ext cx="8534400" cy="1507067"/>
          </a:xfrm>
        </p:spPr>
        <p:txBody>
          <a:bodyPr>
            <a:normAutofit/>
          </a:bodyPr>
          <a:lstStyle/>
          <a:p>
            <a:pPr algn="ctr"/>
            <a:r>
              <a:rPr lang="en-US" sz="8000" dirty="0">
                <a:solidFill>
                  <a:schemeClr val="bg1"/>
                </a:solidFill>
              </a:rPr>
              <a:t>THANK YOU!</a:t>
            </a:r>
            <a:endParaRPr lang="ru-RU" sz="8000" dirty="0">
              <a:solidFill>
                <a:schemeClr val="bg1"/>
              </a:solidFill>
            </a:endParaRPr>
          </a:p>
        </p:txBody>
      </p:sp>
    </p:spTree>
    <p:extLst>
      <p:ext uri="{BB962C8B-B14F-4D97-AF65-F5344CB8AC3E}">
        <p14:creationId xmlns:p14="http://schemas.microsoft.com/office/powerpoint/2010/main" val="2960690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AD2AE7-2AAE-4DD5-B491-8E2FF38C66AE}"/>
              </a:ext>
            </a:extLst>
          </p:cNvPr>
          <p:cNvSpPr>
            <a:spLocks noGrp="1"/>
          </p:cNvSpPr>
          <p:nvPr>
            <p:ph type="title" idx="4294967295"/>
          </p:nvPr>
        </p:nvSpPr>
        <p:spPr>
          <a:xfrm>
            <a:off x="4399280" y="102235"/>
            <a:ext cx="3908425" cy="1228725"/>
          </a:xfrm>
        </p:spPr>
        <p:txBody>
          <a:bodyPr/>
          <a:lstStyle/>
          <a:p>
            <a:r>
              <a:rPr lang="en-US" b="1" dirty="0">
                <a:solidFill>
                  <a:schemeClr val="bg1"/>
                </a:solidFill>
              </a:rPr>
              <a:t>Actuality</a:t>
            </a:r>
            <a:endParaRPr lang="ru-RU" b="1" dirty="0">
              <a:solidFill>
                <a:schemeClr val="bg1"/>
              </a:solidFill>
            </a:endParaRPr>
          </a:p>
        </p:txBody>
      </p:sp>
      <p:sp>
        <p:nvSpPr>
          <p:cNvPr id="3" name="Текст 2">
            <a:extLst>
              <a:ext uri="{FF2B5EF4-FFF2-40B4-BE49-F238E27FC236}">
                <a16:creationId xmlns:a16="http://schemas.microsoft.com/office/drawing/2014/main" id="{AE4C9F81-275D-791E-AC09-CFC12F2764EF}"/>
              </a:ext>
            </a:extLst>
          </p:cNvPr>
          <p:cNvSpPr>
            <a:spLocks noGrp="1"/>
          </p:cNvSpPr>
          <p:nvPr>
            <p:ph type="body" idx="4294967295"/>
          </p:nvPr>
        </p:nvSpPr>
        <p:spPr>
          <a:xfrm>
            <a:off x="497840" y="1000124"/>
            <a:ext cx="10013047" cy="4910481"/>
          </a:xfrm>
        </p:spPr>
        <p:txBody>
          <a:bodyPr>
            <a:normAutofit fontScale="92500" lnSpcReduction="10000"/>
          </a:bodyPr>
          <a:lstStyle/>
          <a:p>
            <a:endParaRPr lang="en-US" dirty="0"/>
          </a:p>
          <a:p>
            <a:pPr marL="0" indent="285750" algn="just"/>
            <a:r>
              <a:rPr lang="en-US" dirty="0"/>
              <a:t>The significance of international tourism in shaping the socio-economic landscapes of EU countries has become increasingly evident, especially in the context of the global challenges and transformations that the sector faces. International tourism serves as a major economic driver for many EU nations, contributing to GDP, job creation, and regional development. The sector not only generates direct revenue from tourist spending but also stimulates growth in interconnected industries, such as transportation, hospitality, constructions and cultural services. </a:t>
            </a:r>
          </a:p>
          <a:p>
            <a:pPr marL="0" indent="285750" algn="just"/>
            <a:r>
              <a:rPr lang="en-US" dirty="0">
                <a:solidFill>
                  <a:schemeClr val="bg1"/>
                </a:solidFill>
              </a:rPr>
              <a:t>With ongoing shifts, such as digital transformation, climate concerns, and post-pandemic recovery, the EU’s tourism sector is undergoing significant changes. As countries strive to adapt to these pressures, understanding tourism's socio-economic impact becomes crucial for policymakers, business leaders, and local communities. This research thus addresses a pressing need to assess how tourism contributes to economic resilience and social wellbeing across most developed, in tourism, EU nations and to provide insights into policies that can sustain growth.</a:t>
            </a:r>
            <a:endParaRPr lang="ru-RU" dirty="0"/>
          </a:p>
        </p:txBody>
      </p:sp>
    </p:spTree>
    <p:extLst>
      <p:ext uri="{BB962C8B-B14F-4D97-AF65-F5344CB8AC3E}">
        <p14:creationId xmlns:p14="http://schemas.microsoft.com/office/powerpoint/2010/main" val="716083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82EBCD-2AAC-135F-03D0-C59DB5EA7278}"/>
              </a:ext>
            </a:extLst>
          </p:cNvPr>
          <p:cNvSpPr txBox="1"/>
          <p:nvPr/>
        </p:nvSpPr>
        <p:spPr>
          <a:xfrm>
            <a:off x="264160" y="494715"/>
            <a:ext cx="11389360" cy="523220"/>
          </a:xfrm>
          <a:prstGeom prst="rect">
            <a:avLst/>
          </a:prstGeom>
          <a:noFill/>
        </p:spPr>
        <p:txBody>
          <a:bodyPr wrap="square">
            <a:spAutoFit/>
          </a:bodyPr>
          <a:lstStyle/>
          <a:p>
            <a:r>
              <a:rPr lang="ru-RU" sz="2800" dirty="0">
                <a:solidFill>
                  <a:schemeClr val="bg1"/>
                </a:solidFill>
              </a:rPr>
              <a:t>Dynamics of international tourism development in EU countries</a:t>
            </a:r>
          </a:p>
        </p:txBody>
      </p:sp>
      <p:sp>
        <p:nvSpPr>
          <p:cNvPr id="5" name="TextBox 4">
            <a:extLst>
              <a:ext uri="{FF2B5EF4-FFF2-40B4-BE49-F238E27FC236}">
                <a16:creationId xmlns:a16="http://schemas.microsoft.com/office/drawing/2014/main" id="{54C728E4-984C-FC02-D143-C4B04ABA9738}"/>
              </a:ext>
            </a:extLst>
          </p:cNvPr>
          <p:cNvSpPr txBox="1"/>
          <p:nvPr/>
        </p:nvSpPr>
        <p:spPr>
          <a:xfrm>
            <a:off x="609600" y="1330960"/>
            <a:ext cx="10139680" cy="4524315"/>
          </a:xfrm>
          <a:prstGeom prst="rect">
            <a:avLst/>
          </a:prstGeom>
          <a:noFill/>
        </p:spPr>
        <p:txBody>
          <a:bodyPr wrap="square">
            <a:spAutoFit/>
          </a:bodyPr>
          <a:lstStyle/>
          <a:p>
            <a:pPr indent="457200" algn="just"/>
            <a:r>
              <a:rPr lang="en-US" dirty="0">
                <a:solidFill>
                  <a:schemeClr val="bg1"/>
                </a:solidFill>
              </a:rPr>
              <a:t>The dynamics of international tourism development in EU countries have shown steady growth over the past decades, with periodic declines, particularly due to the COVID-19 pandemic. Before the pandemic, Europe remained one of the most attractive tourist regions globally, accounting for a significant share of global tourism revenue. After the crisis, the sector began  actively recover, adapting to new conditions and trends such as digitalization, sustainable development, and environmental responsibility. In recent years, there has been a gradual return to pre-crisis levels, with an increase in the number of tourists, higher spending, and the emergence of new tourism strategies.</a:t>
            </a:r>
            <a:endParaRPr lang="uk-UA" dirty="0">
              <a:solidFill>
                <a:schemeClr val="bg1"/>
              </a:solidFill>
            </a:endParaRPr>
          </a:p>
          <a:p>
            <a:pPr indent="457200" algn="just"/>
            <a:endParaRPr lang="en-US" dirty="0">
              <a:solidFill>
                <a:schemeClr val="bg1"/>
              </a:solidFill>
            </a:endParaRPr>
          </a:p>
          <a:p>
            <a:pPr indent="457200" algn="just"/>
            <a:r>
              <a:rPr lang="en-US" dirty="0">
                <a:solidFill>
                  <a:schemeClr val="bg1"/>
                </a:solidFill>
              </a:rPr>
              <a:t>The level of tourism development in EU countries varies significantly. For example, Spain, France, and Italy traditionally lead in terms of tourist numbers and revenues, thanks to their rich cultural heritage and popular tourist attractions. At the same time, Eastern European countries, such as Poland, Hungary, and Romania, have been developing tourism more actively in recent years but still have lower tourist flows and revenues.</a:t>
            </a:r>
            <a:endParaRPr lang="uk-UA" dirty="0">
              <a:solidFill>
                <a:schemeClr val="bg1"/>
              </a:solidFill>
            </a:endParaRPr>
          </a:p>
          <a:p>
            <a:pPr indent="457200" algn="just"/>
            <a:endParaRPr lang="uk-UA" dirty="0">
              <a:solidFill>
                <a:schemeClr val="bg1"/>
              </a:solidFill>
            </a:endParaRPr>
          </a:p>
          <a:p>
            <a:pPr indent="457200" algn="just"/>
            <a:endParaRPr lang="en-US" dirty="0">
              <a:solidFill>
                <a:schemeClr val="bg1"/>
              </a:solidFill>
            </a:endParaRPr>
          </a:p>
        </p:txBody>
      </p:sp>
    </p:spTree>
    <p:extLst>
      <p:ext uri="{BB962C8B-B14F-4D97-AF65-F5344CB8AC3E}">
        <p14:creationId xmlns:p14="http://schemas.microsoft.com/office/powerpoint/2010/main" val="1749672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8225">
              <a:schemeClr val="bg2">
                <a:tint val="97000"/>
                <a:hueMod val="92000"/>
                <a:satMod val="169000"/>
                <a:lumMod val="164000"/>
              </a:schemeClr>
            </a:gs>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09664E-E500-A924-F9DA-384F299686BC}"/>
              </a:ext>
            </a:extLst>
          </p:cNvPr>
          <p:cNvSpPr txBox="1"/>
          <p:nvPr/>
        </p:nvSpPr>
        <p:spPr>
          <a:xfrm>
            <a:off x="828040" y="414496"/>
            <a:ext cx="10855960" cy="946944"/>
          </a:xfrm>
          <a:prstGeom prst="rect">
            <a:avLst/>
          </a:prstGeom>
          <a:noFill/>
        </p:spPr>
        <p:txBody>
          <a:bodyPr wrap="square">
            <a:spAutoFit/>
          </a:bodyPr>
          <a:lstStyle/>
          <a:p>
            <a:r>
              <a:rPr lang="ru-RU" dirty="0">
                <a:solidFill>
                  <a:schemeClr val="bg1"/>
                </a:solidFill>
              </a:rPr>
              <a:t>A </a:t>
            </a:r>
            <a:r>
              <a:rPr lang="ru-RU" dirty="0" err="1">
                <a:solidFill>
                  <a:schemeClr val="bg1"/>
                </a:solidFill>
              </a:rPr>
              <a:t>comparative</a:t>
            </a:r>
            <a:r>
              <a:rPr lang="ru-RU" dirty="0">
                <a:solidFill>
                  <a:schemeClr val="bg1"/>
                </a:solidFill>
              </a:rPr>
              <a:t> </a:t>
            </a:r>
            <a:r>
              <a:rPr lang="ru-RU" dirty="0" err="1">
                <a:solidFill>
                  <a:schemeClr val="bg1"/>
                </a:solidFill>
              </a:rPr>
              <a:t>analysis</a:t>
            </a:r>
            <a:r>
              <a:rPr lang="ru-RU" dirty="0">
                <a:solidFill>
                  <a:schemeClr val="bg1"/>
                </a:solidFill>
              </a:rPr>
              <a:t> of </a:t>
            </a:r>
            <a:r>
              <a:rPr lang="ru-RU" dirty="0" err="1">
                <a:solidFill>
                  <a:schemeClr val="bg1"/>
                </a:solidFill>
              </a:rPr>
              <a:t>tourist</a:t>
            </a:r>
            <a:r>
              <a:rPr lang="ru-RU" dirty="0">
                <a:solidFill>
                  <a:schemeClr val="bg1"/>
                </a:solidFill>
              </a:rPr>
              <a:t> </a:t>
            </a:r>
            <a:r>
              <a:rPr lang="ru-RU" dirty="0" err="1">
                <a:solidFill>
                  <a:schemeClr val="bg1"/>
                </a:solidFill>
              </a:rPr>
              <a:t>flows</a:t>
            </a:r>
            <a:r>
              <a:rPr lang="ru-RU" dirty="0">
                <a:solidFill>
                  <a:schemeClr val="bg1"/>
                </a:solidFill>
              </a:rPr>
              <a:t> </a:t>
            </a:r>
            <a:r>
              <a:rPr lang="ru-RU" dirty="0" err="1">
                <a:solidFill>
                  <a:schemeClr val="bg1"/>
                </a:solidFill>
              </a:rPr>
              <a:t>and</a:t>
            </a:r>
            <a:r>
              <a:rPr lang="ru-RU" dirty="0">
                <a:solidFill>
                  <a:schemeClr val="bg1"/>
                </a:solidFill>
              </a:rPr>
              <a:t> </a:t>
            </a:r>
            <a:r>
              <a:rPr lang="ru-RU" dirty="0" err="1">
                <a:solidFill>
                  <a:schemeClr val="bg1"/>
                </a:solidFill>
              </a:rPr>
              <a:t>economic</a:t>
            </a:r>
            <a:r>
              <a:rPr lang="ru-RU" dirty="0">
                <a:solidFill>
                  <a:schemeClr val="bg1"/>
                </a:solidFill>
              </a:rPr>
              <a:t> </a:t>
            </a:r>
            <a:r>
              <a:rPr lang="ru-RU" dirty="0" err="1">
                <a:solidFill>
                  <a:schemeClr val="bg1"/>
                </a:solidFill>
              </a:rPr>
              <a:t>growth</a:t>
            </a:r>
            <a:r>
              <a:rPr lang="ru-RU" dirty="0">
                <a:solidFill>
                  <a:schemeClr val="bg1"/>
                </a:solidFill>
              </a:rPr>
              <a:t> </a:t>
            </a:r>
            <a:r>
              <a:rPr lang="ru-RU" dirty="0" err="1">
                <a:solidFill>
                  <a:schemeClr val="bg1"/>
                </a:solidFill>
              </a:rPr>
              <a:t>across</a:t>
            </a:r>
            <a:r>
              <a:rPr lang="ru-RU" dirty="0">
                <a:solidFill>
                  <a:schemeClr val="bg1"/>
                </a:solidFill>
              </a:rPr>
              <a:t> </a:t>
            </a:r>
            <a:r>
              <a:rPr lang="ru-RU" dirty="0" err="1">
                <a:solidFill>
                  <a:schemeClr val="bg1"/>
                </a:solidFill>
              </a:rPr>
              <a:t>all</a:t>
            </a:r>
            <a:r>
              <a:rPr lang="ru-RU" dirty="0">
                <a:solidFill>
                  <a:schemeClr val="bg1"/>
                </a:solidFill>
              </a:rPr>
              <a:t> EU countries </a:t>
            </a:r>
            <a:r>
              <a:rPr lang="ru-RU" dirty="0" err="1">
                <a:solidFill>
                  <a:schemeClr val="bg1"/>
                </a:solidFill>
              </a:rPr>
              <a:t>was</a:t>
            </a:r>
            <a:r>
              <a:rPr lang="ru-RU" dirty="0">
                <a:solidFill>
                  <a:schemeClr val="bg1"/>
                </a:solidFill>
              </a:rPr>
              <a:t> </a:t>
            </a:r>
            <a:r>
              <a:rPr lang="ru-RU" dirty="0" err="1">
                <a:solidFill>
                  <a:schemeClr val="bg1"/>
                </a:solidFill>
              </a:rPr>
              <a:t>conducted</a:t>
            </a:r>
            <a:r>
              <a:rPr lang="ru-RU" dirty="0">
                <a:solidFill>
                  <a:schemeClr val="bg1"/>
                </a:solidFill>
              </a:rPr>
              <a:t>, </a:t>
            </a:r>
            <a:r>
              <a:rPr lang="ru-RU" dirty="0" err="1">
                <a:solidFill>
                  <a:schemeClr val="bg1"/>
                </a:solidFill>
              </a:rPr>
              <a:t>and</a:t>
            </a:r>
            <a:r>
              <a:rPr lang="ru-RU" dirty="0">
                <a:solidFill>
                  <a:schemeClr val="bg1"/>
                </a:solidFill>
              </a:rPr>
              <a:t> </a:t>
            </a:r>
            <a:r>
              <a:rPr lang="ru-RU" dirty="0" err="1">
                <a:solidFill>
                  <a:schemeClr val="bg1"/>
                </a:solidFill>
              </a:rPr>
              <a:t>based</a:t>
            </a:r>
            <a:r>
              <a:rPr lang="ru-RU" dirty="0">
                <a:solidFill>
                  <a:schemeClr val="bg1"/>
                </a:solidFill>
              </a:rPr>
              <a:t> </a:t>
            </a:r>
            <a:r>
              <a:rPr lang="ru-RU" dirty="0" err="1">
                <a:solidFill>
                  <a:schemeClr val="bg1"/>
                </a:solidFill>
              </a:rPr>
              <a:t>on</a:t>
            </a:r>
            <a:r>
              <a:rPr lang="ru-RU" dirty="0">
                <a:solidFill>
                  <a:schemeClr val="bg1"/>
                </a:solidFill>
              </a:rPr>
              <a:t> </a:t>
            </a:r>
            <a:r>
              <a:rPr lang="ru-RU" dirty="0" err="1">
                <a:solidFill>
                  <a:schemeClr val="bg1"/>
                </a:solidFill>
              </a:rPr>
              <a:t>these</a:t>
            </a:r>
            <a:r>
              <a:rPr lang="ru-RU" dirty="0">
                <a:solidFill>
                  <a:schemeClr val="bg1"/>
                </a:solidFill>
              </a:rPr>
              <a:t> </a:t>
            </a:r>
            <a:r>
              <a:rPr lang="ru-RU" dirty="0" err="1">
                <a:solidFill>
                  <a:schemeClr val="bg1"/>
                </a:solidFill>
              </a:rPr>
              <a:t>criteria</a:t>
            </a:r>
            <a:r>
              <a:rPr lang="ru-RU" dirty="0">
                <a:solidFill>
                  <a:schemeClr val="bg1"/>
                </a:solidFill>
              </a:rPr>
              <a:t> (</a:t>
            </a:r>
            <a:r>
              <a:rPr lang="en-US" dirty="0">
                <a:solidFill>
                  <a:schemeClr val="bg1"/>
                </a:solidFill>
              </a:rPr>
              <a:t>tourists spendings, tourist arrivals and GDP per capita</a:t>
            </a:r>
            <a:r>
              <a:rPr lang="ru-RU" dirty="0">
                <a:solidFill>
                  <a:schemeClr val="bg1"/>
                </a:solidFill>
              </a:rPr>
              <a:t>), a </a:t>
            </a:r>
            <a:r>
              <a:rPr lang="ru-RU" dirty="0" err="1">
                <a:solidFill>
                  <a:schemeClr val="bg1"/>
                </a:solidFill>
              </a:rPr>
              <a:t>cluster</a:t>
            </a:r>
            <a:r>
              <a:rPr lang="ru-RU" dirty="0">
                <a:solidFill>
                  <a:schemeClr val="bg1"/>
                </a:solidFill>
              </a:rPr>
              <a:t> </a:t>
            </a:r>
            <a:r>
              <a:rPr lang="ru-RU" dirty="0" err="1">
                <a:solidFill>
                  <a:schemeClr val="bg1"/>
                </a:solidFill>
              </a:rPr>
              <a:t>analysis</a:t>
            </a:r>
            <a:r>
              <a:rPr lang="ru-RU" dirty="0">
                <a:solidFill>
                  <a:schemeClr val="bg1"/>
                </a:solidFill>
              </a:rPr>
              <a:t> </a:t>
            </a:r>
            <a:r>
              <a:rPr lang="ru-RU" dirty="0" err="1">
                <a:solidFill>
                  <a:schemeClr val="bg1"/>
                </a:solidFill>
              </a:rPr>
              <a:t>was</a:t>
            </a:r>
            <a:r>
              <a:rPr lang="ru-RU" dirty="0">
                <a:solidFill>
                  <a:schemeClr val="bg1"/>
                </a:solidFill>
              </a:rPr>
              <a:t> </a:t>
            </a:r>
            <a:r>
              <a:rPr lang="ru-RU" dirty="0" err="1">
                <a:solidFill>
                  <a:schemeClr val="bg1"/>
                </a:solidFill>
              </a:rPr>
              <a:t>performed</a:t>
            </a:r>
            <a:r>
              <a:rPr lang="ru-RU" dirty="0">
                <a:solidFill>
                  <a:schemeClr val="bg1"/>
                </a:solidFill>
              </a:rPr>
              <a:t>. </a:t>
            </a:r>
            <a:r>
              <a:rPr lang="ru-RU" dirty="0" err="1">
                <a:solidFill>
                  <a:schemeClr val="bg1"/>
                </a:solidFill>
              </a:rPr>
              <a:t>This</a:t>
            </a:r>
            <a:r>
              <a:rPr lang="ru-RU" dirty="0">
                <a:solidFill>
                  <a:schemeClr val="bg1"/>
                </a:solidFill>
              </a:rPr>
              <a:t> </a:t>
            </a:r>
            <a:r>
              <a:rPr lang="ru-RU" dirty="0" err="1">
                <a:solidFill>
                  <a:schemeClr val="bg1"/>
                </a:solidFill>
              </a:rPr>
              <a:t>analysis</a:t>
            </a:r>
            <a:r>
              <a:rPr lang="ru-RU" dirty="0">
                <a:solidFill>
                  <a:schemeClr val="bg1"/>
                </a:solidFill>
              </a:rPr>
              <a:t> </a:t>
            </a:r>
            <a:r>
              <a:rPr lang="ru-RU" dirty="0" err="1">
                <a:solidFill>
                  <a:schemeClr val="bg1"/>
                </a:solidFill>
              </a:rPr>
              <a:t>identified</a:t>
            </a:r>
            <a:r>
              <a:rPr lang="ru-RU" dirty="0">
                <a:solidFill>
                  <a:schemeClr val="bg1"/>
                </a:solidFill>
              </a:rPr>
              <a:t> </a:t>
            </a:r>
            <a:r>
              <a:rPr lang="ru-RU" dirty="0" err="1">
                <a:solidFill>
                  <a:schemeClr val="bg1"/>
                </a:solidFill>
              </a:rPr>
              <a:t>four</a:t>
            </a:r>
            <a:r>
              <a:rPr lang="ru-RU" dirty="0">
                <a:solidFill>
                  <a:schemeClr val="bg1"/>
                </a:solidFill>
              </a:rPr>
              <a:t> </a:t>
            </a:r>
            <a:r>
              <a:rPr lang="ru-RU" dirty="0" err="1">
                <a:solidFill>
                  <a:schemeClr val="bg1"/>
                </a:solidFill>
              </a:rPr>
              <a:t>distinct</a:t>
            </a:r>
            <a:r>
              <a:rPr lang="ru-RU" dirty="0">
                <a:solidFill>
                  <a:schemeClr val="bg1"/>
                </a:solidFill>
              </a:rPr>
              <a:t> </a:t>
            </a:r>
            <a:r>
              <a:rPr lang="ru-RU" dirty="0" err="1">
                <a:solidFill>
                  <a:schemeClr val="bg1"/>
                </a:solidFill>
              </a:rPr>
              <a:t>clusters</a:t>
            </a:r>
            <a:r>
              <a:rPr lang="ru-RU" dirty="0">
                <a:solidFill>
                  <a:schemeClr val="bg1"/>
                </a:solidFill>
              </a:rPr>
              <a:t>.</a:t>
            </a:r>
          </a:p>
        </p:txBody>
      </p:sp>
      <mc:AlternateContent xmlns:mc="http://schemas.openxmlformats.org/markup-compatibility/2006" xmlns:p14="http://schemas.microsoft.com/office/powerpoint/2010/main">
        <mc:Choice Requires="p14">
          <p:contentPart p14:bwMode="auto" r:id="rId2">
            <p14:nvContentPartPr>
              <p14:cNvPr id="26" name="Рукописный ввод 25">
                <a:extLst>
                  <a:ext uri="{FF2B5EF4-FFF2-40B4-BE49-F238E27FC236}">
                    <a16:creationId xmlns:a16="http://schemas.microsoft.com/office/drawing/2014/main" id="{3E370D24-A6C9-093D-7AB2-14F5727E89D9}"/>
                  </a:ext>
                </a:extLst>
              </p14:cNvPr>
              <p14:cNvContentPartPr/>
              <p14:nvPr/>
            </p14:nvContentPartPr>
            <p14:xfrm>
              <a:off x="3638513" y="2375625"/>
              <a:ext cx="360" cy="360"/>
            </p14:xfrm>
          </p:contentPart>
        </mc:Choice>
        <mc:Fallback xmlns="">
          <p:pic>
            <p:nvPicPr>
              <p:cNvPr id="26" name="Рукописный ввод 25">
                <a:extLst>
                  <a:ext uri="{FF2B5EF4-FFF2-40B4-BE49-F238E27FC236}">
                    <a16:creationId xmlns:a16="http://schemas.microsoft.com/office/drawing/2014/main" id="{3E370D24-A6C9-093D-7AB2-14F5727E89D9}"/>
                  </a:ext>
                </a:extLst>
              </p:cNvPr>
              <p:cNvPicPr/>
              <p:nvPr/>
            </p:nvPicPr>
            <p:blipFill>
              <a:blip r:embed="rId3"/>
              <a:stretch>
                <a:fillRect/>
              </a:stretch>
            </p:blipFill>
            <p:spPr>
              <a:xfrm>
                <a:off x="3632393" y="2369505"/>
                <a:ext cx="12600" cy="126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27" name="Рукописный ввод 26">
                <a:extLst>
                  <a:ext uri="{FF2B5EF4-FFF2-40B4-BE49-F238E27FC236}">
                    <a16:creationId xmlns:a16="http://schemas.microsoft.com/office/drawing/2014/main" id="{40853A06-D6B2-92AF-217D-293744DD8EEF}"/>
                  </a:ext>
                </a:extLst>
              </p14:cNvPr>
              <p14:cNvContentPartPr/>
              <p14:nvPr/>
            </p14:nvContentPartPr>
            <p14:xfrm>
              <a:off x="3468593" y="2167905"/>
              <a:ext cx="360" cy="360"/>
            </p14:xfrm>
          </p:contentPart>
        </mc:Choice>
        <mc:Fallback xmlns="">
          <p:pic>
            <p:nvPicPr>
              <p:cNvPr id="27" name="Рукописный ввод 26">
                <a:extLst>
                  <a:ext uri="{FF2B5EF4-FFF2-40B4-BE49-F238E27FC236}">
                    <a16:creationId xmlns:a16="http://schemas.microsoft.com/office/drawing/2014/main" id="{40853A06-D6B2-92AF-217D-293744DD8EEF}"/>
                  </a:ext>
                </a:extLst>
              </p:cNvPr>
              <p:cNvPicPr/>
              <p:nvPr/>
            </p:nvPicPr>
            <p:blipFill>
              <a:blip r:embed="rId3"/>
              <a:stretch>
                <a:fillRect/>
              </a:stretch>
            </p:blipFill>
            <p:spPr>
              <a:xfrm>
                <a:off x="3462473" y="2161785"/>
                <a:ext cx="12600" cy="12600"/>
              </a:xfrm>
              <a:prstGeom prst="rect">
                <a:avLst/>
              </a:prstGeom>
            </p:spPr>
          </p:pic>
        </mc:Fallback>
      </mc:AlternateContent>
      <p:graphicFrame>
        <p:nvGraphicFramePr>
          <p:cNvPr id="28" name="Схема 27">
            <a:extLst>
              <a:ext uri="{FF2B5EF4-FFF2-40B4-BE49-F238E27FC236}">
                <a16:creationId xmlns:a16="http://schemas.microsoft.com/office/drawing/2014/main" id="{534CD387-2404-1938-20F8-9EB74B5F03B7}"/>
              </a:ext>
            </a:extLst>
          </p:cNvPr>
          <p:cNvGraphicFramePr/>
          <p:nvPr>
            <p:extLst>
              <p:ext uri="{D42A27DB-BD31-4B8C-83A1-F6EECF244321}">
                <p14:modId xmlns:p14="http://schemas.microsoft.com/office/powerpoint/2010/main" val="2457880024"/>
              </p:ext>
            </p:extLst>
          </p:nvPr>
        </p:nvGraphicFramePr>
        <p:xfrm>
          <a:off x="1600462" y="1493520"/>
          <a:ext cx="8478258" cy="465327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042630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8B9BAE8B-85D6-0A84-A917-52E681878F33}"/>
              </a:ext>
            </a:extLst>
          </p:cNvPr>
          <p:cNvGraphicFramePr>
            <a:graphicFrameLocks noGrp="1"/>
          </p:cNvGraphicFramePr>
          <p:nvPr>
            <p:extLst>
              <p:ext uri="{D42A27DB-BD31-4B8C-83A1-F6EECF244321}">
                <p14:modId xmlns:p14="http://schemas.microsoft.com/office/powerpoint/2010/main" val="2166320905"/>
              </p:ext>
            </p:extLst>
          </p:nvPr>
        </p:nvGraphicFramePr>
        <p:xfrm>
          <a:off x="1150070" y="1197204"/>
          <a:ext cx="9860435" cy="5071620"/>
        </p:xfrm>
        <a:graphic>
          <a:graphicData uri="http://schemas.openxmlformats.org/drawingml/2006/table">
            <a:tbl>
              <a:tblPr firstRow="1" firstCol="1" bandRow="1">
                <a:tableStyleId>{5C22544A-7EE6-4342-B048-85BDC9FD1C3A}</a:tableStyleId>
              </a:tblPr>
              <a:tblGrid>
                <a:gridCol w="1962487">
                  <a:extLst>
                    <a:ext uri="{9D8B030D-6E8A-4147-A177-3AD203B41FA5}">
                      <a16:colId xmlns:a16="http://schemas.microsoft.com/office/drawing/2014/main" val="1017330859"/>
                    </a:ext>
                  </a:extLst>
                </a:gridCol>
                <a:gridCol w="1418399">
                  <a:extLst>
                    <a:ext uri="{9D8B030D-6E8A-4147-A177-3AD203B41FA5}">
                      <a16:colId xmlns:a16="http://schemas.microsoft.com/office/drawing/2014/main" val="1265679658"/>
                    </a:ext>
                  </a:extLst>
                </a:gridCol>
                <a:gridCol w="1371119">
                  <a:extLst>
                    <a:ext uri="{9D8B030D-6E8A-4147-A177-3AD203B41FA5}">
                      <a16:colId xmlns:a16="http://schemas.microsoft.com/office/drawing/2014/main" val="968074332"/>
                    </a:ext>
                  </a:extLst>
                </a:gridCol>
                <a:gridCol w="1222680">
                  <a:extLst>
                    <a:ext uri="{9D8B030D-6E8A-4147-A177-3AD203B41FA5}">
                      <a16:colId xmlns:a16="http://schemas.microsoft.com/office/drawing/2014/main" val="1180130634"/>
                    </a:ext>
                  </a:extLst>
                </a:gridCol>
                <a:gridCol w="1222680">
                  <a:extLst>
                    <a:ext uri="{9D8B030D-6E8A-4147-A177-3AD203B41FA5}">
                      <a16:colId xmlns:a16="http://schemas.microsoft.com/office/drawing/2014/main" val="2575843408"/>
                    </a:ext>
                  </a:extLst>
                </a:gridCol>
                <a:gridCol w="1331535">
                  <a:extLst>
                    <a:ext uri="{9D8B030D-6E8A-4147-A177-3AD203B41FA5}">
                      <a16:colId xmlns:a16="http://schemas.microsoft.com/office/drawing/2014/main" val="2065843144"/>
                    </a:ext>
                  </a:extLst>
                </a:gridCol>
                <a:gridCol w="1331535">
                  <a:extLst>
                    <a:ext uri="{9D8B030D-6E8A-4147-A177-3AD203B41FA5}">
                      <a16:colId xmlns:a16="http://schemas.microsoft.com/office/drawing/2014/main" val="4267229186"/>
                    </a:ext>
                  </a:extLst>
                </a:gridCol>
              </a:tblGrid>
              <a:tr h="658742">
                <a:tc rowSpan="2">
                  <a:txBody>
                    <a:bodyPr/>
                    <a:lstStyle/>
                    <a:p>
                      <a:pPr algn="just">
                        <a:lnSpc>
                          <a:spcPct val="150000"/>
                        </a:lnSpc>
                        <a:spcAft>
                          <a:spcPts val="800"/>
                        </a:spcAft>
                      </a:pPr>
                      <a:r>
                        <a:rPr lang="en-US" sz="1200" kern="100" dirty="0">
                          <a:effectLst/>
                        </a:rPr>
                        <a:t>Country</a:t>
                      </a:r>
                      <a:endParaRPr lang="ru-RU"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gridSpan="6">
                  <a:txBody>
                    <a:bodyPr/>
                    <a:lstStyle/>
                    <a:p>
                      <a:pPr algn="ctr">
                        <a:lnSpc>
                          <a:spcPct val="150000"/>
                        </a:lnSpc>
                        <a:spcAft>
                          <a:spcPts val="800"/>
                        </a:spcAft>
                      </a:pPr>
                      <a:r>
                        <a:rPr lang="uk-UA" sz="1200" kern="100" dirty="0" err="1">
                          <a:effectLst/>
                        </a:rPr>
                        <a:t>The</a:t>
                      </a:r>
                      <a:r>
                        <a:rPr lang="uk-UA" sz="1200" kern="100" dirty="0">
                          <a:effectLst/>
                        </a:rPr>
                        <a:t> </a:t>
                      </a:r>
                      <a:r>
                        <a:rPr lang="uk-UA" sz="1200" kern="100" dirty="0" err="1">
                          <a:effectLst/>
                        </a:rPr>
                        <a:t>country's</a:t>
                      </a:r>
                      <a:r>
                        <a:rPr lang="uk-UA" sz="1200" kern="100" dirty="0">
                          <a:effectLst/>
                        </a:rPr>
                        <a:t> </a:t>
                      </a:r>
                      <a:r>
                        <a:rPr lang="uk-UA" sz="1200" kern="100" dirty="0" err="1">
                          <a:effectLst/>
                        </a:rPr>
                        <a:t>place</a:t>
                      </a:r>
                      <a:r>
                        <a:rPr lang="uk-UA" sz="1200" kern="100" dirty="0">
                          <a:effectLst/>
                        </a:rPr>
                        <a:t> </a:t>
                      </a:r>
                      <a:r>
                        <a:rPr lang="uk-UA" sz="1200" kern="100" dirty="0" err="1">
                          <a:effectLst/>
                        </a:rPr>
                        <a:t>in</a:t>
                      </a:r>
                      <a:r>
                        <a:rPr lang="uk-UA" sz="1200" kern="100" dirty="0">
                          <a:effectLst/>
                        </a:rPr>
                        <a:t> </a:t>
                      </a:r>
                      <a:r>
                        <a:rPr lang="uk-UA" sz="1200" kern="100" dirty="0" err="1">
                          <a:effectLst/>
                        </a:rPr>
                        <a:t>the</a:t>
                      </a:r>
                      <a:r>
                        <a:rPr lang="uk-UA" sz="1200" kern="100" dirty="0">
                          <a:effectLst/>
                        </a:rPr>
                        <a:t> </a:t>
                      </a:r>
                      <a:r>
                        <a:rPr lang="uk-UA" sz="1200" kern="100" dirty="0" err="1">
                          <a:effectLst/>
                        </a:rPr>
                        <a:t>top</a:t>
                      </a:r>
                      <a:r>
                        <a:rPr lang="uk-UA" sz="1200" kern="100" dirty="0">
                          <a:effectLst/>
                        </a:rPr>
                        <a:t> 30 </a:t>
                      </a:r>
                      <a:r>
                        <a:rPr lang="uk-UA" sz="1200" kern="100" dirty="0" err="1">
                          <a:effectLst/>
                        </a:rPr>
                        <a:t>ranking</a:t>
                      </a:r>
                      <a:r>
                        <a:rPr lang="uk-UA" sz="1200" kern="100" dirty="0">
                          <a:effectLst/>
                        </a:rPr>
                        <a:t> </a:t>
                      </a:r>
                      <a:r>
                        <a:rPr lang="uk-UA" sz="1200" kern="100" dirty="0" err="1">
                          <a:effectLst/>
                        </a:rPr>
                        <a:t>of</a:t>
                      </a:r>
                      <a:r>
                        <a:rPr lang="uk-UA" sz="1200" kern="100" dirty="0">
                          <a:effectLst/>
                        </a:rPr>
                        <a:t> </a:t>
                      </a:r>
                      <a:r>
                        <a:rPr lang="uk-UA" sz="1200" kern="100" dirty="0" err="1">
                          <a:effectLst/>
                        </a:rPr>
                        <a:t>the</a:t>
                      </a:r>
                      <a:r>
                        <a:rPr lang="uk-UA" sz="1200" kern="100" dirty="0">
                          <a:effectLst/>
                        </a:rPr>
                        <a:t> </a:t>
                      </a:r>
                      <a:r>
                        <a:rPr lang="uk-UA" sz="1200" kern="100" dirty="0" err="1">
                          <a:effectLst/>
                        </a:rPr>
                        <a:t>most</a:t>
                      </a:r>
                      <a:r>
                        <a:rPr lang="uk-UA" sz="1200" kern="100" dirty="0">
                          <a:effectLst/>
                        </a:rPr>
                        <a:t> </a:t>
                      </a:r>
                      <a:r>
                        <a:rPr lang="uk-UA" sz="1200" kern="100" dirty="0" err="1">
                          <a:effectLst/>
                        </a:rPr>
                        <a:t>visited</a:t>
                      </a:r>
                      <a:r>
                        <a:rPr lang="uk-UA" sz="1200" kern="100" dirty="0">
                          <a:effectLst/>
                        </a:rPr>
                        <a:t> </a:t>
                      </a:r>
                      <a:r>
                        <a:rPr lang="uk-UA" sz="1200" kern="100" dirty="0" err="1">
                          <a:effectLst/>
                        </a:rPr>
                        <a:t>countries</a:t>
                      </a:r>
                      <a:r>
                        <a:rPr lang="uk-UA" sz="1200" kern="100" dirty="0">
                          <a:effectLst/>
                        </a:rPr>
                        <a:t> </a:t>
                      </a:r>
                      <a:r>
                        <a:rPr lang="uk-UA" sz="1200" kern="100" dirty="0" err="1">
                          <a:effectLst/>
                        </a:rPr>
                        <a:t>in</a:t>
                      </a:r>
                      <a:r>
                        <a:rPr lang="uk-UA" sz="1200" kern="100" dirty="0">
                          <a:effectLst/>
                        </a:rPr>
                        <a:t> </a:t>
                      </a:r>
                      <a:r>
                        <a:rPr lang="uk-UA" sz="1200" kern="100" dirty="0" err="1">
                          <a:effectLst/>
                        </a:rPr>
                        <a:t>the</a:t>
                      </a:r>
                      <a:r>
                        <a:rPr lang="uk-UA" sz="1200" kern="100" dirty="0">
                          <a:effectLst/>
                        </a:rPr>
                        <a:t> </a:t>
                      </a:r>
                      <a:r>
                        <a:rPr lang="uk-UA" sz="1200" kern="100" dirty="0" err="1">
                          <a:effectLst/>
                        </a:rPr>
                        <a:t>world</a:t>
                      </a:r>
                      <a:r>
                        <a:rPr lang="uk-UA" sz="1200" kern="100" dirty="0">
                          <a:effectLst/>
                        </a:rPr>
                        <a:t> </a:t>
                      </a:r>
                      <a:r>
                        <a:rPr lang="uk-UA" sz="1200" kern="100" dirty="0" err="1">
                          <a:effectLst/>
                        </a:rPr>
                        <a:t>and</a:t>
                      </a:r>
                      <a:r>
                        <a:rPr lang="uk-UA" sz="1200" kern="100" dirty="0">
                          <a:effectLst/>
                        </a:rPr>
                        <a:t> </a:t>
                      </a:r>
                      <a:r>
                        <a:rPr lang="uk-UA" sz="1200" kern="100" dirty="0" err="1">
                          <a:effectLst/>
                        </a:rPr>
                        <a:t>the</a:t>
                      </a:r>
                      <a:r>
                        <a:rPr lang="uk-UA" sz="1200" kern="100" dirty="0">
                          <a:effectLst/>
                        </a:rPr>
                        <a:t> </a:t>
                      </a:r>
                      <a:r>
                        <a:rPr lang="uk-UA" sz="1200" kern="100" dirty="0" err="1">
                          <a:effectLst/>
                        </a:rPr>
                        <a:t>number</a:t>
                      </a:r>
                      <a:r>
                        <a:rPr lang="uk-UA" sz="1200" kern="100" dirty="0">
                          <a:effectLst/>
                        </a:rPr>
                        <a:t> </a:t>
                      </a:r>
                      <a:r>
                        <a:rPr lang="uk-UA" sz="1200" kern="100" dirty="0" err="1">
                          <a:effectLst/>
                        </a:rPr>
                        <a:t>of</a:t>
                      </a:r>
                      <a:r>
                        <a:rPr lang="uk-UA" sz="1200" kern="100" dirty="0">
                          <a:effectLst/>
                        </a:rPr>
                        <a:t> </a:t>
                      </a:r>
                      <a:r>
                        <a:rPr lang="uk-UA" sz="1200" kern="100" dirty="0" err="1">
                          <a:effectLst/>
                        </a:rPr>
                        <a:t>arrivals</a:t>
                      </a:r>
                      <a:r>
                        <a:rPr lang="uk-UA" sz="1200" kern="100" dirty="0">
                          <a:effectLst/>
                        </a:rPr>
                        <a:t>, </a:t>
                      </a:r>
                      <a:r>
                        <a:rPr lang="uk-UA" sz="1200" kern="100" dirty="0" err="1">
                          <a:effectLst/>
                        </a:rPr>
                        <a:t>million</a:t>
                      </a:r>
                      <a:endParaRPr lang="ru-RU"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659641046"/>
                  </a:ext>
                </a:extLst>
              </a:tr>
              <a:tr h="457798">
                <a:tc vMerge="1">
                  <a:txBody>
                    <a:bodyPr/>
                    <a:lstStyle/>
                    <a:p>
                      <a:endParaRPr lang="ru-RU"/>
                    </a:p>
                  </a:txBody>
                  <a:tcPr/>
                </a:tc>
                <a:tc>
                  <a:txBody>
                    <a:bodyPr/>
                    <a:lstStyle/>
                    <a:p>
                      <a:pPr algn="ctr">
                        <a:lnSpc>
                          <a:spcPct val="150000"/>
                        </a:lnSpc>
                        <a:spcAft>
                          <a:spcPts val="800"/>
                        </a:spcAft>
                      </a:pPr>
                      <a:r>
                        <a:rPr lang="ru-RU" sz="1200" kern="100">
                          <a:effectLst/>
                        </a:rPr>
                        <a:t>2019</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2020</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2021</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2022</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2023</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dirty="0">
                          <a:effectLst/>
                        </a:rPr>
                        <a:t>2024 </a:t>
                      </a:r>
                      <a:endParaRPr lang="ru-RU"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334246"/>
                  </a:ext>
                </a:extLst>
              </a:tr>
              <a:tr h="308185">
                <a:tc>
                  <a:txBody>
                    <a:bodyPr/>
                    <a:lstStyle/>
                    <a:p>
                      <a:pPr algn="just">
                        <a:lnSpc>
                          <a:spcPct val="150000"/>
                        </a:lnSpc>
                        <a:spcAft>
                          <a:spcPts val="800"/>
                        </a:spcAft>
                      </a:pPr>
                      <a:r>
                        <a:rPr lang="en-US" sz="1200" kern="100" dirty="0">
                          <a:solidFill>
                            <a:schemeClr val="accent6">
                              <a:lumMod val="60000"/>
                              <a:lumOff val="40000"/>
                            </a:schemeClr>
                          </a:solidFill>
                          <a:effectLst/>
                        </a:rPr>
                        <a:t>France</a:t>
                      </a:r>
                      <a:endParaRPr lang="ru-RU" sz="1200" kern="100" dirty="0">
                        <a:solidFill>
                          <a:schemeClr val="accent6">
                            <a:lumMod val="60000"/>
                            <a:lumOff val="4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ru-RU" sz="1200" kern="100">
                          <a:effectLst/>
                        </a:rPr>
                        <a:t>1</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dirty="0">
                          <a:effectLst/>
                        </a:rPr>
                        <a:t>1</a:t>
                      </a:r>
                      <a:endParaRPr lang="ru-RU"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1</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1</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1</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1</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386975"/>
                  </a:ext>
                </a:extLst>
              </a:tr>
              <a:tr h="482831">
                <a:tc>
                  <a:txBody>
                    <a:bodyPr/>
                    <a:lstStyle/>
                    <a:p>
                      <a:pPr algn="just">
                        <a:lnSpc>
                          <a:spcPct val="107000"/>
                        </a:lnSpc>
                        <a:spcAft>
                          <a:spcPts val="800"/>
                        </a:spcAft>
                      </a:pPr>
                      <a:r>
                        <a:rPr lang="uk-UA" sz="1000" kern="100" dirty="0" err="1">
                          <a:effectLst/>
                        </a:rPr>
                        <a:t>The</a:t>
                      </a:r>
                      <a:r>
                        <a:rPr lang="uk-UA" sz="1000" kern="100" dirty="0">
                          <a:effectLst/>
                        </a:rPr>
                        <a:t> </a:t>
                      </a:r>
                      <a:r>
                        <a:rPr lang="uk-UA" sz="1000" kern="100" dirty="0" err="1">
                          <a:effectLst/>
                        </a:rPr>
                        <a:t>number</a:t>
                      </a:r>
                      <a:r>
                        <a:rPr lang="uk-UA" sz="1000" kern="100" dirty="0">
                          <a:effectLst/>
                        </a:rPr>
                        <a:t> </a:t>
                      </a:r>
                      <a:r>
                        <a:rPr lang="uk-UA" sz="1000" kern="100" dirty="0" err="1">
                          <a:effectLst/>
                        </a:rPr>
                        <a:t>of</a:t>
                      </a:r>
                      <a:r>
                        <a:rPr lang="uk-UA" sz="1000" kern="100" dirty="0">
                          <a:effectLst/>
                        </a:rPr>
                        <a:t> </a:t>
                      </a:r>
                      <a:r>
                        <a:rPr lang="uk-UA" sz="1000" kern="100" dirty="0" err="1">
                          <a:effectLst/>
                        </a:rPr>
                        <a:t>tourist</a:t>
                      </a:r>
                      <a:r>
                        <a:rPr lang="uk-UA" sz="1000" kern="100" dirty="0">
                          <a:effectLst/>
                        </a:rPr>
                        <a:t> </a:t>
                      </a:r>
                      <a:r>
                        <a:rPr lang="uk-UA" sz="1000" kern="100" dirty="0" err="1">
                          <a:effectLst/>
                        </a:rPr>
                        <a:t>arrivals</a:t>
                      </a:r>
                      <a:r>
                        <a:rPr lang="uk-UA" sz="1000" kern="100" dirty="0">
                          <a:effectLst/>
                        </a:rPr>
                        <a:t>, </a:t>
                      </a:r>
                      <a:r>
                        <a:rPr lang="uk-UA" sz="1000" kern="100" dirty="0" err="1">
                          <a:effectLst/>
                        </a:rPr>
                        <a:t>million</a:t>
                      </a:r>
                      <a:endParaRPr lang="ru-RU" sz="1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90,9</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41,7</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48,4</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79,4</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100</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89,4</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223097"/>
                  </a:ext>
                </a:extLst>
              </a:tr>
              <a:tr h="308185">
                <a:tc>
                  <a:txBody>
                    <a:bodyPr/>
                    <a:lstStyle/>
                    <a:p>
                      <a:pPr algn="just">
                        <a:lnSpc>
                          <a:spcPct val="150000"/>
                        </a:lnSpc>
                        <a:spcAft>
                          <a:spcPts val="800"/>
                        </a:spcAft>
                      </a:pPr>
                      <a:r>
                        <a:rPr lang="en-US" sz="1200" kern="100" dirty="0">
                          <a:solidFill>
                            <a:schemeClr val="accent6">
                              <a:lumMod val="60000"/>
                              <a:lumOff val="40000"/>
                            </a:schemeClr>
                          </a:solidFill>
                          <a:effectLst/>
                        </a:rPr>
                        <a:t>Spain</a:t>
                      </a:r>
                      <a:endParaRPr lang="ru-RU" sz="1200" kern="100" dirty="0">
                        <a:solidFill>
                          <a:schemeClr val="accent6">
                            <a:lumMod val="60000"/>
                            <a:lumOff val="4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ru-RU" sz="1200" kern="100">
                          <a:effectLst/>
                        </a:rPr>
                        <a:t>2</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3</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2</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2</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2</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20629515"/>
                  </a:ext>
                </a:extLst>
              </a:tr>
              <a:tr h="482831">
                <a:tc>
                  <a:txBody>
                    <a:bodyPr/>
                    <a:lstStyle/>
                    <a:p>
                      <a:pPr algn="just">
                        <a:lnSpc>
                          <a:spcPct val="107000"/>
                        </a:lnSpc>
                        <a:spcAft>
                          <a:spcPts val="800"/>
                        </a:spcAft>
                      </a:pPr>
                      <a:r>
                        <a:rPr lang="uk-UA" sz="1000" kern="100" dirty="0" err="1">
                          <a:effectLst/>
                        </a:rPr>
                        <a:t>The</a:t>
                      </a:r>
                      <a:r>
                        <a:rPr lang="uk-UA" sz="1000" kern="100" dirty="0">
                          <a:effectLst/>
                        </a:rPr>
                        <a:t> </a:t>
                      </a:r>
                      <a:r>
                        <a:rPr lang="uk-UA" sz="1000" kern="100" dirty="0" err="1">
                          <a:effectLst/>
                        </a:rPr>
                        <a:t>number</a:t>
                      </a:r>
                      <a:r>
                        <a:rPr lang="uk-UA" sz="1000" kern="100" dirty="0">
                          <a:effectLst/>
                        </a:rPr>
                        <a:t> </a:t>
                      </a:r>
                      <a:r>
                        <a:rPr lang="uk-UA" sz="1000" kern="100" dirty="0" err="1">
                          <a:effectLst/>
                        </a:rPr>
                        <a:t>of</a:t>
                      </a:r>
                      <a:r>
                        <a:rPr lang="uk-UA" sz="1000" kern="100" dirty="0">
                          <a:effectLst/>
                        </a:rPr>
                        <a:t> </a:t>
                      </a:r>
                      <a:r>
                        <a:rPr lang="uk-UA" sz="1000" kern="100" dirty="0" err="1">
                          <a:effectLst/>
                        </a:rPr>
                        <a:t>tourist</a:t>
                      </a:r>
                      <a:r>
                        <a:rPr lang="uk-UA" sz="1000" kern="100" dirty="0">
                          <a:effectLst/>
                        </a:rPr>
                        <a:t> </a:t>
                      </a:r>
                      <a:r>
                        <a:rPr lang="uk-UA" sz="1000" kern="100" dirty="0" err="1">
                          <a:effectLst/>
                        </a:rPr>
                        <a:t>arrivals</a:t>
                      </a:r>
                      <a:r>
                        <a:rPr lang="uk-UA" sz="1000" kern="100" dirty="0">
                          <a:effectLst/>
                        </a:rPr>
                        <a:t>, </a:t>
                      </a:r>
                      <a:r>
                        <a:rPr lang="uk-UA" sz="1000" kern="100" dirty="0" err="1">
                          <a:effectLst/>
                        </a:rPr>
                        <a:t>million</a:t>
                      </a:r>
                      <a:endParaRPr lang="ru-RU" sz="1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83,5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18,93</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31,2</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71,66</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85,17</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83,7</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5142314"/>
                  </a:ext>
                </a:extLst>
              </a:tr>
              <a:tr h="308185">
                <a:tc>
                  <a:txBody>
                    <a:bodyPr/>
                    <a:lstStyle/>
                    <a:p>
                      <a:pPr algn="just">
                        <a:lnSpc>
                          <a:spcPct val="150000"/>
                        </a:lnSpc>
                        <a:spcAft>
                          <a:spcPts val="800"/>
                        </a:spcAft>
                      </a:pPr>
                      <a:r>
                        <a:rPr lang="en-US" sz="1200" kern="100" dirty="0">
                          <a:solidFill>
                            <a:schemeClr val="accent6">
                              <a:lumMod val="60000"/>
                              <a:lumOff val="40000"/>
                            </a:schemeClr>
                          </a:solidFill>
                          <a:effectLst/>
                        </a:rPr>
                        <a:t>Italy</a:t>
                      </a:r>
                      <a:endParaRPr lang="ru-RU" sz="1200" kern="100" dirty="0">
                        <a:solidFill>
                          <a:schemeClr val="accent6">
                            <a:lumMod val="60000"/>
                            <a:lumOff val="4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ru-RU" sz="1200" kern="100">
                          <a:effectLst/>
                        </a:rPr>
                        <a:t>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2</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4</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2938432"/>
                  </a:ext>
                </a:extLst>
              </a:tr>
              <a:tr h="482831">
                <a:tc>
                  <a:txBody>
                    <a:bodyPr/>
                    <a:lstStyle/>
                    <a:p>
                      <a:pPr algn="just">
                        <a:lnSpc>
                          <a:spcPct val="107000"/>
                        </a:lnSpc>
                        <a:spcAft>
                          <a:spcPts val="800"/>
                        </a:spcAft>
                      </a:pPr>
                      <a:r>
                        <a:rPr lang="uk-UA" sz="1000" kern="100" dirty="0" err="1">
                          <a:effectLst/>
                        </a:rPr>
                        <a:t>The</a:t>
                      </a:r>
                      <a:r>
                        <a:rPr lang="uk-UA" sz="1000" kern="100" dirty="0">
                          <a:effectLst/>
                        </a:rPr>
                        <a:t> </a:t>
                      </a:r>
                      <a:r>
                        <a:rPr lang="uk-UA" sz="1000" kern="100" dirty="0" err="1">
                          <a:effectLst/>
                        </a:rPr>
                        <a:t>number</a:t>
                      </a:r>
                      <a:r>
                        <a:rPr lang="uk-UA" sz="1000" kern="100" dirty="0">
                          <a:effectLst/>
                        </a:rPr>
                        <a:t> </a:t>
                      </a:r>
                      <a:r>
                        <a:rPr lang="uk-UA" sz="1000" kern="100" dirty="0" err="1">
                          <a:effectLst/>
                        </a:rPr>
                        <a:t>of</a:t>
                      </a:r>
                      <a:r>
                        <a:rPr lang="uk-UA" sz="1000" kern="100" dirty="0">
                          <a:effectLst/>
                        </a:rPr>
                        <a:t> </a:t>
                      </a:r>
                      <a:r>
                        <a:rPr lang="uk-UA" sz="1000" kern="100" dirty="0" err="1">
                          <a:effectLst/>
                        </a:rPr>
                        <a:t>tourist</a:t>
                      </a:r>
                      <a:r>
                        <a:rPr lang="uk-UA" sz="1000" kern="100" dirty="0">
                          <a:effectLst/>
                        </a:rPr>
                        <a:t> </a:t>
                      </a:r>
                      <a:r>
                        <a:rPr lang="uk-UA" sz="1000" kern="100" dirty="0" err="1">
                          <a:effectLst/>
                        </a:rPr>
                        <a:t>arrivals</a:t>
                      </a:r>
                      <a:r>
                        <a:rPr lang="uk-UA" sz="1000" kern="100" dirty="0">
                          <a:effectLst/>
                        </a:rPr>
                        <a:t>, </a:t>
                      </a:r>
                      <a:r>
                        <a:rPr lang="uk-UA" sz="1000" kern="100" dirty="0" err="1">
                          <a:effectLst/>
                        </a:rPr>
                        <a:t>million</a:t>
                      </a:r>
                      <a:endParaRPr lang="ru-RU" sz="1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64,5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25,2</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26,9</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49,81</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57,25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64,5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7641863"/>
                  </a:ext>
                </a:extLst>
              </a:tr>
              <a:tr h="308185">
                <a:tc>
                  <a:txBody>
                    <a:bodyPr/>
                    <a:lstStyle/>
                    <a:p>
                      <a:pPr algn="just">
                        <a:lnSpc>
                          <a:spcPct val="150000"/>
                        </a:lnSpc>
                        <a:spcAft>
                          <a:spcPts val="800"/>
                        </a:spcAft>
                      </a:pPr>
                      <a:r>
                        <a:rPr lang="en-US" sz="1200" kern="100" dirty="0">
                          <a:solidFill>
                            <a:schemeClr val="accent6">
                              <a:lumMod val="60000"/>
                              <a:lumOff val="40000"/>
                            </a:schemeClr>
                          </a:solidFill>
                          <a:effectLst/>
                        </a:rPr>
                        <a:t>Germany</a:t>
                      </a:r>
                      <a:endParaRPr lang="ru-RU" sz="1200" kern="100" dirty="0">
                        <a:solidFill>
                          <a:schemeClr val="accent6">
                            <a:lumMod val="60000"/>
                            <a:lumOff val="4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ru-RU" sz="1200" kern="100">
                          <a:effectLst/>
                        </a:rPr>
                        <a:t>9</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ru-RU" sz="1200" kern="100">
                          <a:effectLst/>
                        </a:rPr>
                        <a:t>8</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9</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8</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8</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9</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6692462"/>
                  </a:ext>
                </a:extLst>
              </a:tr>
              <a:tr h="482831">
                <a:tc>
                  <a:txBody>
                    <a:bodyPr/>
                    <a:lstStyle/>
                    <a:p>
                      <a:pPr algn="just">
                        <a:lnSpc>
                          <a:spcPct val="107000"/>
                        </a:lnSpc>
                        <a:spcAft>
                          <a:spcPts val="800"/>
                        </a:spcAft>
                      </a:pPr>
                      <a:r>
                        <a:rPr lang="uk-UA" sz="1000" kern="100" dirty="0" err="1">
                          <a:effectLst/>
                        </a:rPr>
                        <a:t>The</a:t>
                      </a:r>
                      <a:r>
                        <a:rPr lang="uk-UA" sz="1000" kern="100" dirty="0">
                          <a:effectLst/>
                        </a:rPr>
                        <a:t> </a:t>
                      </a:r>
                      <a:r>
                        <a:rPr lang="uk-UA" sz="1000" kern="100" dirty="0" err="1">
                          <a:effectLst/>
                        </a:rPr>
                        <a:t>number</a:t>
                      </a:r>
                      <a:r>
                        <a:rPr lang="uk-UA" sz="1000" kern="100" dirty="0">
                          <a:effectLst/>
                        </a:rPr>
                        <a:t> </a:t>
                      </a:r>
                      <a:r>
                        <a:rPr lang="uk-UA" sz="1000" kern="100" dirty="0" err="1">
                          <a:effectLst/>
                        </a:rPr>
                        <a:t>of</a:t>
                      </a:r>
                      <a:r>
                        <a:rPr lang="uk-UA" sz="1000" kern="100" dirty="0">
                          <a:effectLst/>
                        </a:rPr>
                        <a:t> </a:t>
                      </a:r>
                      <a:r>
                        <a:rPr lang="uk-UA" sz="1000" kern="100" dirty="0" err="1">
                          <a:effectLst/>
                        </a:rPr>
                        <a:t>tourist</a:t>
                      </a:r>
                      <a:r>
                        <a:rPr lang="uk-UA" sz="1000" kern="100" dirty="0">
                          <a:effectLst/>
                        </a:rPr>
                        <a:t> </a:t>
                      </a:r>
                      <a:r>
                        <a:rPr lang="uk-UA" sz="1000" kern="100" dirty="0" err="1">
                          <a:effectLst/>
                        </a:rPr>
                        <a:t>arrivals</a:t>
                      </a:r>
                      <a:r>
                        <a:rPr lang="uk-UA" sz="1000" kern="100" dirty="0">
                          <a:effectLst/>
                        </a:rPr>
                        <a:t>, </a:t>
                      </a:r>
                      <a:r>
                        <a:rPr lang="uk-UA" sz="1000" kern="100" dirty="0" err="1">
                          <a:effectLst/>
                        </a:rPr>
                        <a:t>million</a:t>
                      </a:r>
                      <a:endParaRPr lang="ru-RU" sz="1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39,6</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10,9</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11,7</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28,46</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34,8</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39,6</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57059591"/>
                  </a:ext>
                </a:extLst>
              </a:tr>
              <a:tr h="308185">
                <a:tc>
                  <a:txBody>
                    <a:bodyPr/>
                    <a:lstStyle/>
                    <a:p>
                      <a:pPr algn="just">
                        <a:lnSpc>
                          <a:spcPct val="150000"/>
                        </a:lnSpc>
                        <a:spcAft>
                          <a:spcPts val="800"/>
                        </a:spcAft>
                      </a:pPr>
                      <a:r>
                        <a:rPr lang="en-US" sz="1200" kern="100" dirty="0">
                          <a:solidFill>
                            <a:schemeClr val="accent6">
                              <a:lumMod val="60000"/>
                              <a:lumOff val="40000"/>
                            </a:schemeClr>
                          </a:solidFill>
                          <a:effectLst/>
                        </a:rPr>
                        <a:t>Croatia</a:t>
                      </a:r>
                      <a:endParaRPr lang="ru-RU" sz="1200" kern="100" dirty="0">
                        <a:solidFill>
                          <a:schemeClr val="accent6">
                            <a:lumMod val="60000"/>
                            <a:lumOff val="4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ru-RU" sz="1200" kern="100">
                          <a:effectLst/>
                        </a:rPr>
                        <a:t>27</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ru-RU" sz="1200" kern="100">
                          <a:effectLst/>
                        </a:rPr>
                        <a:t>21</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11</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16</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kern="100">
                          <a:effectLst/>
                        </a:rPr>
                        <a:t>-</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en-US" sz="1200" kern="100">
                          <a:effectLst/>
                        </a:rPr>
                        <a:t>24</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4900220"/>
                  </a:ext>
                </a:extLst>
              </a:tr>
              <a:tr h="482831">
                <a:tc>
                  <a:txBody>
                    <a:bodyPr/>
                    <a:lstStyle/>
                    <a:p>
                      <a:pPr algn="just">
                        <a:lnSpc>
                          <a:spcPct val="107000"/>
                        </a:lnSpc>
                        <a:spcAft>
                          <a:spcPts val="800"/>
                        </a:spcAft>
                      </a:pPr>
                      <a:r>
                        <a:rPr lang="uk-UA" sz="1000" kern="100" dirty="0" err="1">
                          <a:effectLst/>
                        </a:rPr>
                        <a:t>The</a:t>
                      </a:r>
                      <a:r>
                        <a:rPr lang="uk-UA" sz="1000" kern="100" dirty="0">
                          <a:effectLst/>
                        </a:rPr>
                        <a:t> </a:t>
                      </a:r>
                      <a:r>
                        <a:rPr lang="uk-UA" sz="1000" kern="100" dirty="0" err="1">
                          <a:effectLst/>
                        </a:rPr>
                        <a:t>number</a:t>
                      </a:r>
                      <a:r>
                        <a:rPr lang="uk-UA" sz="1000" kern="100" dirty="0">
                          <a:effectLst/>
                        </a:rPr>
                        <a:t> </a:t>
                      </a:r>
                      <a:r>
                        <a:rPr lang="uk-UA" sz="1000" kern="100" dirty="0" err="1">
                          <a:effectLst/>
                        </a:rPr>
                        <a:t>of</a:t>
                      </a:r>
                      <a:r>
                        <a:rPr lang="uk-UA" sz="1000" kern="100" dirty="0">
                          <a:effectLst/>
                        </a:rPr>
                        <a:t> </a:t>
                      </a:r>
                      <a:r>
                        <a:rPr lang="uk-UA" sz="1000" kern="100" dirty="0" err="1">
                          <a:effectLst/>
                        </a:rPr>
                        <a:t>tourist</a:t>
                      </a:r>
                      <a:r>
                        <a:rPr lang="uk-UA" sz="1000" kern="100" dirty="0">
                          <a:effectLst/>
                        </a:rPr>
                        <a:t> </a:t>
                      </a:r>
                      <a:r>
                        <a:rPr lang="uk-UA" sz="1000" kern="100" dirty="0" err="1">
                          <a:effectLst/>
                        </a:rPr>
                        <a:t>arrivals</a:t>
                      </a:r>
                      <a:r>
                        <a:rPr lang="uk-UA" sz="1000" kern="100" dirty="0">
                          <a:effectLst/>
                        </a:rPr>
                        <a:t>, </a:t>
                      </a:r>
                      <a:r>
                        <a:rPr lang="uk-UA" sz="1000" kern="100" dirty="0" err="1">
                          <a:effectLst/>
                        </a:rPr>
                        <a:t>million</a:t>
                      </a:r>
                      <a:endParaRPr lang="ru-RU" sz="1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17,4</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5,5</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10,6</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a:effectLst/>
                        </a:rPr>
                        <a:t>15,32</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uk-UA" sz="1200" kern="100">
                          <a:effectLst/>
                        </a:rPr>
                        <a:t>-</a:t>
                      </a:r>
                      <a:endParaRPr lang="ru-RU" sz="1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uk-UA" sz="1200" kern="100" dirty="0">
                          <a:effectLst/>
                        </a:rPr>
                        <a:t>17,4</a:t>
                      </a:r>
                      <a:endParaRPr lang="ru-RU" sz="1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6097142"/>
                  </a:ext>
                </a:extLst>
              </a:tr>
            </a:tbl>
          </a:graphicData>
        </a:graphic>
      </p:graphicFrame>
      <p:sp>
        <p:nvSpPr>
          <p:cNvPr id="4" name="TextBox 3">
            <a:extLst>
              <a:ext uri="{FF2B5EF4-FFF2-40B4-BE49-F238E27FC236}">
                <a16:creationId xmlns:a16="http://schemas.microsoft.com/office/drawing/2014/main" id="{3348E94E-821D-06A1-2DE0-12B0E02D17D1}"/>
              </a:ext>
            </a:extLst>
          </p:cNvPr>
          <p:cNvSpPr txBox="1"/>
          <p:nvPr/>
        </p:nvSpPr>
        <p:spPr>
          <a:xfrm>
            <a:off x="914400" y="181171"/>
            <a:ext cx="10426045" cy="707886"/>
          </a:xfrm>
          <a:prstGeom prst="rect">
            <a:avLst/>
          </a:prstGeom>
          <a:noFill/>
        </p:spPr>
        <p:txBody>
          <a:bodyPr wrap="square">
            <a:spAutoFit/>
          </a:bodyPr>
          <a:lstStyle/>
          <a:p>
            <a:r>
              <a:rPr lang="uk-UA" sz="2000" dirty="0" err="1">
                <a:solidFill>
                  <a:schemeClr val="bg1"/>
                </a:solidFill>
                <a:effectLst/>
                <a:latin typeface="Times New Roman" panose="02020603050405020304" pitchFamily="18" charset="0"/>
                <a:ea typeface="Calibri" panose="020F0502020204030204" pitchFamily="34" charset="0"/>
              </a:rPr>
              <a:t>The</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place</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of</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selected</a:t>
            </a:r>
            <a:r>
              <a:rPr lang="uk-UA" sz="2000" dirty="0">
                <a:solidFill>
                  <a:schemeClr val="bg1"/>
                </a:solidFill>
                <a:effectLst/>
                <a:latin typeface="Times New Roman" panose="02020603050405020304" pitchFamily="18" charset="0"/>
                <a:ea typeface="Calibri" panose="020F0502020204030204" pitchFamily="34" charset="0"/>
              </a:rPr>
              <a:t> EU </a:t>
            </a:r>
            <a:r>
              <a:rPr lang="uk-UA" sz="2000" dirty="0" err="1">
                <a:solidFill>
                  <a:schemeClr val="bg1"/>
                </a:solidFill>
                <a:effectLst/>
                <a:latin typeface="Times New Roman" panose="02020603050405020304" pitchFamily="18" charset="0"/>
                <a:ea typeface="Calibri" panose="020F0502020204030204" pitchFamily="34" charset="0"/>
              </a:rPr>
              <a:t>countries</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in</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the</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ranking</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of</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the</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most</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visited</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countries</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in</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the</a:t>
            </a:r>
            <a:r>
              <a:rPr lang="uk-UA" sz="2000" dirty="0">
                <a:solidFill>
                  <a:schemeClr val="bg1"/>
                </a:solidFill>
                <a:effectLst/>
                <a:latin typeface="Times New Roman" panose="02020603050405020304" pitchFamily="18" charset="0"/>
                <a:ea typeface="Calibri" panose="020F0502020204030204" pitchFamily="34" charset="0"/>
              </a:rPr>
              <a:t> </a:t>
            </a:r>
            <a:r>
              <a:rPr lang="uk-UA" sz="2000" dirty="0" err="1">
                <a:solidFill>
                  <a:schemeClr val="bg1"/>
                </a:solidFill>
                <a:effectLst/>
                <a:latin typeface="Times New Roman" panose="02020603050405020304" pitchFamily="18" charset="0"/>
                <a:ea typeface="Calibri" panose="020F0502020204030204" pitchFamily="34" charset="0"/>
              </a:rPr>
              <a:t>world</a:t>
            </a:r>
            <a:r>
              <a:rPr lang="uk-UA" sz="2000" dirty="0">
                <a:solidFill>
                  <a:schemeClr val="bg1"/>
                </a:solidFill>
                <a:effectLst/>
                <a:latin typeface="Times New Roman" panose="02020603050405020304" pitchFamily="18" charset="0"/>
                <a:ea typeface="Calibri" panose="020F0502020204030204" pitchFamily="34" charset="0"/>
              </a:rPr>
              <a:t> (2019-2024</a:t>
            </a:r>
            <a:r>
              <a:rPr lang="en-US" sz="2000" dirty="0">
                <a:solidFill>
                  <a:schemeClr val="bg1"/>
                </a:solidFill>
                <a:latin typeface="Times New Roman" panose="02020603050405020304" pitchFamily="18" charset="0"/>
                <a:ea typeface="Calibri" panose="020F0502020204030204" pitchFamily="34" charset="0"/>
              </a:rPr>
              <a:t> (Q3</a:t>
            </a:r>
            <a:r>
              <a:rPr lang="en-US" sz="2000" dirty="0">
                <a:solidFill>
                  <a:schemeClr val="bg1"/>
                </a:solidFill>
                <a:effectLst/>
                <a:latin typeface="Times New Roman" panose="02020603050405020304" pitchFamily="18" charset="0"/>
                <a:ea typeface="Calibri" panose="020F0502020204030204" pitchFamily="34" charset="0"/>
              </a:rPr>
              <a:t>)</a:t>
            </a:r>
            <a:endParaRPr lang="ru-RU" sz="2000" dirty="0">
              <a:solidFill>
                <a:schemeClr val="bg1"/>
              </a:solidFill>
            </a:endParaRPr>
          </a:p>
        </p:txBody>
      </p:sp>
    </p:spTree>
    <p:extLst>
      <p:ext uri="{BB962C8B-B14F-4D97-AF65-F5344CB8AC3E}">
        <p14:creationId xmlns:p14="http://schemas.microsoft.com/office/powerpoint/2010/main" val="22379464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Диаграмма 2">
            <a:extLst>
              <a:ext uri="{FF2B5EF4-FFF2-40B4-BE49-F238E27FC236}">
                <a16:creationId xmlns:a16="http://schemas.microsoft.com/office/drawing/2014/main" id="{C3A0BD7C-E0DC-DEC9-A79B-FFA31FBCC3BE}"/>
              </a:ext>
            </a:extLst>
          </p:cNvPr>
          <p:cNvGraphicFramePr/>
          <p:nvPr>
            <p:extLst>
              <p:ext uri="{D42A27DB-BD31-4B8C-83A1-F6EECF244321}">
                <p14:modId xmlns:p14="http://schemas.microsoft.com/office/powerpoint/2010/main" val="1152140001"/>
              </p:ext>
            </p:extLst>
          </p:nvPr>
        </p:nvGraphicFramePr>
        <p:xfrm>
          <a:off x="3912124" y="3285241"/>
          <a:ext cx="6381945" cy="3219254"/>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4DB126B-E6CF-44E5-2379-EFAB5C866047}"/>
              </a:ext>
            </a:extLst>
          </p:cNvPr>
          <p:cNvSpPr txBox="1"/>
          <p:nvPr/>
        </p:nvSpPr>
        <p:spPr>
          <a:xfrm>
            <a:off x="7103096" y="-19757"/>
            <a:ext cx="5297864" cy="1107996"/>
          </a:xfrm>
          <a:prstGeom prst="rect">
            <a:avLst/>
          </a:prstGeom>
          <a:noFill/>
        </p:spPr>
        <p:txBody>
          <a:bodyPr wrap="square">
            <a:spAutoFit/>
          </a:bodyPr>
          <a:lstStyle/>
          <a:p>
            <a:r>
              <a:rPr lang="en-US" sz="2200" dirty="0">
                <a:solidFill>
                  <a:schemeClr val="bg1"/>
                </a:solidFill>
                <a:effectLst/>
                <a:latin typeface="Times New Roman" panose="02020603050405020304" pitchFamily="18" charset="0"/>
                <a:ea typeface="Calibri" panose="020F0502020204030204" pitchFamily="34" charset="0"/>
              </a:rPr>
              <a:t>Comparative analysis of tourist flows</a:t>
            </a:r>
            <a:r>
              <a:rPr lang="uk-UA" sz="2200" dirty="0">
                <a:solidFill>
                  <a:schemeClr val="bg1"/>
                </a:solidFill>
                <a:effectLst/>
                <a:latin typeface="Times New Roman" panose="02020603050405020304" pitchFamily="18" charset="0"/>
                <a:ea typeface="Calibri" panose="020F0502020204030204" pitchFamily="34" charset="0"/>
              </a:rPr>
              <a:t> </a:t>
            </a:r>
            <a:r>
              <a:rPr lang="en-US" sz="2200" dirty="0">
                <a:solidFill>
                  <a:schemeClr val="bg1"/>
                </a:solidFill>
                <a:effectLst/>
                <a:latin typeface="Times New Roman" panose="02020603050405020304" pitchFamily="18" charset="0"/>
                <a:ea typeface="Calibri" panose="020F0502020204030204" pitchFamily="34" charset="0"/>
              </a:rPr>
              <a:t>and spendings with the economic growth</a:t>
            </a:r>
            <a:r>
              <a:rPr lang="uk-UA" sz="2200" dirty="0">
                <a:solidFill>
                  <a:schemeClr val="bg1"/>
                </a:solidFill>
                <a:latin typeface="Times New Roman" panose="02020603050405020304" pitchFamily="18" charset="0"/>
                <a:ea typeface="Calibri" panose="020F0502020204030204" pitchFamily="34" charset="0"/>
              </a:rPr>
              <a:t> </a:t>
            </a:r>
            <a:r>
              <a:rPr lang="en-US" sz="2200" dirty="0">
                <a:solidFill>
                  <a:schemeClr val="bg1"/>
                </a:solidFill>
                <a:effectLst/>
                <a:latin typeface="Times New Roman" panose="02020603050405020304" pitchFamily="18" charset="0"/>
                <a:ea typeface="Calibri" panose="020F0502020204030204" pitchFamily="34" charset="0"/>
              </a:rPr>
              <a:t> in Germany and France</a:t>
            </a:r>
            <a:endParaRPr lang="ru-RU" sz="2200" dirty="0">
              <a:solidFill>
                <a:schemeClr val="bg1"/>
              </a:solidFill>
            </a:endParaRPr>
          </a:p>
        </p:txBody>
      </p:sp>
      <p:graphicFrame>
        <p:nvGraphicFramePr>
          <p:cNvPr id="6" name="Диаграмма 5">
            <a:extLst>
              <a:ext uri="{FF2B5EF4-FFF2-40B4-BE49-F238E27FC236}">
                <a16:creationId xmlns:a16="http://schemas.microsoft.com/office/drawing/2014/main" id="{48D87D70-D7B2-6E24-C44D-F3719FC37790}"/>
              </a:ext>
            </a:extLst>
          </p:cNvPr>
          <p:cNvGraphicFramePr/>
          <p:nvPr>
            <p:extLst>
              <p:ext uri="{D42A27DB-BD31-4B8C-83A1-F6EECF244321}">
                <p14:modId xmlns:p14="http://schemas.microsoft.com/office/powerpoint/2010/main" val="2924045358"/>
              </p:ext>
            </p:extLst>
          </p:nvPr>
        </p:nvGraphicFramePr>
        <p:xfrm>
          <a:off x="465056" y="234767"/>
          <a:ext cx="6048866" cy="305047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440EE647-786A-5726-DC5E-4712E404EBAD}"/>
              </a:ext>
            </a:extLst>
          </p:cNvPr>
          <p:cNvSpPr txBox="1"/>
          <p:nvPr/>
        </p:nvSpPr>
        <p:spPr>
          <a:xfrm>
            <a:off x="64418" y="4316865"/>
            <a:ext cx="3667026" cy="830997"/>
          </a:xfrm>
          <a:prstGeom prst="rect">
            <a:avLst/>
          </a:prstGeom>
          <a:noFill/>
        </p:spPr>
        <p:txBody>
          <a:bodyPr wrap="square">
            <a:spAutoFit/>
          </a:bodyPr>
          <a:lstStyle/>
          <a:p>
            <a:pPr algn="just"/>
            <a:r>
              <a:rPr lang="uk-UA" sz="1600" dirty="0">
                <a:solidFill>
                  <a:schemeClr val="bg1"/>
                </a:solidFill>
                <a:latin typeface="Times New Roman" panose="02020603050405020304" pitchFamily="18" charset="0"/>
                <a:cs typeface="Times New Roman" panose="02020603050405020304" pitchFamily="18" charset="0"/>
              </a:rPr>
              <a:t>     </a:t>
            </a:r>
            <a:r>
              <a:rPr lang="en-US" sz="1600" dirty="0">
                <a:solidFill>
                  <a:schemeClr val="bg1"/>
                </a:solidFill>
                <a:latin typeface="Times New Roman" panose="02020603050405020304" pitchFamily="18" charset="0"/>
                <a:cs typeface="Times New Roman" panose="02020603050405020304" pitchFamily="18" charset="0"/>
              </a:rPr>
              <a:t>Germany and France remain popular tourist destinations and continue to be important economic players in Europe.</a:t>
            </a:r>
            <a:endParaRPr lang="ru-RU" sz="1600"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42764A8-4682-06D8-F2D4-4AA512028524}"/>
              </a:ext>
            </a:extLst>
          </p:cNvPr>
          <p:cNvSpPr txBox="1"/>
          <p:nvPr/>
        </p:nvSpPr>
        <p:spPr>
          <a:xfrm>
            <a:off x="7765329" y="1329151"/>
            <a:ext cx="4284483" cy="1815882"/>
          </a:xfrm>
          <a:prstGeom prst="rect">
            <a:avLst/>
          </a:prstGeom>
          <a:noFill/>
        </p:spPr>
        <p:txBody>
          <a:bodyPr wrap="square">
            <a:spAutoFit/>
          </a:bodyPr>
          <a:lstStyle/>
          <a:p>
            <a:r>
              <a:rPr lang="en-US"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Germany</a:t>
            </a:r>
            <a:r>
              <a:rPr lang="en-US" sz="1600" dirty="0">
                <a:solidFill>
                  <a:schemeClr val="bg1"/>
                </a:solidFill>
                <a:latin typeface="Times New Roman" panose="02020603050405020304" pitchFamily="18" charset="0"/>
                <a:cs typeface="Times New Roman" panose="02020603050405020304" pitchFamily="18" charset="0"/>
              </a:rPr>
              <a:t> and France are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showing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positive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trends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all</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key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indicators</a:t>
            </a:r>
            <a:r>
              <a:rPr lang="ru-RU" sz="1600" dirty="0">
                <a:solidFill>
                  <a:schemeClr val="bg1"/>
                </a:solidFill>
                <a:latin typeface="Times New Roman" panose="02020603050405020304" pitchFamily="18" charset="0"/>
                <a:cs typeface="Times New Roman" panose="02020603050405020304" pitchFamily="18" charset="0"/>
              </a:rPr>
              <a:t>. The </a:t>
            </a:r>
            <a:r>
              <a:rPr lang="ru-RU" sz="1600" dirty="0" err="1">
                <a:solidFill>
                  <a:schemeClr val="bg1"/>
                </a:solidFill>
                <a:latin typeface="Times New Roman" panose="02020603050405020304" pitchFamily="18" charset="0"/>
                <a:cs typeface="Times New Roman" panose="02020603050405020304" pitchFamily="18" charset="0"/>
              </a:rPr>
              <a:t>number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of</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international</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tourists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and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spending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are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increasing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with</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some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fluctuations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due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pandemic</a:t>
            </a:r>
            <a:r>
              <a:rPr lang="ru-RU" sz="1600" dirty="0">
                <a:solidFill>
                  <a:schemeClr val="bg1"/>
                </a:solidFill>
                <a:latin typeface="Times New Roman" panose="02020603050405020304" pitchFamily="18" charset="0"/>
                <a:cs typeface="Times New Roman" panose="02020603050405020304" pitchFamily="18" charset="0"/>
              </a:rPr>
              <a:t>. GDP </a:t>
            </a:r>
            <a:r>
              <a:rPr lang="ru-RU" sz="1600" dirty="0" err="1">
                <a:solidFill>
                  <a:schemeClr val="bg1"/>
                </a:solidFill>
                <a:latin typeface="Times New Roman" panose="02020603050405020304" pitchFamily="18" charset="0"/>
                <a:cs typeface="Times New Roman" panose="02020603050405020304" pitchFamily="18" charset="0"/>
              </a:rPr>
              <a:t>per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capita</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also</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showing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significant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growth</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confirming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countr</a:t>
            </a:r>
            <a:r>
              <a:rPr lang="en-US" sz="1600" dirty="0" err="1">
                <a:solidFill>
                  <a:schemeClr val="bg1"/>
                </a:solidFill>
                <a:latin typeface="Times New Roman" panose="02020603050405020304" pitchFamily="18" charset="0"/>
                <a:cs typeface="Times New Roman" panose="02020603050405020304" pitchFamily="18" charset="0"/>
              </a:rPr>
              <a:t>ies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economic</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development</a:t>
            </a:r>
            <a:r>
              <a:rPr lang="en-US" sz="1600" dirty="0">
                <a:solidFill>
                  <a:schemeClr val="bg1"/>
                </a:solidFill>
                <a:latin typeface="Times New Roman" panose="02020603050405020304" pitchFamily="18" charset="0"/>
                <a:cs typeface="Times New Roman" panose="02020603050405020304" pitchFamily="18" charset="0"/>
              </a:rPr>
              <a:t>.</a:t>
            </a:r>
            <a:endParaRPr lang="ru-RU"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875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633308-83F2-CBDE-A8B2-5EF58E846874}"/>
              </a:ext>
            </a:extLst>
          </p:cNvPr>
          <p:cNvSpPr txBox="1"/>
          <p:nvPr/>
        </p:nvSpPr>
        <p:spPr>
          <a:xfrm>
            <a:off x="6973478" y="56561"/>
            <a:ext cx="4656841" cy="1107996"/>
          </a:xfrm>
          <a:prstGeom prst="rect">
            <a:avLst/>
          </a:prstGeom>
          <a:noFill/>
        </p:spPr>
        <p:txBody>
          <a:bodyPr wrap="square">
            <a:spAutoFit/>
          </a:bodyPr>
          <a:lstStyle/>
          <a:p>
            <a:r>
              <a:rPr lang="en-US" sz="2200" dirty="0">
                <a:solidFill>
                  <a:schemeClr val="bg1"/>
                </a:solidFill>
                <a:effectLst/>
                <a:latin typeface="Times New Roman" panose="02020603050405020304" pitchFamily="18" charset="0"/>
                <a:ea typeface="Calibri" panose="020F0502020204030204" pitchFamily="34" charset="0"/>
              </a:rPr>
              <a:t>Comparative analysis of tourist flows and spendings with the economic growth in Italy and Spain</a:t>
            </a:r>
            <a:endParaRPr lang="ru-RU" sz="2200" dirty="0">
              <a:solidFill>
                <a:schemeClr val="bg1"/>
              </a:solidFill>
            </a:endParaRPr>
          </a:p>
        </p:txBody>
      </p:sp>
      <p:graphicFrame>
        <p:nvGraphicFramePr>
          <p:cNvPr id="4" name="Диаграмма 3">
            <a:extLst>
              <a:ext uri="{FF2B5EF4-FFF2-40B4-BE49-F238E27FC236}">
                <a16:creationId xmlns:a16="http://schemas.microsoft.com/office/drawing/2014/main" id="{9C686A9D-CB4D-C04A-BCD9-C770B8FEC7F0}"/>
              </a:ext>
            </a:extLst>
          </p:cNvPr>
          <p:cNvGraphicFramePr/>
          <p:nvPr>
            <p:extLst>
              <p:ext uri="{D42A27DB-BD31-4B8C-83A1-F6EECF244321}">
                <p14:modId xmlns:p14="http://schemas.microsoft.com/office/powerpoint/2010/main" val="1799437804"/>
              </p:ext>
            </p:extLst>
          </p:nvPr>
        </p:nvGraphicFramePr>
        <p:xfrm>
          <a:off x="339365" y="56561"/>
          <a:ext cx="6202838" cy="31956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Диаграмма 4">
            <a:extLst>
              <a:ext uri="{FF2B5EF4-FFF2-40B4-BE49-F238E27FC236}">
                <a16:creationId xmlns:a16="http://schemas.microsoft.com/office/drawing/2014/main" id="{2535184D-D411-C962-ADE5-7EBAE7D5E619}"/>
              </a:ext>
            </a:extLst>
          </p:cNvPr>
          <p:cNvGraphicFramePr/>
          <p:nvPr>
            <p:extLst>
              <p:ext uri="{D42A27DB-BD31-4B8C-83A1-F6EECF244321}">
                <p14:modId xmlns:p14="http://schemas.microsoft.com/office/powerpoint/2010/main" val="1478894787"/>
              </p:ext>
            </p:extLst>
          </p:nvPr>
        </p:nvGraphicFramePr>
        <p:xfrm>
          <a:off x="4251488" y="3555640"/>
          <a:ext cx="6749593" cy="319568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44964DD4-FD87-4777-9A10-F51325A29AE9}"/>
              </a:ext>
            </a:extLst>
          </p:cNvPr>
          <p:cNvSpPr txBox="1"/>
          <p:nvPr/>
        </p:nvSpPr>
        <p:spPr>
          <a:xfrm>
            <a:off x="7244499" y="1268526"/>
            <a:ext cx="4114800" cy="2308324"/>
          </a:xfrm>
          <a:prstGeom prst="rect">
            <a:avLst/>
          </a:prstGeom>
          <a:noFill/>
        </p:spPr>
        <p:txBody>
          <a:bodyPr wrap="square">
            <a:spAutoFit/>
          </a:bodyPr>
          <a:lstStyle/>
          <a:p>
            <a:pPr algn="just"/>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Italy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showing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steady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growth</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all</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three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indicators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international</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arrivals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spending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and</a:t>
            </a:r>
            <a:r>
              <a:rPr lang="ru-RU" sz="1600" dirty="0">
                <a:solidFill>
                  <a:schemeClr val="bg1"/>
                </a:solidFill>
                <a:latin typeface="Times New Roman" panose="02020603050405020304" pitchFamily="18" charset="0"/>
                <a:cs typeface="Times New Roman" panose="02020603050405020304" pitchFamily="18" charset="0"/>
              </a:rPr>
              <a:t> GDP </a:t>
            </a:r>
            <a:r>
              <a:rPr lang="ru-RU" sz="1600" dirty="0" err="1">
                <a:solidFill>
                  <a:schemeClr val="bg1"/>
                </a:solidFill>
                <a:latin typeface="Times New Roman" panose="02020603050405020304" pitchFamily="18" charset="0"/>
                <a:cs typeface="Times New Roman" panose="02020603050405020304" pitchFamily="18" charset="0"/>
              </a:rPr>
              <a:t>per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capita</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Despite</a:t>
            </a:r>
            <a:r>
              <a:rPr lang="ru-RU" sz="1600" dirty="0">
                <a:solidFill>
                  <a:schemeClr val="bg1"/>
                </a:solidFill>
                <a:latin typeface="Times New Roman" panose="02020603050405020304" pitchFamily="18" charset="0"/>
                <a:cs typeface="Times New Roman" panose="02020603050405020304" pitchFamily="18" charset="0"/>
              </a:rPr>
              <a:t> a </a:t>
            </a:r>
            <a:r>
              <a:rPr lang="ru-RU" sz="1600" dirty="0" err="1">
                <a:solidFill>
                  <a:schemeClr val="bg1"/>
                </a:solidFill>
                <a:latin typeface="Times New Roman" panose="02020603050405020304" pitchFamily="18" charset="0"/>
                <a:cs typeface="Times New Roman" panose="02020603050405020304" pitchFamily="18" charset="0"/>
              </a:rPr>
              <a:t>significant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decline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2020 </a:t>
            </a:r>
            <a:r>
              <a:rPr lang="ru-RU" sz="1600" dirty="0" err="1">
                <a:solidFill>
                  <a:schemeClr val="bg1"/>
                </a:solidFill>
                <a:latin typeface="Times New Roman" panose="02020603050405020304" pitchFamily="18" charset="0"/>
                <a:cs typeface="Times New Roman" panose="02020603050405020304" pitchFamily="18" charset="0"/>
              </a:rPr>
              <a:t>due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Covid-19 </a:t>
            </a:r>
            <a:r>
              <a:rPr lang="ru-RU" sz="1600" dirty="0" err="1">
                <a:solidFill>
                  <a:schemeClr val="bg1"/>
                </a:solidFill>
                <a:latin typeface="Times New Roman" panose="02020603050405020304" pitchFamily="18" charset="0"/>
                <a:cs typeface="Times New Roman" panose="02020603050405020304" pitchFamily="18" charset="0"/>
              </a:rPr>
              <a:t>pandemic</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tourism</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activity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and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spending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have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recovered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quickly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reaching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new</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records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2023. GDP </a:t>
            </a:r>
            <a:r>
              <a:rPr lang="ru-RU" sz="1600" dirty="0" err="1">
                <a:solidFill>
                  <a:schemeClr val="bg1"/>
                </a:solidFill>
                <a:latin typeface="Times New Roman" panose="02020603050405020304" pitchFamily="18" charset="0"/>
                <a:cs typeface="Times New Roman" panose="02020603050405020304" pitchFamily="18" charset="0"/>
              </a:rPr>
              <a:t>per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capita</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also</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continues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grow</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steadily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indicating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country's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positive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economic</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dynamics</a:t>
            </a:r>
            <a:r>
              <a:rPr lang="ru-RU" sz="1600" dirty="0">
                <a:solidFill>
                  <a:schemeClr val="bg1"/>
                </a:solidFill>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EFA91758-3D4F-E6AD-5A65-B4ED5461406E}"/>
              </a:ext>
            </a:extLst>
          </p:cNvPr>
          <p:cNvSpPr txBox="1"/>
          <p:nvPr/>
        </p:nvSpPr>
        <p:spPr>
          <a:xfrm>
            <a:off x="136689" y="3555640"/>
            <a:ext cx="3822569" cy="3046988"/>
          </a:xfrm>
          <a:prstGeom prst="rect">
            <a:avLst/>
          </a:prstGeom>
          <a:noFill/>
        </p:spPr>
        <p:txBody>
          <a:bodyPr wrap="square">
            <a:spAutoFit/>
          </a:bodyPr>
          <a:lstStyle/>
          <a:p>
            <a:pPr algn="just"/>
            <a:r>
              <a:rPr lang="en-US"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Spain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showing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positive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trends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all</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three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indicators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number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of</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international</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tourists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spending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and</a:t>
            </a:r>
            <a:r>
              <a:rPr lang="ru-RU" sz="1600" dirty="0">
                <a:solidFill>
                  <a:schemeClr val="bg1"/>
                </a:solidFill>
                <a:latin typeface="Times New Roman" panose="02020603050405020304" pitchFamily="18" charset="0"/>
                <a:cs typeface="Times New Roman" panose="02020603050405020304" pitchFamily="18" charset="0"/>
              </a:rPr>
              <a:t> GDP </a:t>
            </a:r>
            <a:r>
              <a:rPr lang="ru-RU" sz="1600" dirty="0" err="1">
                <a:solidFill>
                  <a:schemeClr val="bg1"/>
                </a:solidFill>
                <a:latin typeface="Times New Roman" panose="02020603050405020304" pitchFamily="18" charset="0"/>
                <a:cs typeface="Times New Roman" panose="02020603050405020304" pitchFamily="18" charset="0"/>
              </a:rPr>
              <a:t>per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capita</a:t>
            </a:r>
            <a:r>
              <a:rPr lang="ru-RU" sz="1600" dirty="0">
                <a:solidFill>
                  <a:schemeClr val="bg1"/>
                </a:solidFill>
                <a:latin typeface="Times New Roman" panose="02020603050405020304" pitchFamily="18" charset="0"/>
                <a:cs typeface="Times New Roman" panose="02020603050405020304" pitchFamily="18" charset="0"/>
              </a:rPr>
              <a:t>. The Covid-19 </a:t>
            </a:r>
            <a:r>
              <a:rPr lang="ru-RU" sz="1600" dirty="0" err="1">
                <a:solidFill>
                  <a:schemeClr val="bg1"/>
                </a:solidFill>
                <a:latin typeface="Times New Roman" panose="02020603050405020304" pitchFamily="18" charset="0"/>
                <a:cs typeface="Times New Roman" panose="02020603050405020304" pitchFamily="18" charset="0"/>
              </a:rPr>
              <a:t>pandemic</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caused</a:t>
            </a:r>
            <a:r>
              <a:rPr lang="ru-RU" sz="1600" dirty="0">
                <a:solidFill>
                  <a:schemeClr val="bg1"/>
                </a:solidFill>
                <a:latin typeface="Times New Roman" panose="02020603050405020304" pitchFamily="18" charset="0"/>
                <a:cs typeface="Times New Roman" panose="02020603050405020304" pitchFamily="18" charset="0"/>
              </a:rPr>
              <a:t> a </a:t>
            </a:r>
            <a:r>
              <a:rPr lang="ru-RU" sz="1600" dirty="0" err="1">
                <a:solidFill>
                  <a:schemeClr val="bg1"/>
                </a:solidFill>
                <a:latin typeface="Times New Roman" panose="02020603050405020304" pitchFamily="18" charset="0"/>
                <a:cs typeface="Times New Roman" panose="02020603050405020304" pitchFamily="18" charset="0"/>
              </a:rPr>
              <a:t>significant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decline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numbers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and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spending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2020, </a:t>
            </a:r>
            <a:r>
              <a:rPr lang="ru-RU" sz="1600" dirty="0" err="1">
                <a:solidFill>
                  <a:schemeClr val="bg1"/>
                </a:solidFill>
                <a:latin typeface="Times New Roman" panose="02020603050405020304" pitchFamily="18" charset="0"/>
                <a:cs typeface="Times New Roman" panose="02020603050405020304" pitchFamily="18" charset="0"/>
              </a:rPr>
              <a:t>but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rapid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recovery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following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years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indicates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stability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of</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tourism</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industry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and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country's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economy</a:t>
            </a:r>
            <a:r>
              <a:rPr lang="ru-RU" sz="1600" dirty="0">
                <a:solidFill>
                  <a:schemeClr val="bg1"/>
                </a:solidFill>
                <a:latin typeface="Times New Roman" panose="02020603050405020304" pitchFamily="18" charset="0"/>
                <a:cs typeface="Times New Roman" panose="02020603050405020304" pitchFamily="18" charset="0"/>
              </a:rPr>
              <a:t>. GDP </a:t>
            </a:r>
            <a:r>
              <a:rPr lang="ru-RU" sz="1600" dirty="0" err="1">
                <a:solidFill>
                  <a:schemeClr val="bg1"/>
                </a:solidFill>
                <a:latin typeface="Times New Roman" panose="02020603050405020304" pitchFamily="18" charset="0"/>
                <a:cs typeface="Times New Roman" panose="02020603050405020304" pitchFamily="18" charset="0"/>
              </a:rPr>
              <a:t>per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capita</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steadily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increasing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confirming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increase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economic</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well-being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of</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Spanish</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population</a:t>
            </a:r>
            <a:r>
              <a:rPr lang="ru-RU" sz="1600"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17290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Диаграмма 2">
            <a:extLst>
              <a:ext uri="{FF2B5EF4-FFF2-40B4-BE49-F238E27FC236}">
                <a16:creationId xmlns:a16="http://schemas.microsoft.com/office/drawing/2014/main" id="{61C612D3-A954-5D94-3827-54A1A1D2E438}"/>
              </a:ext>
            </a:extLst>
          </p:cNvPr>
          <p:cNvGraphicFramePr/>
          <p:nvPr>
            <p:extLst>
              <p:ext uri="{D42A27DB-BD31-4B8C-83A1-F6EECF244321}">
                <p14:modId xmlns:p14="http://schemas.microsoft.com/office/powerpoint/2010/main" val="1117737356"/>
              </p:ext>
            </p:extLst>
          </p:nvPr>
        </p:nvGraphicFramePr>
        <p:xfrm>
          <a:off x="663020" y="1724524"/>
          <a:ext cx="6444790" cy="423321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B665AF36-DCEF-8599-EE06-3D7570613B5D}"/>
              </a:ext>
            </a:extLst>
          </p:cNvPr>
          <p:cNvSpPr txBox="1"/>
          <p:nvPr/>
        </p:nvSpPr>
        <p:spPr>
          <a:xfrm>
            <a:off x="1951348" y="213664"/>
            <a:ext cx="8851770" cy="960328"/>
          </a:xfrm>
          <a:prstGeom prst="rect">
            <a:avLst/>
          </a:prstGeom>
          <a:noFill/>
        </p:spPr>
        <p:txBody>
          <a:bodyPr wrap="square">
            <a:spAutoFit/>
          </a:bodyPr>
          <a:lstStyle/>
          <a:p>
            <a:pPr algn="ctr">
              <a:lnSpc>
                <a:spcPct val="150000"/>
              </a:lnSpc>
              <a:spcAft>
                <a:spcPts val="800"/>
              </a:spcAft>
            </a:pPr>
            <a:r>
              <a:rPr lang="en-US" sz="20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Comparative analysis of tourist flows </a:t>
            </a:r>
            <a:r>
              <a:rPr lang="en-US" sz="2000" dirty="0">
                <a:solidFill>
                  <a:schemeClr val="bg1"/>
                </a:solidFill>
                <a:effectLst/>
                <a:latin typeface="Times New Roman" panose="02020603050405020304" pitchFamily="18" charset="0"/>
                <a:ea typeface="Calibri" panose="020F0502020204030204" pitchFamily="34" charset="0"/>
              </a:rPr>
              <a:t>and spendings with the</a:t>
            </a:r>
            <a:r>
              <a:rPr lang="en-US" sz="20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economic growth in Croatia (1995-2023)</a:t>
            </a:r>
            <a:endParaRPr lang="ru-RU" sz="20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DCB80E06-C7E4-D535-1370-450445DD4D3B}"/>
              </a:ext>
            </a:extLst>
          </p:cNvPr>
          <p:cNvSpPr txBox="1"/>
          <p:nvPr/>
        </p:nvSpPr>
        <p:spPr>
          <a:xfrm>
            <a:off x="7422036" y="1265701"/>
            <a:ext cx="3579043" cy="3293209"/>
          </a:xfrm>
          <a:prstGeom prst="rect">
            <a:avLst/>
          </a:prstGeom>
          <a:noFill/>
        </p:spPr>
        <p:txBody>
          <a:bodyPr wrap="square">
            <a:spAutoFit/>
          </a:bodyPr>
          <a:lstStyle/>
          <a:p>
            <a:pPr algn="just"/>
            <a:r>
              <a:rPr lang="en-US"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Croatia's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tourism</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sector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has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experienced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strong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growth</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over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years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with</a:t>
            </a:r>
            <a:r>
              <a:rPr lang="ru-RU" sz="1600" dirty="0">
                <a:solidFill>
                  <a:schemeClr val="bg1"/>
                </a:solidFill>
                <a:latin typeface="Times New Roman" panose="02020603050405020304" pitchFamily="18" charset="0"/>
                <a:cs typeface="Times New Roman" panose="02020603050405020304" pitchFamily="18" charset="0"/>
              </a:rPr>
              <a:t> a </a:t>
            </a:r>
            <a:r>
              <a:rPr lang="ru-RU" sz="1600" dirty="0" err="1">
                <a:solidFill>
                  <a:schemeClr val="bg1"/>
                </a:solidFill>
                <a:latin typeface="Times New Roman" panose="02020603050405020304" pitchFamily="18" charset="0"/>
                <a:cs typeface="Times New Roman" panose="02020603050405020304" pitchFamily="18" charset="0"/>
              </a:rPr>
              <a:t>strong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correlation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between</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number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of</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international</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tourists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and</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their</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spending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reflecting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the</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country's</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growing</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popularity</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as</a:t>
            </a:r>
            <a:r>
              <a:rPr lang="ru-RU" sz="1600" dirty="0">
                <a:solidFill>
                  <a:schemeClr val="bg1"/>
                </a:solidFill>
                <a:latin typeface="Times New Roman" panose="02020603050405020304" pitchFamily="18" charset="0"/>
                <a:cs typeface="Times New Roman" panose="02020603050405020304" pitchFamily="18" charset="0"/>
              </a:rPr>
              <a:t> a </a:t>
            </a:r>
            <a:r>
              <a:rPr lang="ru-RU" sz="1600" dirty="0" err="1">
                <a:solidFill>
                  <a:schemeClr val="bg1"/>
                </a:solidFill>
                <a:latin typeface="Times New Roman" panose="02020603050405020304" pitchFamily="18" charset="0"/>
                <a:cs typeface="Times New Roman" panose="02020603050405020304" pitchFamily="18" charset="0"/>
              </a:rPr>
              <a:t>tourist</a:t>
            </a:r>
            <a:r>
              <a:rPr lang="ru-RU" sz="1600" dirty="0">
                <a:solidFill>
                  <a:schemeClr val="bg1"/>
                </a:solidFill>
                <a:latin typeface="Times New Roman" panose="02020603050405020304" pitchFamily="18" charset="0"/>
                <a:cs typeface="Times New Roman" panose="02020603050405020304" pitchFamily="18" charset="0"/>
              </a:rPr>
              <a:t> </a:t>
            </a:r>
            <a:r>
              <a:rPr lang="ru-RU" sz="1600" dirty="0" err="1">
                <a:solidFill>
                  <a:schemeClr val="bg1"/>
                </a:solidFill>
                <a:latin typeface="Times New Roman" panose="02020603050405020304" pitchFamily="18" charset="0"/>
                <a:cs typeface="Times New Roman" panose="02020603050405020304" pitchFamily="18" charset="0"/>
              </a:rPr>
              <a:t>destination</a:t>
            </a:r>
            <a:r>
              <a:rPr lang="ru-RU" sz="1600" dirty="0">
                <a:solidFill>
                  <a:schemeClr val="bg1"/>
                </a:solidFill>
                <a:latin typeface="Times New Roman" panose="02020603050405020304" pitchFamily="18" charset="0"/>
                <a:cs typeface="Times New Roman" panose="02020603050405020304" pitchFamily="18" charset="0"/>
              </a:rPr>
              <a:t>.</a:t>
            </a:r>
            <a:endParaRPr lang="en-US" sz="1600" dirty="0">
              <a:solidFill>
                <a:schemeClr val="bg1"/>
              </a:solidFill>
              <a:latin typeface="Times New Roman" panose="02020603050405020304" pitchFamily="18" charset="0"/>
              <a:cs typeface="Times New Roman" panose="02020603050405020304" pitchFamily="18" charset="0"/>
            </a:endParaRPr>
          </a:p>
          <a:p>
            <a:pPr algn="just"/>
            <a:endParaRPr lang="en-US" sz="1600" dirty="0">
              <a:solidFill>
                <a:schemeClr val="bg1"/>
              </a:solidFill>
              <a:latin typeface="Times New Roman" panose="02020603050405020304" pitchFamily="18" charset="0"/>
              <a:cs typeface="Times New Roman" panose="02020603050405020304" pitchFamily="18" charset="0"/>
            </a:endParaRPr>
          </a:p>
          <a:p>
            <a:pPr algn="just"/>
            <a:r>
              <a:rPr lang="en-US" sz="1600" dirty="0">
                <a:solidFill>
                  <a:schemeClr val="bg1"/>
                </a:solidFill>
                <a:latin typeface="Times New Roman" panose="02020603050405020304" pitchFamily="18" charset="0"/>
                <a:cs typeface="Times New Roman" panose="02020603050405020304" pitchFamily="18" charset="0"/>
              </a:rPr>
              <a:t>       Croatia's GDP per capita has also shown steady growth, further highlighting the country's economic strength and resilience in the face of global challenges.</a:t>
            </a:r>
            <a:endParaRPr lang="ru-RU"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5536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552326-C804-1225-C513-ED8FACFB98E3}"/>
              </a:ext>
            </a:extLst>
          </p:cNvPr>
          <p:cNvSpPr txBox="1"/>
          <p:nvPr/>
        </p:nvSpPr>
        <p:spPr>
          <a:xfrm>
            <a:off x="2056614" y="402698"/>
            <a:ext cx="8078771" cy="430887"/>
          </a:xfrm>
          <a:prstGeom prst="rect">
            <a:avLst/>
          </a:prstGeom>
          <a:noFill/>
        </p:spPr>
        <p:txBody>
          <a:bodyPr wrap="square">
            <a:spAutoFit/>
          </a:bodyPr>
          <a:lstStyle/>
          <a:p>
            <a:r>
              <a:rPr lang="en-US" sz="2200" dirty="0">
                <a:solidFill>
                  <a:schemeClr val="bg1"/>
                </a:solidFill>
                <a:effectLst/>
                <a:latin typeface="Times New Roman" panose="02020603050405020304" pitchFamily="18" charset="0"/>
                <a:ea typeface="Calibri" panose="020F0502020204030204" pitchFamily="34" charset="0"/>
              </a:rPr>
              <a:t>Comparative analysis of average length of stay in selected countries </a:t>
            </a:r>
            <a:endParaRPr lang="ru-RU" sz="2200" dirty="0">
              <a:solidFill>
                <a:schemeClr val="bg1"/>
              </a:solidFill>
            </a:endParaRPr>
          </a:p>
        </p:txBody>
      </p:sp>
      <p:graphicFrame>
        <p:nvGraphicFramePr>
          <p:cNvPr id="4" name="Диаграмма 3">
            <a:extLst>
              <a:ext uri="{FF2B5EF4-FFF2-40B4-BE49-F238E27FC236}">
                <a16:creationId xmlns:a16="http://schemas.microsoft.com/office/drawing/2014/main" id="{DA8D1D9F-0716-A697-57BE-7CCB93730397}"/>
              </a:ext>
            </a:extLst>
          </p:cNvPr>
          <p:cNvGraphicFramePr/>
          <p:nvPr>
            <p:extLst>
              <p:ext uri="{D42A27DB-BD31-4B8C-83A1-F6EECF244321}">
                <p14:modId xmlns:p14="http://schemas.microsoft.com/office/powerpoint/2010/main" val="2355065933"/>
              </p:ext>
            </p:extLst>
          </p:nvPr>
        </p:nvGraphicFramePr>
        <p:xfrm>
          <a:off x="688156" y="1074656"/>
          <a:ext cx="6466787" cy="4506013"/>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90B1BC27-62CD-39DC-15AD-62B84CA979BE}"/>
              </a:ext>
            </a:extLst>
          </p:cNvPr>
          <p:cNvSpPr txBox="1"/>
          <p:nvPr/>
        </p:nvSpPr>
        <p:spPr>
          <a:xfrm>
            <a:off x="7560298" y="1246552"/>
            <a:ext cx="3827282" cy="3539430"/>
          </a:xfrm>
          <a:prstGeom prst="rect">
            <a:avLst/>
          </a:prstGeom>
          <a:noFill/>
        </p:spPr>
        <p:txBody>
          <a:bodyPr wrap="square">
            <a:spAutoFit/>
          </a:bodyPr>
          <a:lstStyle/>
          <a:p>
            <a:r>
              <a:rPr lang="en-US" sz="1600" dirty="0">
                <a:solidFill>
                  <a:schemeClr val="bg1"/>
                </a:solidFill>
                <a:latin typeface="Times New Roman" panose="02020603050405020304" pitchFamily="18" charset="0"/>
                <a:cs typeface="Times New Roman" panose="02020603050405020304" pitchFamily="18" charset="0"/>
              </a:rPr>
              <a:t>       Italy, Spain and Croatia demonstrate a general decline in the average length of stay, suggesting evolving tourist preferences toward shorter trips.</a:t>
            </a:r>
          </a:p>
          <a:p>
            <a:r>
              <a:rPr lang="en-US" sz="1600" dirty="0">
                <a:solidFill>
                  <a:schemeClr val="bg1"/>
                </a:solidFill>
                <a:latin typeface="Times New Roman" panose="02020603050405020304" pitchFamily="18" charset="0"/>
                <a:cs typeface="Times New Roman" panose="02020603050405020304" pitchFamily="18" charset="0"/>
              </a:rPr>
              <a:t>         France and Germany remained stable with minimal fluctuations. France and Germany have consistently shorter stays, reflecting their urban and business-centric tourism.</a:t>
            </a:r>
          </a:p>
          <a:p>
            <a:r>
              <a:rPr lang="en-US" sz="1600" dirty="0">
                <a:solidFill>
                  <a:schemeClr val="bg1"/>
                </a:solidFill>
                <a:latin typeface="Times New Roman" panose="02020603050405020304" pitchFamily="18" charset="0"/>
                <a:cs typeface="Times New Roman" panose="02020603050405020304" pitchFamily="18" charset="0"/>
              </a:rPr>
              <a:t>         The pandemic temporarily increased stays in Germany, Croatia and Italy, likely due to travel restrictions leading to fewer but longer trips. </a:t>
            </a:r>
          </a:p>
          <a:p>
            <a:r>
              <a:rPr lang="en-US" sz="1600" dirty="0">
                <a:solidFill>
                  <a:schemeClr val="bg1"/>
                </a:solidFill>
                <a:latin typeface="Times New Roman" panose="02020603050405020304" pitchFamily="18" charset="0"/>
                <a:cs typeface="Times New Roman" panose="02020603050405020304" pitchFamily="18" charset="0"/>
              </a:rPr>
              <a:t>         </a:t>
            </a:r>
            <a:endParaRPr lang="ru-RU"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860893"/>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430</TotalTime>
  <Words>2209</Words>
  <Application>Microsoft Office PowerPoint</Application>
  <PresentationFormat>Широкоэкранный</PresentationFormat>
  <Paragraphs>196</Paragraphs>
  <Slides>17</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17</vt:i4>
      </vt:variant>
    </vt:vector>
  </HeadingPairs>
  <TitlesOfParts>
    <vt:vector size="23" baseType="lpstr">
      <vt:lpstr>Arial</vt:lpstr>
      <vt:lpstr>Calibri</vt:lpstr>
      <vt:lpstr>Century Gothic</vt:lpstr>
      <vt:lpstr>Times New Roman</vt:lpstr>
      <vt:lpstr>Wingdings 3</vt:lpstr>
      <vt:lpstr>Сектор</vt:lpstr>
      <vt:lpstr>The impact of  international tourism on the socio-economic development of EU countries</vt:lpstr>
      <vt:lpstr>Actuality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Main strategies of the selected eu countries in tourism industry development</vt:lpstr>
      <vt:lpstr>Main strategies of the chosen eu countries in tourism industry development</vt:lpstr>
      <vt:lpstr>Main strategies of the chosen eu countries in tourism industry development</vt:lpstr>
      <vt:lpstr>Conclusions</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 USER</dc:creator>
  <cp:lastModifiedBy>M3502QA ASUS</cp:lastModifiedBy>
  <cp:revision>24</cp:revision>
  <dcterms:created xsi:type="dcterms:W3CDTF">2024-11-04T09:29:41Z</dcterms:created>
  <dcterms:modified xsi:type="dcterms:W3CDTF">2025-02-05T08:10:25Z</dcterms:modified>
</cp:coreProperties>
</file>