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ourier Prime" panose="020B0604020202020204" charset="0"/>
      <p:regular r:id="rId12"/>
    </p:embeddedFont>
    <p:embeddedFont>
      <p:font typeface="Courier Prime Bold" panose="020B0604020202020204" charset="0"/>
      <p:regular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TT Bluescreens Bold" panose="020B0604020202020204" charset="-52"/>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206502" y="655094"/>
            <a:ext cx="16230600" cy="9232486"/>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453835" y="1382436"/>
            <a:ext cx="958631" cy="617846"/>
          </a:xfrm>
          <a:custGeom>
            <a:avLst/>
            <a:gdLst/>
            <a:ahLst/>
            <a:cxnLst/>
            <a:rect l="l" t="t" r="r" b="b"/>
            <a:pathLst>
              <a:path w="958631" h="617846">
                <a:moveTo>
                  <a:pt x="0" y="0"/>
                </a:moveTo>
                <a:lnTo>
                  <a:pt x="958631" y="0"/>
                </a:lnTo>
                <a:lnTo>
                  <a:pt x="958631" y="617847"/>
                </a:lnTo>
                <a:lnTo>
                  <a:pt x="0" y="6178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5543792" y="6939291"/>
            <a:ext cx="7958766" cy="4964821"/>
          </a:xfrm>
          <a:prstGeom prst="rect">
            <a:avLst/>
          </a:prstGeom>
        </p:spPr>
        <p:txBody>
          <a:bodyPr lIns="0" tIns="0" rIns="0" bIns="0" rtlCol="0" anchor="t">
            <a:spAutoFit/>
          </a:bodyPr>
          <a:lstStyle/>
          <a:p>
            <a:pPr algn="ctr">
              <a:lnSpc>
                <a:spcPts val="3863"/>
              </a:lnSpc>
            </a:pPr>
            <a:r>
              <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Completed by a 2nd year master's student </a:t>
            </a:r>
          </a:p>
          <a:p>
            <a:pPr algn="ctr">
              <a:lnSpc>
                <a:spcPts val="3863"/>
              </a:lnSpc>
            </a:pPr>
            <a:r>
              <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Veronika Kulikova</a:t>
            </a:r>
          </a:p>
          <a:p>
            <a:pPr algn="ctr">
              <a:lnSpc>
                <a:spcPts val="3863"/>
              </a:lnSpc>
            </a:pPr>
            <a:r>
              <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Academic supervisors: Halyna </a:t>
            </a:r>
            <a:r>
              <a:rPr lang="en-US" sz="2400" spc="-88" dirty="0" err="1">
                <a:solidFill>
                  <a:srgbClr val="000000"/>
                </a:solidFill>
                <a:latin typeface="Times New Roman" panose="02020603050405020304" pitchFamily="18" charset="0"/>
                <a:ea typeface="Glacial Indifference"/>
                <a:cs typeface="Times New Roman" panose="02020603050405020304" pitchFamily="18" charset="0"/>
                <a:sym typeface="Glacial Indifference"/>
              </a:rPr>
              <a:t>Alekseievska</a:t>
            </a:r>
            <a:endPar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endParaRPr>
          </a:p>
          <a:p>
            <a:pPr algn="ctr">
              <a:lnSpc>
                <a:spcPts val="3863"/>
              </a:lnSpc>
            </a:pPr>
            <a:r>
              <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Odesa </a:t>
            </a:r>
            <a:r>
              <a:rPr lang="az-Cyrl-AZ"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І.І. </a:t>
            </a:r>
            <a:r>
              <a:rPr lang="en-US" sz="2400" spc="-88" dirty="0" err="1">
                <a:solidFill>
                  <a:srgbClr val="000000"/>
                </a:solidFill>
                <a:latin typeface="Times New Roman" panose="02020603050405020304" pitchFamily="18" charset="0"/>
                <a:ea typeface="Glacial Indifference"/>
                <a:cs typeface="Times New Roman" panose="02020603050405020304" pitchFamily="18" charset="0"/>
                <a:sym typeface="Glacial Indifference"/>
              </a:rPr>
              <a:t>Mechnikov</a:t>
            </a:r>
            <a:r>
              <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 National University</a:t>
            </a:r>
          </a:p>
          <a:p>
            <a:pPr algn="ctr">
              <a:lnSpc>
                <a:spcPts val="3863"/>
              </a:lnSpc>
            </a:pPr>
            <a:r>
              <a:rPr lang="en-US" sz="2400" spc="-88" dirty="0" err="1">
                <a:solidFill>
                  <a:srgbClr val="000000"/>
                </a:solidFill>
                <a:latin typeface="Times New Roman" panose="02020603050405020304" pitchFamily="18" charset="0"/>
                <a:ea typeface="Glacial Indifference"/>
                <a:cs typeface="Times New Roman" panose="02020603050405020304" pitchFamily="18" charset="0"/>
                <a:sym typeface="Glacial Indifference"/>
              </a:rPr>
              <a:t>Со</a:t>
            </a:r>
            <a:r>
              <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rPr>
              <a:t>-adviser from the FUB: prof. Dr. Theoharis </a:t>
            </a:r>
            <a:r>
              <a:rPr lang="en-US" sz="2400" spc="-88" dirty="0" err="1">
                <a:solidFill>
                  <a:srgbClr val="000000"/>
                </a:solidFill>
                <a:latin typeface="Times New Roman" panose="02020603050405020304" pitchFamily="18" charset="0"/>
                <a:ea typeface="Glacial Indifference"/>
                <a:cs typeface="Times New Roman" panose="02020603050405020304" pitchFamily="18" charset="0"/>
                <a:sym typeface="Glacial Indifference"/>
              </a:rPr>
              <a:t>Grigoriadis</a:t>
            </a:r>
            <a:endPar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endParaRPr>
          </a:p>
          <a:p>
            <a:pPr algn="ctr">
              <a:lnSpc>
                <a:spcPts val="3863"/>
              </a:lnSpc>
            </a:pPr>
            <a:endParaRPr lang="en-US" sz="2400" spc="-88" dirty="0">
              <a:solidFill>
                <a:srgbClr val="000000"/>
              </a:solidFill>
              <a:latin typeface="Times New Roman" panose="02020603050405020304" pitchFamily="18" charset="0"/>
              <a:ea typeface="Glacial Indifference"/>
              <a:cs typeface="Times New Roman" panose="02020603050405020304" pitchFamily="18" charset="0"/>
              <a:sym typeface="Glacial Indifference"/>
            </a:endParaRPr>
          </a:p>
          <a:p>
            <a:pPr algn="l">
              <a:lnSpc>
                <a:spcPts val="3863"/>
              </a:lnSpc>
            </a:pPr>
            <a:endParaRPr lang="en-US" sz="2759" spc="-88" dirty="0">
              <a:solidFill>
                <a:srgbClr val="000000"/>
              </a:solidFill>
              <a:latin typeface="Glacial Indifference"/>
              <a:ea typeface="Glacial Indifference"/>
              <a:cs typeface="Glacial Indifference"/>
              <a:sym typeface="Glacial Indifference"/>
            </a:endParaRPr>
          </a:p>
          <a:p>
            <a:pPr algn="l">
              <a:lnSpc>
                <a:spcPts val="3863"/>
              </a:lnSpc>
            </a:pPr>
            <a:endParaRPr lang="en-US" sz="2759" spc="-88" dirty="0">
              <a:solidFill>
                <a:srgbClr val="000000"/>
              </a:solidFill>
              <a:latin typeface="Glacial Indifference"/>
              <a:ea typeface="Glacial Indifference"/>
              <a:cs typeface="Glacial Indifference"/>
              <a:sym typeface="Glacial Indifference"/>
            </a:endParaRPr>
          </a:p>
          <a:p>
            <a:pPr algn="l">
              <a:lnSpc>
                <a:spcPts val="3863"/>
              </a:lnSpc>
            </a:pPr>
            <a:endParaRPr lang="en-US" sz="2759" spc="-88" dirty="0">
              <a:solidFill>
                <a:srgbClr val="000000"/>
              </a:solidFill>
              <a:latin typeface="Glacial Indifference"/>
              <a:ea typeface="Glacial Indifference"/>
              <a:cs typeface="Glacial Indifference"/>
              <a:sym typeface="Glacial Indifference"/>
            </a:endParaRPr>
          </a:p>
          <a:p>
            <a:pPr algn="l">
              <a:lnSpc>
                <a:spcPts val="3863"/>
              </a:lnSpc>
            </a:pPr>
            <a:endParaRPr lang="en-US" sz="2759" spc="-88" dirty="0">
              <a:solidFill>
                <a:srgbClr val="000000"/>
              </a:solidFill>
              <a:latin typeface="Glacial Indifference"/>
              <a:ea typeface="Glacial Indifference"/>
              <a:cs typeface="Glacial Indifference"/>
              <a:sym typeface="Glacial Indifference"/>
            </a:endParaRPr>
          </a:p>
        </p:txBody>
      </p:sp>
      <p:sp>
        <p:nvSpPr>
          <p:cNvPr id="12" name="TextBox 12"/>
          <p:cNvSpPr txBox="1"/>
          <p:nvPr/>
        </p:nvSpPr>
        <p:spPr>
          <a:xfrm>
            <a:off x="13469616" y="1382436"/>
            <a:ext cx="3028193" cy="952248"/>
          </a:xfrm>
          <a:prstGeom prst="rect">
            <a:avLst/>
          </a:prstGeom>
        </p:spPr>
        <p:txBody>
          <a:bodyPr lIns="0" tIns="0" rIns="0" bIns="0" rtlCol="0" anchor="t">
            <a:spAutoFit/>
          </a:bodyPr>
          <a:lstStyle/>
          <a:p>
            <a:pPr algn="l">
              <a:lnSpc>
                <a:spcPts val="2451"/>
              </a:lnSpc>
            </a:pPr>
            <a:r>
              <a:rPr lang="en-US" sz="2608" spc="-83" dirty="0">
                <a:solidFill>
                  <a:srgbClr val="000000"/>
                </a:solidFill>
                <a:latin typeface="Courier Prime"/>
                <a:ea typeface="Courier Prime"/>
                <a:cs typeface="Courier Prime"/>
                <a:sym typeface="Courier Prime"/>
              </a:rPr>
              <a:t>FREIE UNIVERSITÄT BERLIN</a:t>
            </a:r>
          </a:p>
        </p:txBody>
      </p:sp>
      <p:sp>
        <p:nvSpPr>
          <p:cNvPr id="13" name="TextBox 13"/>
          <p:cNvSpPr txBox="1"/>
          <p:nvPr/>
        </p:nvSpPr>
        <p:spPr>
          <a:xfrm>
            <a:off x="8345229" y="3071880"/>
            <a:ext cx="6461644" cy="3092770"/>
          </a:xfrm>
          <a:prstGeom prst="rect">
            <a:avLst/>
          </a:prstGeom>
        </p:spPr>
        <p:txBody>
          <a:bodyPr wrap="square" lIns="0" tIns="0" rIns="0" bIns="0" rtlCol="0" anchor="t">
            <a:spAutoFit/>
          </a:bodyPr>
          <a:lstStyle/>
          <a:p>
            <a:pPr algn="ctr">
              <a:lnSpc>
                <a:spcPts val="8271"/>
              </a:lnSpc>
            </a:pPr>
            <a:r>
              <a:rPr lang="en-US" sz="5000" b="1" spc="-281" dirty="0">
                <a:solidFill>
                  <a:srgbClr val="000000"/>
                </a:solidFill>
                <a:latin typeface="TT Bluescreens Bold"/>
                <a:ea typeface="TT Bluescreens Bold"/>
                <a:cs typeface="TT Bluescreens Bold"/>
                <a:sym typeface="TT Bluescreens Bold"/>
              </a:rPr>
              <a:t>CURRENT STATE AND PROSPECTS OF TRADE AND ECONOMIC COOPERATION BETWEEN UKRAINE AND THE EU</a:t>
            </a:r>
          </a:p>
        </p:txBody>
      </p:sp>
      <p:sp>
        <p:nvSpPr>
          <p:cNvPr id="15" name="TextBox 14">
            <a:extLst>
              <a:ext uri="{FF2B5EF4-FFF2-40B4-BE49-F238E27FC236}">
                <a16:creationId xmlns:a16="http://schemas.microsoft.com/office/drawing/2014/main" id="{E18DA2DA-A8E0-9DF8-F5DB-D7271AAD9B92}"/>
              </a:ext>
            </a:extLst>
          </p:cNvPr>
          <p:cNvSpPr txBox="1"/>
          <p:nvPr/>
        </p:nvSpPr>
        <p:spPr>
          <a:xfrm>
            <a:off x="2547212" y="1329336"/>
            <a:ext cx="9982200" cy="707886"/>
          </a:xfrm>
          <a:prstGeom prst="rect">
            <a:avLst/>
          </a:prstGeom>
          <a:noFill/>
        </p:spPr>
        <p:txBody>
          <a:bodyPr wrap="square">
            <a:spAutoFit/>
          </a:bodyPr>
          <a:lstStyle/>
          <a:p>
            <a:r>
              <a:rPr lang="en-US" sz="2000" b="0" i="0" dirty="0">
                <a:solidFill>
                  <a:srgbClr val="222222"/>
                </a:solidFill>
                <a:effectLst/>
                <a:latin typeface="Arial" panose="020B0604020202020204" pitchFamily="34" charset="0"/>
              </a:rPr>
              <a:t>Free University of Berlin - Odesa National University Round t</a:t>
            </a:r>
            <a:r>
              <a:rPr lang="ru-RU" sz="2000" b="0" i="0" dirty="0" err="1">
                <a:solidFill>
                  <a:srgbClr val="222222"/>
                </a:solidFill>
                <a:effectLst/>
                <a:latin typeface="Arial" panose="020B0604020202020204" pitchFamily="34" charset="0"/>
              </a:rPr>
              <a:t>able</a:t>
            </a:r>
            <a:r>
              <a:rPr lang="en-US" sz="2000" b="0" i="0" dirty="0">
                <a:solidFill>
                  <a:srgbClr val="222222"/>
                </a:solidFill>
                <a:effectLst/>
                <a:latin typeface="Arial" panose="020B0604020202020204" pitchFamily="34" charset="0"/>
              </a:rPr>
              <a:t>: </a:t>
            </a:r>
            <a:endParaRPr lang="ru-RU" sz="2000" b="0" i="0" dirty="0">
              <a:solidFill>
                <a:srgbClr val="222222"/>
              </a:solidFill>
              <a:effectLst/>
              <a:latin typeface="Arial" panose="020B0604020202020204" pitchFamily="34" charset="0"/>
            </a:endParaRPr>
          </a:p>
          <a:p>
            <a:r>
              <a:rPr lang="en-US" sz="2000" b="0" i="0" dirty="0">
                <a:solidFill>
                  <a:srgbClr val="222222"/>
                </a:solidFill>
                <a:effectLst/>
                <a:latin typeface="Arial" panose="020B0604020202020204" pitchFamily="34" charset="0"/>
              </a:rPr>
              <a:t>Socio-Economic Challenges for the EU and Ukraine and Paths for Cooperation</a:t>
            </a:r>
            <a:endParaRPr lang="ru-UA" sz="2000" dirty="0"/>
          </a:p>
        </p:txBody>
      </p:sp>
      <p:sp>
        <p:nvSpPr>
          <p:cNvPr id="17" name="TextBox 16">
            <a:extLst>
              <a:ext uri="{FF2B5EF4-FFF2-40B4-BE49-F238E27FC236}">
                <a16:creationId xmlns:a16="http://schemas.microsoft.com/office/drawing/2014/main" id="{FAC50994-3E5E-B6BF-5622-F7CD36918F55}"/>
              </a:ext>
            </a:extLst>
          </p:cNvPr>
          <p:cNvSpPr txBox="1"/>
          <p:nvPr/>
        </p:nvSpPr>
        <p:spPr>
          <a:xfrm>
            <a:off x="1371600" y="3051834"/>
            <a:ext cx="4419600" cy="3785652"/>
          </a:xfrm>
          <a:prstGeom prst="rect">
            <a:avLst/>
          </a:prstGeom>
          <a:noFill/>
        </p:spPr>
        <p:txBody>
          <a:bodyPr wrap="square">
            <a:spAutoFit/>
          </a:bodyPr>
          <a:lstStyle/>
          <a:p>
            <a:pPr algn="just"/>
            <a:r>
              <a:rPr kumimoji="0" lang="en-US" sz="2000" b="0" i="0" u="none" strike="noStrike" kern="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Arial"/>
                <a:sym typeface="Arial"/>
              </a:rPr>
              <a:t>The research supporting this presentation </a:t>
            </a:r>
            <a:r>
              <a:rPr kumimoji="0" lang="en-GB" sz="2000" b="0" i="0" u="none" strike="noStrike" kern="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Arial"/>
                <a:sym typeface="Arial"/>
              </a:rPr>
              <a:t>was prepared within the project: “Socio-economic impact of the COVID-19 pandemic and Russia’s full-scale invasion on the development of EU and Ukraine: fostering research collaborations through establishing of a digital knowledge exchange platform”. This project has received funding from the European Union’s Horizon 2020 Research and Innovation programme under Grant Agreement no. 871072</a:t>
            </a:r>
            <a:endParaRPr lang="ru-UA" sz="2000" dirty="0"/>
          </a:p>
        </p:txBody>
      </p:sp>
      <p:grpSp>
        <p:nvGrpSpPr>
          <p:cNvPr id="18" name="object 2">
            <a:extLst>
              <a:ext uri="{FF2B5EF4-FFF2-40B4-BE49-F238E27FC236}">
                <a16:creationId xmlns:a16="http://schemas.microsoft.com/office/drawing/2014/main" id="{FEB148F8-6738-D6F8-11AD-86781D5072FA}"/>
              </a:ext>
            </a:extLst>
          </p:cNvPr>
          <p:cNvGrpSpPr/>
          <p:nvPr/>
        </p:nvGrpSpPr>
        <p:grpSpPr>
          <a:xfrm>
            <a:off x="374278" y="-83522"/>
            <a:ext cx="18297793" cy="10294613"/>
            <a:chOff x="0" y="0"/>
            <a:chExt cx="18297793" cy="10294613"/>
          </a:xfrm>
        </p:grpSpPr>
        <p:pic>
          <p:nvPicPr>
            <p:cNvPr id="19" name="object 3">
              <a:extLst>
                <a:ext uri="{FF2B5EF4-FFF2-40B4-BE49-F238E27FC236}">
                  <a16:creationId xmlns:a16="http://schemas.microsoft.com/office/drawing/2014/main" id="{5F69E607-65E4-0C49-D0CF-97AE1A7799BA}"/>
                </a:ext>
              </a:extLst>
            </p:cNvPr>
            <p:cNvPicPr/>
            <p:nvPr/>
          </p:nvPicPr>
          <p:blipFill>
            <a:blip r:embed="rId6" cstate="print"/>
            <a:stretch>
              <a:fillRect/>
            </a:stretch>
          </p:blipFill>
          <p:spPr>
            <a:xfrm>
              <a:off x="16855826" y="6690749"/>
              <a:ext cx="1441967" cy="3603864"/>
            </a:xfrm>
            <a:prstGeom prst="rect">
              <a:avLst/>
            </a:prstGeom>
          </p:spPr>
        </p:pic>
        <p:pic>
          <p:nvPicPr>
            <p:cNvPr id="20" name="object 4">
              <a:extLst>
                <a:ext uri="{FF2B5EF4-FFF2-40B4-BE49-F238E27FC236}">
                  <a16:creationId xmlns:a16="http://schemas.microsoft.com/office/drawing/2014/main" id="{D9718817-1DDE-69E7-76DF-004D4494E1C3}"/>
                </a:ext>
              </a:extLst>
            </p:cNvPr>
            <p:cNvPicPr/>
            <p:nvPr/>
          </p:nvPicPr>
          <p:blipFill>
            <a:blip r:embed="rId7" cstate="print"/>
            <a:stretch>
              <a:fillRect/>
            </a:stretch>
          </p:blipFill>
          <p:spPr>
            <a:xfrm>
              <a:off x="0" y="0"/>
              <a:ext cx="2705672" cy="2832099"/>
            </a:xfrm>
            <a:prstGeom prst="rect">
              <a:avLst/>
            </a:prstGeom>
          </p:spPr>
        </p:pic>
        <p:pic>
          <p:nvPicPr>
            <p:cNvPr id="21" name="object 6">
              <a:extLst>
                <a:ext uri="{FF2B5EF4-FFF2-40B4-BE49-F238E27FC236}">
                  <a16:creationId xmlns:a16="http://schemas.microsoft.com/office/drawing/2014/main" id="{DE79F446-CDD3-6149-0814-86CAED3BC902}"/>
                </a:ext>
              </a:extLst>
            </p:cNvPr>
            <p:cNvPicPr/>
            <p:nvPr/>
          </p:nvPicPr>
          <p:blipFill>
            <a:blip r:embed="rId8" cstate="print"/>
            <a:stretch>
              <a:fillRect/>
            </a:stretch>
          </p:blipFill>
          <p:spPr>
            <a:xfrm>
              <a:off x="15582608" y="1299145"/>
              <a:ext cx="1352549" cy="1285874"/>
            </a:xfrm>
            <a:prstGeom prst="rect">
              <a:avLst/>
            </a:prstGeom>
          </p:spPr>
        </p:pic>
        <p:sp>
          <p:nvSpPr>
            <p:cNvPr id="22" name="object 7">
              <a:extLst>
                <a:ext uri="{FF2B5EF4-FFF2-40B4-BE49-F238E27FC236}">
                  <a16:creationId xmlns:a16="http://schemas.microsoft.com/office/drawing/2014/main" id="{33AFEEC7-ED07-EEEF-5EB6-553A07B97450}"/>
                </a:ext>
              </a:extLst>
            </p:cNvPr>
            <p:cNvSpPr/>
            <p:nvPr/>
          </p:nvSpPr>
          <p:spPr>
            <a:xfrm>
              <a:off x="1063116" y="8545455"/>
              <a:ext cx="1703070" cy="1133475"/>
            </a:xfrm>
            <a:custGeom>
              <a:avLst/>
              <a:gdLst/>
              <a:ahLst/>
              <a:cxnLst/>
              <a:rect l="l" t="t" r="r" b="b"/>
              <a:pathLst>
                <a:path w="1703070" h="1133475">
                  <a:moveTo>
                    <a:pt x="1702689" y="1133475"/>
                  </a:moveTo>
                  <a:lnTo>
                    <a:pt x="0" y="1133475"/>
                  </a:lnTo>
                  <a:lnTo>
                    <a:pt x="0" y="0"/>
                  </a:lnTo>
                  <a:lnTo>
                    <a:pt x="1702689" y="0"/>
                  </a:lnTo>
                  <a:lnTo>
                    <a:pt x="1702689" y="1133475"/>
                  </a:lnTo>
                  <a:close/>
                </a:path>
              </a:pathLst>
            </a:custGeom>
            <a:solidFill>
              <a:srgbClr val="003399"/>
            </a:solidFill>
          </p:spPr>
          <p:txBody>
            <a:bodyPr wrap="square" lIns="0" tIns="0" rIns="0" bIns="0" rtlCol="0"/>
            <a:lstStyle/>
            <a:p>
              <a:endParaRPr/>
            </a:p>
          </p:txBody>
        </p:sp>
        <p:sp>
          <p:nvSpPr>
            <p:cNvPr id="23" name="object 8">
              <a:extLst>
                <a:ext uri="{FF2B5EF4-FFF2-40B4-BE49-F238E27FC236}">
                  <a16:creationId xmlns:a16="http://schemas.microsoft.com/office/drawing/2014/main" id="{75684651-EC17-AA39-8C31-9CF6520BC81C}"/>
                </a:ext>
              </a:extLst>
            </p:cNvPr>
            <p:cNvSpPr/>
            <p:nvPr/>
          </p:nvSpPr>
          <p:spPr>
            <a:xfrm>
              <a:off x="1520672" y="8724518"/>
              <a:ext cx="778510" cy="774700"/>
            </a:xfrm>
            <a:custGeom>
              <a:avLst/>
              <a:gdLst/>
              <a:ahLst/>
              <a:cxnLst/>
              <a:rect l="l" t="t" r="r" b="b"/>
              <a:pathLst>
                <a:path w="778510" h="774700">
                  <a:moveTo>
                    <a:pt x="124764" y="560463"/>
                  </a:moveTo>
                  <a:lnTo>
                    <a:pt x="78727" y="559142"/>
                  </a:lnTo>
                  <a:lnTo>
                    <a:pt x="61442" y="516356"/>
                  </a:lnTo>
                  <a:lnTo>
                    <a:pt x="45961" y="559828"/>
                  </a:lnTo>
                  <a:lnTo>
                    <a:pt x="0" y="563067"/>
                  </a:lnTo>
                  <a:lnTo>
                    <a:pt x="36474" y="591248"/>
                  </a:lnTo>
                  <a:lnTo>
                    <a:pt x="25361" y="636028"/>
                  </a:lnTo>
                  <a:lnTo>
                    <a:pt x="63385" y="609993"/>
                  </a:lnTo>
                  <a:lnTo>
                    <a:pt x="102463" y="634428"/>
                  </a:lnTo>
                  <a:lnTo>
                    <a:pt x="89496" y="590143"/>
                  </a:lnTo>
                  <a:lnTo>
                    <a:pt x="124764" y="560463"/>
                  </a:lnTo>
                  <a:close/>
                </a:path>
                <a:path w="778510" h="774700">
                  <a:moveTo>
                    <a:pt x="124764" y="182638"/>
                  </a:moveTo>
                  <a:lnTo>
                    <a:pt x="78727" y="181317"/>
                  </a:lnTo>
                  <a:lnTo>
                    <a:pt x="61442" y="138531"/>
                  </a:lnTo>
                  <a:lnTo>
                    <a:pt x="45961" y="181991"/>
                  </a:lnTo>
                  <a:lnTo>
                    <a:pt x="0" y="185242"/>
                  </a:lnTo>
                  <a:lnTo>
                    <a:pt x="36474" y="213423"/>
                  </a:lnTo>
                  <a:lnTo>
                    <a:pt x="25361" y="258203"/>
                  </a:lnTo>
                  <a:lnTo>
                    <a:pt x="63385" y="232168"/>
                  </a:lnTo>
                  <a:lnTo>
                    <a:pt x="102463" y="256603"/>
                  </a:lnTo>
                  <a:lnTo>
                    <a:pt x="89496" y="212318"/>
                  </a:lnTo>
                  <a:lnTo>
                    <a:pt x="124764" y="182638"/>
                  </a:lnTo>
                  <a:close/>
                </a:path>
                <a:path w="778510" h="774700">
                  <a:moveTo>
                    <a:pt x="263055" y="698995"/>
                  </a:moveTo>
                  <a:lnTo>
                    <a:pt x="217017" y="697674"/>
                  </a:lnTo>
                  <a:lnTo>
                    <a:pt x="199732" y="654900"/>
                  </a:lnTo>
                  <a:lnTo>
                    <a:pt x="184251" y="698360"/>
                  </a:lnTo>
                  <a:lnTo>
                    <a:pt x="138290" y="701598"/>
                  </a:lnTo>
                  <a:lnTo>
                    <a:pt x="174777" y="729780"/>
                  </a:lnTo>
                  <a:lnTo>
                    <a:pt x="163652" y="774573"/>
                  </a:lnTo>
                  <a:lnTo>
                    <a:pt x="201676" y="748525"/>
                  </a:lnTo>
                  <a:lnTo>
                    <a:pt x="240766" y="772960"/>
                  </a:lnTo>
                  <a:lnTo>
                    <a:pt x="227787" y="728675"/>
                  </a:lnTo>
                  <a:lnTo>
                    <a:pt x="263055" y="698995"/>
                  </a:lnTo>
                  <a:close/>
                </a:path>
                <a:path w="778510" h="774700">
                  <a:moveTo>
                    <a:pt x="263055" y="44107"/>
                  </a:moveTo>
                  <a:lnTo>
                    <a:pt x="217017" y="42773"/>
                  </a:lnTo>
                  <a:lnTo>
                    <a:pt x="199732" y="0"/>
                  </a:lnTo>
                  <a:lnTo>
                    <a:pt x="184251" y="43459"/>
                  </a:lnTo>
                  <a:lnTo>
                    <a:pt x="138290" y="46710"/>
                  </a:lnTo>
                  <a:lnTo>
                    <a:pt x="174777" y="74891"/>
                  </a:lnTo>
                  <a:lnTo>
                    <a:pt x="163652" y="119672"/>
                  </a:lnTo>
                  <a:lnTo>
                    <a:pt x="201676" y="93624"/>
                  </a:lnTo>
                  <a:lnTo>
                    <a:pt x="240766" y="118059"/>
                  </a:lnTo>
                  <a:lnTo>
                    <a:pt x="227787" y="73787"/>
                  </a:lnTo>
                  <a:lnTo>
                    <a:pt x="263055" y="44107"/>
                  </a:lnTo>
                  <a:close/>
                </a:path>
                <a:path w="778510" h="774700">
                  <a:moveTo>
                    <a:pt x="640219" y="698995"/>
                  </a:moveTo>
                  <a:lnTo>
                    <a:pt x="594169" y="697674"/>
                  </a:lnTo>
                  <a:lnTo>
                    <a:pt x="576897" y="654900"/>
                  </a:lnTo>
                  <a:lnTo>
                    <a:pt x="561403" y="698360"/>
                  </a:lnTo>
                  <a:lnTo>
                    <a:pt x="515454" y="701598"/>
                  </a:lnTo>
                  <a:lnTo>
                    <a:pt x="551929" y="729780"/>
                  </a:lnTo>
                  <a:lnTo>
                    <a:pt x="540816" y="774573"/>
                  </a:lnTo>
                  <a:lnTo>
                    <a:pt x="578840" y="748525"/>
                  </a:lnTo>
                  <a:lnTo>
                    <a:pt x="617918" y="772960"/>
                  </a:lnTo>
                  <a:lnTo>
                    <a:pt x="604951" y="728675"/>
                  </a:lnTo>
                  <a:lnTo>
                    <a:pt x="640219" y="698995"/>
                  </a:lnTo>
                  <a:close/>
                </a:path>
                <a:path w="778510" h="774700">
                  <a:moveTo>
                    <a:pt x="640219" y="44107"/>
                  </a:moveTo>
                  <a:lnTo>
                    <a:pt x="594169" y="42773"/>
                  </a:lnTo>
                  <a:lnTo>
                    <a:pt x="576897" y="0"/>
                  </a:lnTo>
                  <a:lnTo>
                    <a:pt x="561403" y="43459"/>
                  </a:lnTo>
                  <a:lnTo>
                    <a:pt x="515454" y="46710"/>
                  </a:lnTo>
                  <a:lnTo>
                    <a:pt x="551929" y="74891"/>
                  </a:lnTo>
                  <a:lnTo>
                    <a:pt x="540816" y="119672"/>
                  </a:lnTo>
                  <a:lnTo>
                    <a:pt x="578840" y="93624"/>
                  </a:lnTo>
                  <a:lnTo>
                    <a:pt x="617918" y="118059"/>
                  </a:lnTo>
                  <a:lnTo>
                    <a:pt x="604951" y="73787"/>
                  </a:lnTo>
                  <a:lnTo>
                    <a:pt x="640219" y="44107"/>
                  </a:lnTo>
                  <a:close/>
                </a:path>
                <a:path w="778510" h="774700">
                  <a:moveTo>
                    <a:pt x="778510" y="182638"/>
                  </a:moveTo>
                  <a:lnTo>
                    <a:pt x="732459" y="181317"/>
                  </a:lnTo>
                  <a:lnTo>
                    <a:pt x="715187" y="138531"/>
                  </a:lnTo>
                  <a:lnTo>
                    <a:pt x="699706" y="181991"/>
                  </a:lnTo>
                  <a:lnTo>
                    <a:pt x="653745" y="185242"/>
                  </a:lnTo>
                  <a:lnTo>
                    <a:pt x="690219" y="213423"/>
                  </a:lnTo>
                  <a:lnTo>
                    <a:pt x="679107" y="258203"/>
                  </a:lnTo>
                  <a:lnTo>
                    <a:pt x="717130" y="232168"/>
                  </a:lnTo>
                  <a:lnTo>
                    <a:pt x="756208" y="256603"/>
                  </a:lnTo>
                  <a:lnTo>
                    <a:pt x="743242" y="212318"/>
                  </a:lnTo>
                  <a:lnTo>
                    <a:pt x="778510" y="182638"/>
                  </a:lnTo>
                  <a:close/>
                </a:path>
              </a:pathLst>
            </a:custGeom>
            <a:solidFill>
              <a:srgbClr val="FFCC00"/>
            </a:solidFill>
          </p:spPr>
          <p:txBody>
            <a:bodyPr wrap="square" lIns="0" tIns="0" rIns="0" bIns="0" rtlCol="0"/>
            <a:lstStyle/>
            <a:p>
              <a:endParaRPr/>
            </a:p>
          </p:txBody>
        </p:sp>
        <p:pic>
          <p:nvPicPr>
            <p:cNvPr id="24" name="object 9">
              <a:extLst>
                <a:ext uri="{FF2B5EF4-FFF2-40B4-BE49-F238E27FC236}">
                  <a16:creationId xmlns:a16="http://schemas.microsoft.com/office/drawing/2014/main" id="{79C57B4C-D3F3-D391-6718-8EC26E586007}"/>
                </a:ext>
              </a:extLst>
            </p:cNvPr>
            <p:cNvPicPr/>
            <p:nvPr/>
          </p:nvPicPr>
          <p:blipFill>
            <a:blip r:embed="rId9" cstate="print"/>
            <a:stretch>
              <a:fillRect/>
            </a:stretch>
          </p:blipFill>
          <p:spPr>
            <a:xfrm>
              <a:off x="2224714" y="9051961"/>
              <a:ext cx="124765" cy="119672"/>
            </a:xfrm>
            <a:prstGeom prst="rect">
              <a:avLst/>
            </a:prstGeom>
          </p:spPr>
        </p:pic>
        <p:pic>
          <p:nvPicPr>
            <p:cNvPr id="25" name="object 10">
              <a:extLst>
                <a:ext uri="{FF2B5EF4-FFF2-40B4-BE49-F238E27FC236}">
                  <a16:creationId xmlns:a16="http://schemas.microsoft.com/office/drawing/2014/main" id="{5CAEA470-3632-54AD-4B49-B57B9A84B862}"/>
                </a:ext>
              </a:extLst>
            </p:cNvPr>
            <p:cNvPicPr/>
            <p:nvPr/>
          </p:nvPicPr>
          <p:blipFill>
            <a:blip r:embed="rId9" cstate="print"/>
            <a:stretch>
              <a:fillRect/>
            </a:stretch>
          </p:blipFill>
          <p:spPr>
            <a:xfrm>
              <a:off x="1470394" y="9051961"/>
              <a:ext cx="124765" cy="119672"/>
            </a:xfrm>
            <a:prstGeom prst="rect">
              <a:avLst/>
            </a:prstGeom>
          </p:spPr>
        </p:pic>
        <p:pic>
          <p:nvPicPr>
            <p:cNvPr id="26" name="object 11">
              <a:extLst>
                <a:ext uri="{FF2B5EF4-FFF2-40B4-BE49-F238E27FC236}">
                  <a16:creationId xmlns:a16="http://schemas.microsoft.com/office/drawing/2014/main" id="{8E3EA7FC-4E51-13DB-0A32-E9ED0CDDCCE4}"/>
                </a:ext>
              </a:extLst>
            </p:cNvPr>
            <p:cNvPicPr/>
            <p:nvPr/>
          </p:nvPicPr>
          <p:blipFill>
            <a:blip r:embed="rId10" cstate="print"/>
            <a:stretch>
              <a:fillRect/>
            </a:stretch>
          </p:blipFill>
          <p:spPr>
            <a:xfrm>
              <a:off x="1847554" y="9429785"/>
              <a:ext cx="124765" cy="119672"/>
            </a:xfrm>
            <a:prstGeom prst="rect">
              <a:avLst/>
            </a:prstGeom>
          </p:spPr>
        </p:pic>
        <p:pic>
          <p:nvPicPr>
            <p:cNvPr id="27" name="object 12">
              <a:extLst>
                <a:ext uri="{FF2B5EF4-FFF2-40B4-BE49-F238E27FC236}">
                  <a16:creationId xmlns:a16="http://schemas.microsoft.com/office/drawing/2014/main" id="{C984A7CC-7D83-CDA0-8F3F-A71AB5A8867C}"/>
                </a:ext>
              </a:extLst>
            </p:cNvPr>
            <p:cNvPicPr/>
            <p:nvPr/>
          </p:nvPicPr>
          <p:blipFill>
            <a:blip r:embed="rId10" cstate="print"/>
            <a:stretch>
              <a:fillRect/>
            </a:stretch>
          </p:blipFill>
          <p:spPr>
            <a:xfrm>
              <a:off x="1847554" y="8674135"/>
              <a:ext cx="124765" cy="119672"/>
            </a:xfrm>
            <a:prstGeom prst="rect">
              <a:avLst/>
            </a:prstGeom>
          </p:spPr>
        </p:pic>
        <p:sp>
          <p:nvSpPr>
            <p:cNvPr id="28" name="object 13">
              <a:extLst>
                <a:ext uri="{FF2B5EF4-FFF2-40B4-BE49-F238E27FC236}">
                  <a16:creationId xmlns:a16="http://schemas.microsoft.com/office/drawing/2014/main" id="{7B9EF45C-9AC7-9838-AE99-A1324909BFFC}"/>
                </a:ext>
              </a:extLst>
            </p:cNvPr>
            <p:cNvSpPr/>
            <p:nvPr/>
          </p:nvSpPr>
          <p:spPr>
            <a:xfrm>
              <a:off x="2174426" y="9240873"/>
              <a:ext cx="125095" cy="120014"/>
            </a:xfrm>
            <a:custGeom>
              <a:avLst/>
              <a:gdLst/>
              <a:ahLst/>
              <a:cxnLst/>
              <a:rect l="l" t="t" r="r" b="b"/>
              <a:pathLst>
                <a:path w="125094" h="120015">
                  <a:moveTo>
                    <a:pt x="25355" y="119672"/>
                  </a:moveTo>
                  <a:lnTo>
                    <a:pt x="36476" y="74889"/>
                  </a:lnTo>
                  <a:lnTo>
                    <a:pt x="0" y="46704"/>
                  </a:lnTo>
                  <a:lnTo>
                    <a:pt x="45952" y="43461"/>
                  </a:lnTo>
                  <a:lnTo>
                    <a:pt x="61438" y="0"/>
                  </a:lnTo>
                  <a:lnTo>
                    <a:pt x="78717" y="42777"/>
                  </a:lnTo>
                  <a:lnTo>
                    <a:pt x="124765" y="44101"/>
                  </a:lnTo>
                  <a:lnTo>
                    <a:pt x="89491" y="73783"/>
                  </a:lnTo>
                  <a:lnTo>
                    <a:pt x="102465" y="118063"/>
                  </a:lnTo>
                  <a:lnTo>
                    <a:pt x="63385" y="93629"/>
                  </a:lnTo>
                  <a:lnTo>
                    <a:pt x="25355" y="119672"/>
                  </a:lnTo>
                  <a:close/>
                </a:path>
              </a:pathLst>
            </a:custGeom>
            <a:solidFill>
              <a:srgbClr val="FFCC00"/>
            </a:solidFill>
          </p:spPr>
          <p:txBody>
            <a:bodyPr wrap="square" lIns="0" tIns="0" rIns="0" bIns="0" rtlCol="0"/>
            <a:lstStyle/>
            <a:p>
              <a:endParaRPr/>
            </a:p>
          </p:txBody>
        </p:sp>
        <p:pic>
          <p:nvPicPr>
            <p:cNvPr id="29" name="object 14">
              <a:extLst>
                <a:ext uri="{FF2B5EF4-FFF2-40B4-BE49-F238E27FC236}">
                  <a16:creationId xmlns:a16="http://schemas.microsoft.com/office/drawing/2014/main" id="{381876BF-FD1B-54A2-B773-09248FEE715C}"/>
                </a:ext>
              </a:extLst>
            </p:cNvPr>
            <p:cNvPicPr/>
            <p:nvPr/>
          </p:nvPicPr>
          <p:blipFill>
            <a:blip r:embed="rId11" cstate="print"/>
            <a:stretch>
              <a:fillRect/>
            </a:stretch>
          </p:blipFill>
          <p:spPr>
            <a:xfrm>
              <a:off x="14201483" y="8603721"/>
              <a:ext cx="2733674" cy="1009649"/>
            </a:xfrm>
            <a:prstGeom prst="rect">
              <a:avLst/>
            </a:prstGeom>
            <a:ln>
              <a:noFill/>
            </a:ln>
            <a:effectLst>
              <a:softEdge rad="112500"/>
            </a:effec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294479"/>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2510304" y="7760"/>
            <a:ext cx="47625" cy="5768840"/>
            <a:chOff x="0" y="0"/>
            <a:chExt cx="12543" cy="1519365"/>
          </a:xfrm>
        </p:grpSpPr>
        <p:sp>
          <p:nvSpPr>
            <p:cNvPr id="8" name="Freeform 8"/>
            <p:cNvSpPr/>
            <p:nvPr/>
          </p:nvSpPr>
          <p:spPr>
            <a:xfrm>
              <a:off x="0" y="0"/>
              <a:ext cx="12543" cy="1519365"/>
            </a:xfrm>
            <a:custGeom>
              <a:avLst/>
              <a:gdLst/>
              <a:ahLst/>
              <a:cxnLst/>
              <a:rect l="l" t="t" r="r" b="b"/>
              <a:pathLst>
                <a:path w="12543" h="1519365">
                  <a:moveTo>
                    <a:pt x="0" y="0"/>
                  </a:moveTo>
                  <a:lnTo>
                    <a:pt x="12543" y="0"/>
                  </a:lnTo>
                  <a:lnTo>
                    <a:pt x="12543" y="1519365"/>
                  </a:lnTo>
                  <a:lnTo>
                    <a:pt x="0" y="1519365"/>
                  </a:lnTo>
                  <a:close/>
                </a:path>
              </a:pathLst>
            </a:custGeom>
            <a:solidFill>
              <a:srgbClr val="4F4741"/>
            </a:solidFill>
          </p:spPr>
        </p:sp>
        <p:sp>
          <p:nvSpPr>
            <p:cNvPr id="9" name="TextBox 9"/>
            <p:cNvSpPr txBox="1"/>
            <p:nvPr/>
          </p:nvSpPr>
          <p:spPr>
            <a:xfrm>
              <a:off x="0" y="-47625"/>
              <a:ext cx="12543" cy="156699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4276578" y="4209804"/>
            <a:ext cx="10746237" cy="3363977"/>
          </a:xfrm>
          <a:prstGeom prst="rect">
            <a:avLst/>
          </a:prstGeom>
        </p:spPr>
        <p:txBody>
          <a:bodyPr lIns="0" tIns="0" rIns="0" bIns="0" rtlCol="0" anchor="t">
            <a:spAutoFit/>
          </a:bodyPr>
          <a:lstStyle/>
          <a:p>
            <a:pPr algn="l">
              <a:lnSpc>
                <a:spcPts val="24722"/>
              </a:lnSpc>
            </a:pPr>
            <a:r>
              <a:rPr lang="en-US" sz="26300" b="1" spc="-841">
                <a:solidFill>
                  <a:srgbClr val="000000"/>
                </a:solidFill>
                <a:latin typeface="TT Bluescreens Bold"/>
                <a:ea typeface="TT Bluescreens Bold"/>
                <a:cs typeface="TT Bluescreens Bold"/>
                <a:sym typeface="TT Bluescreens Bold"/>
              </a:rPr>
              <a:t>THANK YOU</a:t>
            </a:r>
          </a:p>
        </p:txBody>
      </p:sp>
      <p:grpSp>
        <p:nvGrpSpPr>
          <p:cNvPr id="11" name="Group 11"/>
          <p:cNvGrpSpPr/>
          <p:nvPr/>
        </p:nvGrpSpPr>
        <p:grpSpPr>
          <a:xfrm rot="-5400000">
            <a:off x="6741464" y="5082721"/>
            <a:ext cx="47625" cy="5768840"/>
            <a:chOff x="0" y="0"/>
            <a:chExt cx="12543" cy="1519365"/>
          </a:xfrm>
        </p:grpSpPr>
        <p:sp>
          <p:nvSpPr>
            <p:cNvPr id="12" name="Freeform 12"/>
            <p:cNvSpPr/>
            <p:nvPr/>
          </p:nvSpPr>
          <p:spPr>
            <a:xfrm>
              <a:off x="0" y="0"/>
              <a:ext cx="12543" cy="1519365"/>
            </a:xfrm>
            <a:custGeom>
              <a:avLst/>
              <a:gdLst/>
              <a:ahLst/>
              <a:cxnLst/>
              <a:rect l="l" t="t" r="r" b="b"/>
              <a:pathLst>
                <a:path w="12543" h="1519365">
                  <a:moveTo>
                    <a:pt x="0" y="0"/>
                  </a:moveTo>
                  <a:lnTo>
                    <a:pt x="12543" y="0"/>
                  </a:lnTo>
                  <a:lnTo>
                    <a:pt x="12543" y="1519365"/>
                  </a:lnTo>
                  <a:lnTo>
                    <a:pt x="0" y="1519365"/>
                  </a:lnTo>
                  <a:close/>
                </a:path>
              </a:pathLst>
            </a:custGeom>
            <a:solidFill>
              <a:srgbClr val="4F4741"/>
            </a:solidFill>
          </p:spPr>
        </p:sp>
        <p:sp>
          <p:nvSpPr>
            <p:cNvPr id="13" name="TextBox 13"/>
            <p:cNvSpPr txBox="1"/>
            <p:nvPr/>
          </p:nvSpPr>
          <p:spPr>
            <a:xfrm>
              <a:off x="0" y="-47625"/>
              <a:ext cx="12543" cy="156699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9492362" y="7839588"/>
            <a:ext cx="6585474" cy="1144226"/>
          </a:xfrm>
          <a:custGeom>
            <a:avLst/>
            <a:gdLst/>
            <a:ahLst/>
            <a:cxnLst/>
            <a:rect l="l" t="t" r="r" b="b"/>
            <a:pathLst>
              <a:path w="6585474" h="1144226">
                <a:moveTo>
                  <a:pt x="0" y="0"/>
                </a:moveTo>
                <a:lnTo>
                  <a:pt x="6585475" y="0"/>
                </a:lnTo>
                <a:lnTo>
                  <a:pt x="6585475" y="1144226"/>
                </a:lnTo>
                <a:lnTo>
                  <a:pt x="0" y="1144226"/>
                </a:lnTo>
                <a:lnTo>
                  <a:pt x="0" y="0"/>
                </a:lnTo>
                <a:close/>
              </a:path>
            </a:pathLst>
          </a:custGeom>
          <a:blipFill>
            <a:blip r:embed="rId3"/>
            <a:stretch>
              <a:fillRect/>
            </a:stretch>
          </a:blipFill>
        </p:spPr>
      </p:sp>
      <p:grpSp>
        <p:nvGrpSpPr>
          <p:cNvPr id="8" name="Group 8"/>
          <p:cNvGrpSpPr/>
          <p:nvPr/>
        </p:nvGrpSpPr>
        <p:grpSpPr>
          <a:xfrm>
            <a:off x="9492362" y="1750394"/>
            <a:ext cx="6696127" cy="6696127"/>
            <a:chOff x="0" y="0"/>
            <a:chExt cx="812800" cy="812800"/>
          </a:xfrm>
        </p:grpSpPr>
        <p:sp>
          <p:nvSpPr>
            <p:cNvPr id="9" name="Freeform 9"/>
            <p:cNvSpPr/>
            <p:nvPr/>
          </p:nvSpPr>
          <p:spPr>
            <a:xfrm>
              <a:off x="0" y="0"/>
              <a:ext cx="812800" cy="812800"/>
            </a:xfrm>
            <a:custGeom>
              <a:avLst/>
              <a:gdLst/>
              <a:ahLst/>
              <a:cxnLst/>
              <a:rect l="l" t="t" r="r" b="b"/>
              <a:pathLst>
                <a:path w="812800" h="812800">
                  <a:moveTo>
                    <a:pt x="26592" y="0"/>
                  </a:moveTo>
                  <a:lnTo>
                    <a:pt x="786208" y="0"/>
                  </a:lnTo>
                  <a:cubicBezTo>
                    <a:pt x="793261" y="0"/>
                    <a:pt x="800024" y="2802"/>
                    <a:pt x="805011" y="7789"/>
                  </a:cubicBezTo>
                  <a:cubicBezTo>
                    <a:pt x="809998" y="12776"/>
                    <a:pt x="812800" y="19539"/>
                    <a:pt x="812800" y="26592"/>
                  </a:cubicBezTo>
                  <a:lnTo>
                    <a:pt x="812800" y="786208"/>
                  </a:lnTo>
                  <a:cubicBezTo>
                    <a:pt x="812800" y="793261"/>
                    <a:pt x="809998" y="800024"/>
                    <a:pt x="805011" y="805011"/>
                  </a:cubicBezTo>
                  <a:cubicBezTo>
                    <a:pt x="800024" y="809998"/>
                    <a:pt x="793261" y="812800"/>
                    <a:pt x="786208" y="812800"/>
                  </a:cubicBezTo>
                  <a:lnTo>
                    <a:pt x="26592" y="812800"/>
                  </a:lnTo>
                  <a:cubicBezTo>
                    <a:pt x="19539" y="812800"/>
                    <a:pt x="12776" y="809998"/>
                    <a:pt x="7789" y="805011"/>
                  </a:cubicBezTo>
                  <a:cubicBezTo>
                    <a:pt x="2802" y="800024"/>
                    <a:pt x="0" y="793261"/>
                    <a:pt x="0" y="786208"/>
                  </a:cubicBezTo>
                  <a:lnTo>
                    <a:pt x="0" y="26592"/>
                  </a:lnTo>
                  <a:cubicBezTo>
                    <a:pt x="0" y="19539"/>
                    <a:pt x="2802" y="12776"/>
                    <a:pt x="7789" y="7789"/>
                  </a:cubicBezTo>
                  <a:cubicBezTo>
                    <a:pt x="12776" y="2802"/>
                    <a:pt x="19539" y="0"/>
                    <a:pt x="26592" y="0"/>
                  </a:cubicBezTo>
                  <a:close/>
                </a:path>
              </a:pathLst>
            </a:custGeom>
            <a:blipFill>
              <a:blip r:embed="rId4"/>
              <a:stretch>
                <a:fillRect l="-25059" r="-25059"/>
              </a:stretch>
            </a:blipFill>
          </p:spPr>
        </p:sp>
      </p:grpSp>
      <p:sp>
        <p:nvSpPr>
          <p:cNvPr id="10" name="TextBox 10"/>
          <p:cNvSpPr txBox="1"/>
          <p:nvPr/>
        </p:nvSpPr>
        <p:spPr>
          <a:xfrm>
            <a:off x="2021662" y="2196259"/>
            <a:ext cx="6481295" cy="1539240"/>
          </a:xfrm>
          <a:prstGeom prst="rect">
            <a:avLst/>
          </a:prstGeom>
        </p:spPr>
        <p:txBody>
          <a:bodyPr lIns="0" tIns="0" rIns="0" bIns="0" rtlCol="0" anchor="t">
            <a:spAutoFit/>
          </a:bodyPr>
          <a:lstStyle/>
          <a:p>
            <a:pPr algn="ctr">
              <a:lnSpc>
                <a:spcPts val="11280"/>
              </a:lnSpc>
            </a:pPr>
            <a:r>
              <a:rPr lang="en-US" sz="12000" b="1" spc="-384">
                <a:solidFill>
                  <a:srgbClr val="000000"/>
                </a:solidFill>
                <a:latin typeface="TT Bluescreens Bold"/>
                <a:ea typeface="TT Bluescreens Bold"/>
                <a:cs typeface="TT Bluescreens Bold"/>
                <a:sym typeface="TT Bluescreens Bold"/>
              </a:rPr>
              <a:t>INTRODUCTION</a:t>
            </a:r>
          </a:p>
        </p:txBody>
      </p:sp>
      <p:sp>
        <p:nvSpPr>
          <p:cNvPr id="11" name="TextBox 11"/>
          <p:cNvSpPr txBox="1"/>
          <p:nvPr/>
        </p:nvSpPr>
        <p:spPr>
          <a:xfrm>
            <a:off x="1077308" y="3394710"/>
            <a:ext cx="8066692" cy="6072175"/>
          </a:xfrm>
          <a:prstGeom prst="rect">
            <a:avLst/>
          </a:prstGeom>
        </p:spPr>
        <p:txBody>
          <a:bodyPr lIns="0" tIns="0" rIns="0" bIns="0" rtlCol="0" anchor="t">
            <a:spAutoFit/>
          </a:bodyPr>
          <a:lstStyle/>
          <a:p>
            <a:pPr algn="l">
              <a:lnSpc>
                <a:spcPts val="3359"/>
              </a:lnSpc>
            </a:pPr>
            <a:endParaRPr dirty="0"/>
          </a:p>
          <a:p>
            <a:pPr marL="518160" lvl="1" indent="-259080" algn="l">
              <a:lnSpc>
                <a:spcPts val="3359"/>
              </a:lnSpc>
              <a:buFont typeface="Arial"/>
              <a:buChar char="•"/>
            </a:pPr>
            <a:r>
              <a:rPr lang="en-US" sz="2400" spc="168" dirty="0">
                <a:solidFill>
                  <a:srgbClr val="000000"/>
                </a:solidFill>
                <a:latin typeface="Glacial Indifference"/>
                <a:ea typeface="Glacial Indifference"/>
                <a:cs typeface="Glacial Indifference"/>
                <a:sym typeface="Glacial Indifference"/>
              </a:rPr>
              <a:t>Cooperation between Ukraine and the European Union (EU) is becoming increasingly important, as the common interests of the parties facilitate strengthening economic stability, regional security and expanding market opportunities.</a:t>
            </a:r>
          </a:p>
          <a:p>
            <a:pPr algn="l">
              <a:lnSpc>
                <a:spcPts val="3359"/>
              </a:lnSpc>
            </a:pPr>
            <a:r>
              <a:rPr lang="en-US" sz="2400" spc="168" dirty="0">
                <a:solidFill>
                  <a:srgbClr val="000000"/>
                </a:solidFill>
                <a:latin typeface="Glacial Indifference"/>
                <a:ea typeface="Glacial Indifference"/>
                <a:cs typeface="Glacial Indifference"/>
                <a:sym typeface="Glacial Indifference"/>
              </a:rPr>
              <a:t> </a:t>
            </a:r>
          </a:p>
          <a:p>
            <a:pPr marL="518160" lvl="1" indent="-259080" algn="l">
              <a:lnSpc>
                <a:spcPts val="3359"/>
              </a:lnSpc>
              <a:buFont typeface="Arial"/>
              <a:buChar char="•"/>
            </a:pPr>
            <a:r>
              <a:rPr lang="en-US" sz="2400" spc="168" dirty="0">
                <a:solidFill>
                  <a:srgbClr val="000000"/>
                </a:solidFill>
                <a:latin typeface="Glacial Indifference"/>
                <a:ea typeface="Glacial Indifference"/>
                <a:cs typeface="Glacial Indifference"/>
                <a:sym typeface="Glacial Indifference"/>
              </a:rPr>
              <a:t>The importance of EU-Ukraine cooperation is also highlighted by the new geopolitical realities, in particular, in connection with the events of 2022 and the escalating conflict with Russia. </a:t>
            </a:r>
          </a:p>
          <a:p>
            <a:pPr algn="l">
              <a:lnSpc>
                <a:spcPts val="3359"/>
              </a:lnSpc>
            </a:pPr>
            <a:endParaRPr lang="en-US" sz="2400" spc="168" dirty="0">
              <a:solidFill>
                <a:srgbClr val="000000"/>
              </a:solidFill>
              <a:latin typeface="Glacial Indifference"/>
              <a:ea typeface="Glacial Indifference"/>
              <a:cs typeface="Glacial Indifference"/>
              <a:sym typeface="Glacial Indifference"/>
            </a:endParaRPr>
          </a:p>
          <a:p>
            <a:pPr algn="l">
              <a:lnSpc>
                <a:spcPts val="3359"/>
              </a:lnSpc>
            </a:pPr>
            <a:endParaRPr lang="en-US" sz="2400" spc="168" dirty="0">
              <a:solidFill>
                <a:srgbClr val="000000"/>
              </a:solidFill>
              <a:latin typeface="Glacial Indifference"/>
              <a:ea typeface="Glacial Indifference"/>
              <a:cs typeface="Glacial Indifference"/>
              <a:sym typeface="Glacial Indifference"/>
            </a:endParaRPr>
          </a:p>
          <a:p>
            <a:pPr algn="l">
              <a:lnSpc>
                <a:spcPts val="3359"/>
              </a:lnSpc>
            </a:pPr>
            <a:endParaRPr lang="en-US" sz="2400" spc="168"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660836"/>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527448" y="5295900"/>
            <a:ext cx="108510" cy="3673899"/>
            <a:chOff x="0" y="0"/>
            <a:chExt cx="28579" cy="967611"/>
          </a:xfrm>
        </p:grpSpPr>
        <p:sp>
          <p:nvSpPr>
            <p:cNvPr id="8" name="Freeform 8"/>
            <p:cNvSpPr/>
            <p:nvPr/>
          </p:nvSpPr>
          <p:spPr>
            <a:xfrm>
              <a:off x="0" y="0"/>
              <a:ext cx="28579" cy="967611"/>
            </a:xfrm>
            <a:custGeom>
              <a:avLst/>
              <a:gdLst/>
              <a:ahLst/>
              <a:cxnLst/>
              <a:rect l="l" t="t" r="r" b="b"/>
              <a:pathLst>
                <a:path w="28579" h="967611">
                  <a:moveTo>
                    <a:pt x="0" y="0"/>
                  </a:moveTo>
                  <a:lnTo>
                    <a:pt x="28579" y="0"/>
                  </a:lnTo>
                  <a:lnTo>
                    <a:pt x="28579" y="967611"/>
                  </a:lnTo>
                  <a:lnTo>
                    <a:pt x="0" y="967611"/>
                  </a:lnTo>
                  <a:close/>
                </a:path>
              </a:pathLst>
            </a:custGeom>
            <a:solidFill>
              <a:srgbClr val="000000"/>
            </a:solidFill>
          </p:spPr>
        </p:sp>
        <p:sp>
          <p:nvSpPr>
            <p:cNvPr id="9" name="TextBox 9"/>
            <p:cNvSpPr txBox="1"/>
            <p:nvPr/>
          </p:nvSpPr>
          <p:spPr>
            <a:xfrm>
              <a:off x="0" y="-47625"/>
              <a:ext cx="28579" cy="101523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7622175" y="3501644"/>
            <a:ext cx="8298057" cy="1441787"/>
          </a:xfrm>
          <a:custGeom>
            <a:avLst/>
            <a:gdLst/>
            <a:ahLst/>
            <a:cxnLst/>
            <a:rect l="l" t="t" r="r" b="b"/>
            <a:pathLst>
              <a:path w="8298057" h="1441787">
                <a:moveTo>
                  <a:pt x="0" y="0"/>
                </a:moveTo>
                <a:lnTo>
                  <a:pt x="8298057" y="0"/>
                </a:lnTo>
                <a:lnTo>
                  <a:pt x="8298057" y="1441787"/>
                </a:lnTo>
                <a:lnTo>
                  <a:pt x="0" y="1441787"/>
                </a:lnTo>
                <a:lnTo>
                  <a:pt x="0" y="0"/>
                </a:lnTo>
                <a:close/>
              </a:path>
            </a:pathLst>
          </a:custGeom>
          <a:blipFill>
            <a:blip r:embed="rId3"/>
            <a:stretch>
              <a:fillRect/>
            </a:stretch>
          </a:blipFill>
        </p:spPr>
      </p:sp>
      <p:grpSp>
        <p:nvGrpSpPr>
          <p:cNvPr id="11" name="Group 11"/>
          <p:cNvGrpSpPr/>
          <p:nvPr/>
        </p:nvGrpSpPr>
        <p:grpSpPr>
          <a:xfrm>
            <a:off x="7622175" y="1750394"/>
            <a:ext cx="8298057" cy="2748550"/>
            <a:chOff x="0" y="0"/>
            <a:chExt cx="1187314" cy="393272"/>
          </a:xfrm>
        </p:grpSpPr>
        <p:sp>
          <p:nvSpPr>
            <p:cNvPr id="12" name="Freeform 12"/>
            <p:cNvSpPr/>
            <p:nvPr/>
          </p:nvSpPr>
          <p:spPr>
            <a:xfrm>
              <a:off x="0" y="0"/>
              <a:ext cx="1187314" cy="393272"/>
            </a:xfrm>
            <a:custGeom>
              <a:avLst/>
              <a:gdLst/>
              <a:ahLst/>
              <a:cxnLst/>
              <a:rect l="l" t="t" r="r" b="b"/>
              <a:pathLst>
                <a:path w="1187314" h="393272">
                  <a:moveTo>
                    <a:pt x="21459" y="0"/>
                  </a:moveTo>
                  <a:lnTo>
                    <a:pt x="1165856" y="0"/>
                  </a:lnTo>
                  <a:cubicBezTo>
                    <a:pt x="1171547" y="0"/>
                    <a:pt x="1177005" y="2261"/>
                    <a:pt x="1181029" y="6285"/>
                  </a:cubicBezTo>
                  <a:cubicBezTo>
                    <a:pt x="1185053" y="10309"/>
                    <a:pt x="1187314" y="15767"/>
                    <a:pt x="1187314" y="21459"/>
                  </a:cubicBezTo>
                  <a:lnTo>
                    <a:pt x="1187314" y="371813"/>
                  </a:lnTo>
                  <a:cubicBezTo>
                    <a:pt x="1187314" y="377504"/>
                    <a:pt x="1185053" y="382963"/>
                    <a:pt x="1181029" y="386987"/>
                  </a:cubicBezTo>
                  <a:cubicBezTo>
                    <a:pt x="1177005" y="391011"/>
                    <a:pt x="1171547" y="393272"/>
                    <a:pt x="1165856" y="393272"/>
                  </a:cubicBezTo>
                  <a:lnTo>
                    <a:pt x="21459" y="393272"/>
                  </a:lnTo>
                  <a:cubicBezTo>
                    <a:pt x="9607" y="393272"/>
                    <a:pt x="0" y="383665"/>
                    <a:pt x="0" y="371813"/>
                  </a:cubicBezTo>
                  <a:lnTo>
                    <a:pt x="0" y="21459"/>
                  </a:lnTo>
                  <a:cubicBezTo>
                    <a:pt x="0" y="9607"/>
                    <a:pt x="9607" y="0"/>
                    <a:pt x="21459" y="0"/>
                  </a:cubicBezTo>
                  <a:close/>
                </a:path>
              </a:pathLst>
            </a:custGeom>
            <a:blipFill>
              <a:blip r:embed="rId4"/>
              <a:stretch>
                <a:fillRect t="-50635" b="-50635"/>
              </a:stretch>
            </a:blipFill>
          </p:spPr>
        </p:sp>
      </p:grpSp>
      <p:sp>
        <p:nvSpPr>
          <p:cNvPr id="13" name="TextBox 13"/>
          <p:cNvSpPr txBox="1"/>
          <p:nvPr/>
        </p:nvSpPr>
        <p:spPr>
          <a:xfrm>
            <a:off x="1334438" y="5002181"/>
            <a:ext cx="5097024" cy="3896995"/>
          </a:xfrm>
          <a:prstGeom prst="rect">
            <a:avLst/>
          </a:prstGeom>
        </p:spPr>
        <p:txBody>
          <a:bodyPr lIns="0" tIns="0" rIns="0" bIns="0" rtlCol="0" anchor="t">
            <a:spAutoFit/>
          </a:bodyPr>
          <a:lstStyle/>
          <a:p>
            <a:pPr algn="l">
              <a:lnSpc>
                <a:spcPts val="3080"/>
              </a:lnSpc>
            </a:pPr>
            <a:r>
              <a:rPr lang="en-US" sz="2200" spc="-70" dirty="0">
                <a:solidFill>
                  <a:srgbClr val="000000"/>
                </a:solidFill>
                <a:latin typeface="Glacial Indifference"/>
                <a:ea typeface="Glacial Indifference"/>
                <a:cs typeface="Glacial Indifference"/>
                <a:sym typeface="Glacial Indifference"/>
              </a:rPr>
              <a:t>The article of </a:t>
            </a:r>
            <a:r>
              <a:rPr lang="en-US" sz="2200" spc="-70" dirty="0" err="1">
                <a:solidFill>
                  <a:srgbClr val="000000"/>
                </a:solidFill>
                <a:latin typeface="Glacial Indifference"/>
                <a:ea typeface="Glacial Indifference"/>
                <a:cs typeface="Glacial Indifference"/>
                <a:sym typeface="Glacial Indifference"/>
              </a:rPr>
              <a:t>S.Vidniansky</a:t>
            </a:r>
            <a:r>
              <a:rPr lang="en-US" sz="2200" spc="-70" dirty="0">
                <a:solidFill>
                  <a:srgbClr val="000000"/>
                </a:solidFill>
                <a:latin typeface="Glacial Indifference"/>
                <a:ea typeface="Glacial Indifference"/>
                <a:cs typeface="Glacial Indifference"/>
                <a:sym typeface="Glacial Indifference"/>
              </a:rPr>
              <a:t> «Ukraine - the European Union: a new phase of relations in the context of the Russian-Ukrainian war of 2014-2022» reveals the evolution of relations between Ukraine and the EU in the context of Russia's aggression against Ukraine. The author examines how the war changed the perception of Ukraine in Europe and strengthened support for its European integration process. </a:t>
            </a:r>
          </a:p>
        </p:txBody>
      </p:sp>
      <p:sp>
        <p:nvSpPr>
          <p:cNvPr id="14" name="TextBox 14"/>
          <p:cNvSpPr txBox="1"/>
          <p:nvPr/>
        </p:nvSpPr>
        <p:spPr>
          <a:xfrm>
            <a:off x="1834146" y="2069299"/>
            <a:ext cx="4801813" cy="2567940"/>
          </a:xfrm>
          <a:prstGeom prst="rect">
            <a:avLst/>
          </a:prstGeom>
        </p:spPr>
        <p:txBody>
          <a:bodyPr lIns="0" tIns="0" rIns="0" bIns="0" rtlCol="0" anchor="t">
            <a:spAutoFit/>
          </a:bodyPr>
          <a:lstStyle/>
          <a:p>
            <a:pPr algn="just">
              <a:lnSpc>
                <a:spcPts val="9480"/>
              </a:lnSpc>
            </a:pPr>
            <a:r>
              <a:rPr lang="en-US" sz="12000" b="1" spc="-384">
                <a:solidFill>
                  <a:srgbClr val="000000"/>
                </a:solidFill>
                <a:latin typeface="TT Bluescreens Bold"/>
                <a:ea typeface="TT Bluescreens Bold"/>
                <a:cs typeface="TT Bluescreens Bold"/>
                <a:sym typeface="TT Bluescreens Bold"/>
              </a:rPr>
              <a:t>LITERATURE REVIEW</a:t>
            </a:r>
          </a:p>
        </p:txBody>
      </p:sp>
      <p:sp>
        <p:nvSpPr>
          <p:cNvPr id="15" name="TextBox 15"/>
          <p:cNvSpPr txBox="1"/>
          <p:nvPr/>
        </p:nvSpPr>
        <p:spPr>
          <a:xfrm>
            <a:off x="6750197" y="5034820"/>
            <a:ext cx="4963181" cy="4080510"/>
          </a:xfrm>
          <a:prstGeom prst="rect">
            <a:avLst/>
          </a:prstGeom>
        </p:spPr>
        <p:txBody>
          <a:bodyPr lIns="0" tIns="0" rIns="0" bIns="0" rtlCol="0" anchor="t">
            <a:spAutoFit/>
          </a:bodyPr>
          <a:lstStyle/>
          <a:p>
            <a:pPr algn="l">
              <a:lnSpc>
                <a:spcPts val="2940"/>
              </a:lnSpc>
            </a:pPr>
            <a:r>
              <a:rPr lang="en-US" sz="2100" spc="-67" dirty="0">
                <a:solidFill>
                  <a:srgbClr val="000000"/>
                </a:solidFill>
                <a:latin typeface="Glacial Indifference"/>
                <a:ea typeface="Glacial Indifference"/>
                <a:cs typeface="Glacial Indifference"/>
                <a:sym typeface="Glacial Indifference"/>
              </a:rPr>
              <a:t>Authors V. </a:t>
            </a:r>
            <a:r>
              <a:rPr lang="en-US" sz="2100" spc="-67" dirty="0" err="1">
                <a:solidFill>
                  <a:srgbClr val="000000"/>
                </a:solidFill>
                <a:latin typeface="Glacial Indifference"/>
                <a:ea typeface="Glacial Indifference"/>
                <a:cs typeface="Glacial Indifference"/>
                <a:sym typeface="Glacial Indifference"/>
              </a:rPr>
              <a:t>Tuliakov</a:t>
            </a:r>
            <a:r>
              <a:rPr lang="en-US" sz="2100" spc="-67" dirty="0">
                <a:solidFill>
                  <a:srgbClr val="000000"/>
                </a:solidFill>
                <a:latin typeface="Glacial Indifference"/>
                <a:ea typeface="Glacial Indifference"/>
                <a:cs typeface="Glacial Indifference"/>
                <a:sym typeface="Glacial Indifference"/>
              </a:rPr>
              <a:t>, H.</a:t>
            </a:r>
            <a:r>
              <a:rPr lang="ru-RU" sz="2100" spc="-67" dirty="0">
                <a:solidFill>
                  <a:srgbClr val="000000"/>
                </a:solidFill>
                <a:latin typeface="Glacial Indifference"/>
                <a:ea typeface="Glacial Indifference"/>
                <a:cs typeface="Glacial Indifference"/>
                <a:sym typeface="Glacial Indifference"/>
              </a:rPr>
              <a:t> </a:t>
            </a:r>
            <a:r>
              <a:rPr lang="en-US" sz="2100" spc="-67" dirty="0" err="1">
                <a:solidFill>
                  <a:srgbClr val="000000"/>
                </a:solidFill>
                <a:latin typeface="Glacial Indifference"/>
                <a:ea typeface="Glacial Indifference"/>
                <a:cs typeface="Glacial Indifference"/>
                <a:sym typeface="Glacial Indifference"/>
              </a:rPr>
              <a:t>Alekseievska</a:t>
            </a:r>
            <a:r>
              <a:rPr lang="en-US" sz="2100" spc="-67" dirty="0">
                <a:solidFill>
                  <a:srgbClr val="000000"/>
                </a:solidFill>
                <a:latin typeface="Glacial Indifference"/>
                <a:ea typeface="Glacial Indifference"/>
                <a:cs typeface="Glacial Indifference"/>
                <a:sym typeface="Glacial Indifference"/>
              </a:rPr>
              <a:t> and </a:t>
            </a:r>
            <a:r>
              <a:rPr lang="en-US" sz="2100" spc="-67" dirty="0" err="1">
                <a:solidFill>
                  <a:srgbClr val="000000"/>
                </a:solidFill>
                <a:latin typeface="Glacial Indifference"/>
                <a:ea typeface="Glacial Indifference"/>
                <a:cs typeface="Glacial Indifference"/>
                <a:sym typeface="Glacial Indifference"/>
              </a:rPr>
              <a:t>S.Yakubovskiy</a:t>
            </a:r>
            <a:r>
              <a:rPr lang="en-US" sz="2100" spc="-67" dirty="0">
                <a:solidFill>
                  <a:srgbClr val="000000"/>
                </a:solidFill>
                <a:latin typeface="Glacial Indifference"/>
                <a:ea typeface="Glacial Indifference"/>
                <a:cs typeface="Glacial Indifference"/>
                <a:sym typeface="Glacial Indifference"/>
              </a:rPr>
              <a:t> in their article «The impact of the Association Agreement between the European Union and Ukraine on mutual trade and Ukrainian ports cargo» mention that the Association Agreement, in particular the Deep and Comprehensive Free Trade Area (DCFTA), is a key document that outlines the ways of developing trade relations, strengthening economic ties and common values between Ukraine and the EU. </a:t>
            </a:r>
          </a:p>
        </p:txBody>
      </p:sp>
      <p:grpSp>
        <p:nvGrpSpPr>
          <p:cNvPr id="16" name="Group 16"/>
          <p:cNvGrpSpPr/>
          <p:nvPr/>
        </p:nvGrpSpPr>
        <p:grpSpPr>
          <a:xfrm>
            <a:off x="11771204" y="5295900"/>
            <a:ext cx="108510" cy="3673899"/>
            <a:chOff x="0" y="0"/>
            <a:chExt cx="28579" cy="967611"/>
          </a:xfrm>
        </p:grpSpPr>
        <p:sp>
          <p:nvSpPr>
            <p:cNvPr id="17" name="Freeform 17"/>
            <p:cNvSpPr/>
            <p:nvPr/>
          </p:nvSpPr>
          <p:spPr>
            <a:xfrm>
              <a:off x="0" y="0"/>
              <a:ext cx="28579" cy="967611"/>
            </a:xfrm>
            <a:custGeom>
              <a:avLst/>
              <a:gdLst/>
              <a:ahLst/>
              <a:cxnLst/>
              <a:rect l="l" t="t" r="r" b="b"/>
              <a:pathLst>
                <a:path w="28579" h="967611">
                  <a:moveTo>
                    <a:pt x="0" y="0"/>
                  </a:moveTo>
                  <a:lnTo>
                    <a:pt x="28579" y="0"/>
                  </a:lnTo>
                  <a:lnTo>
                    <a:pt x="28579" y="967611"/>
                  </a:lnTo>
                  <a:lnTo>
                    <a:pt x="0" y="967611"/>
                  </a:lnTo>
                  <a:close/>
                </a:path>
              </a:pathLst>
            </a:custGeom>
            <a:solidFill>
              <a:srgbClr val="000000"/>
            </a:solidFill>
          </p:spPr>
        </p:sp>
        <p:sp>
          <p:nvSpPr>
            <p:cNvPr id="18" name="TextBox 18"/>
            <p:cNvSpPr txBox="1"/>
            <p:nvPr/>
          </p:nvSpPr>
          <p:spPr>
            <a:xfrm>
              <a:off x="0" y="-47625"/>
              <a:ext cx="28579" cy="1015236"/>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2032113" y="5114639"/>
            <a:ext cx="4765229" cy="4287520"/>
          </a:xfrm>
          <a:prstGeom prst="rect">
            <a:avLst/>
          </a:prstGeom>
        </p:spPr>
        <p:txBody>
          <a:bodyPr lIns="0" tIns="0" rIns="0" bIns="0" rtlCol="0" anchor="t">
            <a:spAutoFit/>
          </a:bodyPr>
          <a:lstStyle/>
          <a:p>
            <a:pPr algn="l">
              <a:lnSpc>
                <a:spcPts val="3079"/>
              </a:lnSpc>
            </a:pPr>
            <a:r>
              <a:rPr lang="en-US" sz="2199" spc="-70">
                <a:solidFill>
                  <a:srgbClr val="000000"/>
                </a:solidFill>
                <a:latin typeface="Glacial Indifference"/>
                <a:ea typeface="Glacial Indifference"/>
                <a:cs typeface="Glacial Indifference"/>
                <a:sym typeface="Glacial Indifference"/>
              </a:rPr>
              <a:t>In the article «Analysis of Ukraine's competitiveness: Problems and Prospects of Eurointegration», authors O.Zadoia and A.Novikov emphasise that integration into the EU opens up additional opportunities for Ukraine in the form of a tariff-free regime, a favourable investment climate, human development and a stronger industrial sector, but it requires significant changes in the economic environment. </a:t>
            </a:r>
          </a:p>
          <a:p>
            <a:pPr algn="l">
              <a:lnSpc>
                <a:spcPts val="3079"/>
              </a:lnSpc>
            </a:pPr>
            <a:r>
              <a:rPr lang="en-US" sz="2199" spc="-70">
                <a:solidFill>
                  <a:srgbClr val="000000"/>
                </a:solidFill>
                <a:latin typeface="Glacial Indifference"/>
                <a:ea typeface="Glacial Indifference"/>
                <a:cs typeface="Glacial Indifference"/>
                <a:sym typeface="Glacial Indifference"/>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424049" y="7573780"/>
            <a:ext cx="6585474" cy="1144226"/>
          </a:xfrm>
          <a:custGeom>
            <a:avLst/>
            <a:gdLst/>
            <a:ahLst/>
            <a:cxnLst/>
            <a:rect l="l" t="t" r="r" b="b"/>
            <a:pathLst>
              <a:path w="6585474" h="1144226">
                <a:moveTo>
                  <a:pt x="0" y="0"/>
                </a:moveTo>
                <a:lnTo>
                  <a:pt x="6585474" y="0"/>
                </a:lnTo>
                <a:lnTo>
                  <a:pt x="6585474" y="1144227"/>
                </a:lnTo>
                <a:lnTo>
                  <a:pt x="0" y="1144227"/>
                </a:lnTo>
                <a:lnTo>
                  <a:pt x="0" y="0"/>
                </a:lnTo>
                <a:close/>
              </a:path>
            </a:pathLst>
          </a:custGeom>
          <a:blipFill>
            <a:blip r:embed="rId3"/>
            <a:stretch>
              <a:fillRect/>
            </a:stretch>
          </a:blipFill>
          <a:ln cap="rnd">
            <a:noFill/>
            <a:prstDash val="solid"/>
            <a:round/>
          </a:ln>
        </p:spPr>
      </p:sp>
      <p:grpSp>
        <p:nvGrpSpPr>
          <p:cNvPr id="8" name="Group 8"/>
          <p:cNvGrpSpPr/>
          <p:nvPr/>
        </p:nvGrpSpPr>
        <p:grpSpPr>
          <a:xfrm>
            <a:off x="1658418" y="2408692"/>
            <a:ext cx="6116735" cy="5805631"/>
            <a:chOff x="0" y="0"/>
            <a:chExt cx="731473" cy="694270"/>
          </a:xfrm>
        </p:grpSpPr>
        <p:sp>
          <p:nvSpPr>
            <p:cNvPr id="9" name="Freeform 9"/>
            <p:cNvSpPr/>
            <p:nvPr/>
          </p:nvSpPr>
          <p:spPr>
            <a:xfrm>
              <a:off x="0" y="0"/>
              <a:ext cx="731473" cy="694270"/>
            </a:xfrm>
            <a:custGeom>
              <a:avLst/>
              <a:gdLst/>
              <a:ahLst/>
              <a:cxnLst/>
              <a:rect l="l" t="t" r="r" b="b"/>
              <a:pathLst>
                <a:path w="731473" h="694270">
                  <a:moveTo>
                    <a:pt x="29111" y="0"/>
                  </a:moveTo>
                  <a:lnTo>
                    <a:pt x="702363" y="0"/>
                  </a:lnTo>
                  <a:cubicBezTo>
                    <a:pt x="718440" y="0"/>
                    <a:pt x="731473" y="13033"/>
                    <a:pt x="731473" y="29111"/>
                  </a:cubicBezTo>
                  <a:lnTo>
                    <a:pt x="731473" y="665159"/>
                  </a:lnTo>
                  <a:cubicBezTo>
                    <a:pt x="731473" y="672880"/>
                    <a:pt x="728406" y="680284"/>
                    <a:pt x="722947" y="685744"/>
                  </a:cubicBezTo>
                  <a:cubicBezTo>
                    <a:pt x="717488" y="691203"/>
                    <a:pt x="710083" y="694270"/>
                    <a:pt x="702363" y="694270"/>
                  </a:cubicBezTo>
                  <a:lnTo>
                    <a:pt x="29111" y="694270"/>
                  </a:lnTo>
                  <a:cubicBezTo>
                    <a:pt x="21390" y="694270"/>
                    <a:pt x="13986" y="691203"/>
                    <a:pt x="8526" y="685744"/>
                  </a:cubicBezTo>
                  <a:cubicBezTo>
                    <a:pt x="3067" y="680284"/>
                    <a:pt x="0" y="672880"/>
                    <a:pt x="0" y="665159"/>
                  </a:cubicBezTo>
                  <a:lnTo>
                    <a:pt x="0" y="29111"/>
                  </a:lnTo>
                  <a:cubicBezTo>
                    <a:pt x="0" y="21390"/>
                    <a:pt x="3067" y="13986"/>
                    <a:pt x="8526" y="8526"/>
                  </a:cubicBezTo>
                  <a:cubicBezTo>
                    <a:pt x="13986" y="3067"/>
                    <a:pt x="21390" y="0"/>
                    <a:pt x="29111" y="0"/>
                  </a:cubicBezTo>
                  <a:close/>
                </a:path>
              </a:pathLst>
            </a:custGeom>
            <a:blipFill>
              <a:blip r:embed="rId4"/>
              <a:stretch>
                <a:fillRect l="-21096" r="-21096"/>
              </a:stretch>
            </a:blipFill>
          </p:spPr>
        </p:sp>
      </p:grpSp>
      <p:sp>
        <p:nvSpPr>
          <p:cNvPr id="10" name="TextBox 10"/>
          <p:cNvSpPr txBox="1"/>
          <p:nvPr/>
        </p:nvSpPr>
        <p:spPr>
          <a:xfrm>
            <a:off x="8608008" y="746760"/>
            <a:ext cx="7712110" cy="4396740"/>
          </a:xfrm>
          <a:prstGeom prst="rect">
            <a:avLst/>
          </a:prstGeom>
        </p:spPr>
        <p:txBody>
          <a:bodyPr lIns="0" tIns="0" rIns="0" bIns="0" rtlCol="0" anchor="t">
            <a:spAutoFit/>
          </a:bodyPr>
          <a:lstStyle/>
          <a:p>
            <a:pPr algn="l">
              <a:lnSpc>
                <a:spcPts val="11280"/>
              </a:lnSpc>
            </a:pPr>
            <a:r>
              <a:rPr lang="en-US" sz="12000" b="1" spc="-384">
                <a:solidFill>
                  <a:srgbClr val="000000"/>
                </a:solidFill>
                <a:latin typeface="TT Bluescreens Bold"/>
                <a:ea typeface="TT Bluescreens Bold"/>
                <a:cs typeface="TT Bluescreens Bold"/>
                <a:sym typeface="TT Bluescreens Bold"/>
              </a:rPr>
              <a:t> </a:t>
            </a:r>
          </a:p>
          <a:p>
            <a:pPr algn="l">
              <a:lnSpc>
                <a:spcPts val="11280"/>
              </a:lnSpc>
            </a:pPr>
            <a:r>
              <a:rPr lang="en-US" sz="12000" b="1" spc="-384">
                <a:solidFill>
                  <a:srgbClr val="000000"/>
                </a:solidFill>
                <a:latin typeface="TT Bluescreens Bold"/>
                <a:ea typeface="TT Bluescreens Bold"/>
                <a:cs typeface="TT Bluescreens Bold"/>
                <a:sym typeface="TT Bluescreens Bold"/>
              </a:rPr>
              <a:t>POLICY/FRAMEWORK </a:t>
            </a:r>
          </a:p>
          <a:p>
            <a:pPr algn="l">
              <a:lnSpc>
                <a:spcPts val="11280"/>
              </a:lnSpc>
            </a:pPr>
            <a:endParaRPr lang="en-US" sz="12000" b="1" spc="-384">
              <a:solidFill>
                <a:srgbClr val="000000"/>
              </a:solidFill>
              <a:latin typeface="TT Bluescreens Bold"/>
              <a:ea typeface="TT Bluescreens Bold"/>
              <a:cs typeface="TT Bluescreens Bold"/>
              <a:sym typeface="TT Bluescreens Bold"/>
            </a:endParaRPr>
          </a:p>
        </p:txBody>
      </p:sp>
      <p:grpSp>
        <p:nvGrpSpPr>
          <p:cNvPr id="11" name="Group 11"/>
          <p:cNvGrpSpPr/>
          <p:nvPr/>
        </p:nvGrpSpPr>
        <p:grpSpPr>
          <a:xfrm>
            <a:off x="8713043" y="3736528"/>
            <a:ext cx="7220435" cy="1574980"/>
            <a:chOff x="0" y="0"/>
            <a:chExt cx="1901678" cy="414809"/>
          </a:xfrm>
        </p:grpSpPr>
        <p:sp>
          <p:nvSpPr>
            <p:cNvPr id="12" name="Freeform 12"/>
            <p:cNvSpPr/>
            <p:nvPr/>
          </p:nvSpPr>
          <p:spPr>
            <a:xfrm>
              <a:off x="0" y="0"/>
              <a:ext cx="1901678" cy="414809"/>
            </a:xfrm>
            <a:custGeom>
              <a:avLst/>
              <a:gdLst/>
              <a:ahLst/>
              <a:cxnLst/>
              <a:rect l="l" t="t" r="r" b="b"/>
              <a:pathLst>
                <a:path w="1901678" h="414809">
                  <a:moveTo>
                    <a:pt x="41817" y="0"/>
                  </a:moveTo>
                  <a:lnTo>
                    <a:pt x="1859862" y="0"/>
                  </a:lnTo>
                  <a:cubicBezTo>
                    <a:pt x="1870952" y="0"/>
                    <a:pt x="1881588" y="4406"/>
                    <a:pt x="1889430" y="12248"/>
                  </a:cubicBezTo>
                  <a:cubicBezTo>
                    <a:pt x="1897273" y="20090"/>
                    <a:pt x="1901678" y="30726"/>
                    <a:pt x="1901678" y="41817"/>
                  </a:cubicBezTo>
                  <a:lnTo>
                    <a:pt x="1901678" y="372993"/>
                  </a:lnTo>
                  <a:cubicBezTo>
                    <a:pt x="1901678" y="384083"/>
                    <a:pt x="1897273" y="394719"/>
                    <a:pt x="1889430" y="402562"/>
                  </a:cubicBezTo>
                  <a:cubicBezTo>
                    <a:pt x="1881588" y="410404"/>
                    <a:pt x="1870952" y="414809"/>
                    <a:pt x="1859862" y="414809"/>
                  </a:cubicBezTo>
                  <a:lnTo>
                    <a:pt x="41817" y="414809"/>
                  </a:lnTo>
                  <a:cubicBezTo>
                    <a:pt x="30726" y="414809"/>
                    <a:pt x="20090" y="410404"/>
                    <a:pt x="12248" y="402562"/>
                  </a:cubicBezTo>
                  <a:cubicBezTo>
                    <a:pt x="4406" y="394719"/>
                    <a:pt x="0" y="384083"/>
                    <a:pt x="0" y="372993"/>
                  </a:cubicBezTo>
                  <a:lnTo>
                    <a:pt x="0" y="41817"/>
                  </a:lnTo>
                  <a:cubicBezTo>
                    <a:pt x="0" y="30726"/>
                    <a:pt x="4406" y="20090"/>
                    <a:pt x="12248" y="12248"/>
                  </a:cubicBezTo>
                  <a:cubicBezTo>
                    <a:pt x="20090" y="4406"/>
                    <a:pt x="30726" y="0"/>
                    <a:pt x="41817" y="0"/>
                  </a:cubicBezTo>
                  <a:close/>
                </a:path>
              </a:pathLst>
            </a:custGeom>
            <a:solidFill>
              <a:srgbClr val="BBDDFC">
                <a:alpha val="49804"/>
              </a:srgbClr>
            </a:solidFill>
          </p:spPr>
        </p:sp>
        <p:sp>
          <p:nvSpPr>
            <p:cNvPr id="13" name="TextBox 13"/>
            <p:cNvSpPr txBox="1"/>
            <p:nvPr/>
          </p:nvSpPr>
          <p:spPr>
            <a:xfrm>
              <a:off x="0" y="-47625"/>
              <a:ext cx="1901678" cy="46243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9482534" y="3843298"/>
            <a:ext cx="6312763" cy="1323340"/>
          </a:xfrm>
          <a:prstGeom prst="rect">
            <a:avLst/>
          </a:prstGeom>
        </p:spPr>
        <p:txBody>
          <a:bodyPr lIns="0" tIns="0" rIns="0" bIns="0" rtlCol="0" anchor="t">
            <a:spAutoFit/>
          </a:bodyPr>
          <a:lstStyle/>
          <a:p>
            <a:pPr algn="l">
              <a:lnSpc>
                <a:spcPts val="2659"/>
              </a:lnSpc>
            </a:pPr>
            <a:r>
              <a:rPr lang="en-US" sz="1899" spc="-60" dirty="0">
                <a:solidFill>
                  <a:srgbClr val="000000"/>
                </a:solidFill>
                <a:latin typeface="Glacial Indifference"/>
                <a:ea typeface="Glacial Indifference"/>
                <a:cs typeface="Glacial Indifference"/>
                <a:sym typeface="Glacial Indifference"/>
              </a:rPr>
              <a:t>Cooperation between Ukraine and the European Union (EU) is based on a strong political and regulatory framework aimed at strengthening trade relations and promoting economic integration.</a:t>
            </a:r>
          </a:p>
        </p:txBody>
      </p:sp>
      <p:grpSp>
        <p:nvGrpSpPr>
          <p:cNvPr id="15" name="Group 15"/>
          <p:cNvGrpSpPr/>
          <p:nvPr/>
        </p:nvGrpSpPr>
        <p:grpSpPr>
          <a:xfrm>
            <a:off x="8696786" y="5392631"/>
            <a:ext cx="7220435" cy="1574980"/>
            <a:chOff x="0" y="0"/>
            <a:chExt cx="1901678" cy="414809"/>
          </a:xfrm>
        </p:grpSpPr>
        <p:sp>
          <p:nvSpPr>
            <p:cNvPr id="16" name="Freeform 16"/>
            <p:cNvSpPr/>
            <p:nvPr/>
          </p:nvSpPr>
          <p:spPr>
            <a:xfrm>
              <a:off x="0" y="0"/>
              <a:ext cx="1901678" cy="414809"/>
            </a:xfrm>
            <a:custGeom>
              <a:avLst/>
              <a:gdLst/>
              <a:ahLst/>
              <a:cxnLst/>
              <a:rect l="l" t="t" r="r" b="b"/>
              <a:pathLst>
                <a:path w="1901678" h="414809">
                  <a:moveTo>
                    <a:pt x="41817" y="0"/>
                  </a:moveTo>
                  <a:lnTo>
                    <a:pt x="1859862" y="0"/>
                  </a:lnTo>
                  <a:cubicBezTo>
                    <a:pt x="1870952" y="0"/>
                    <a:pt x="1881588" y="4406"/>
                    <a:pt x="1889430" y="12248"/>
                  </a:cubicBezTo>
                  <a:cubicBezTo>
                    <a:pt x="1897273" y="20090"/>
                    <a:pt x="1901678" y="30726"/>
                    <a:pt x="1901678" y="41817"/>
                  </a:cubicBezTo>
                  <a:lnTo>
                    <a:pt x="1901678" y="372993"/>
                  </a:lnTo>
                  <a:cubicBezTo>
                    <a:pt x="1901678" y="384083"/>
                    <a:pt x="1897273" y="394719"/>
                    <a:pt x="1889430" y="402562"/>
                  </a:cubicBezTo>
                  <a:cubicBezTo>
                    <a:pt x="1881588" y="410404"/>
                    <a:pt x="1870952" y="414809"/>
                    <a:pt x="1859862" y="414809"/>
                  </a:cubicBezTo>
                  <a:lnTo>
                    <a:pt x="41817" y="414809"/>
                  </a:lnTo>
                  <a:cubicBezTo>
                    <a:pt x="30726" y="414809"/>
                    <a:pt x="20090" y="410404"/>
                    <a:pt x="12248" y="402562"/>
                  </a:cubicBezTo>
                  <a:cubicBezTo>
                    <a:pt x="4406" y="394719"/>
                    <a:pt x="0" y="384083"/>
                    <a:pt x="0" y="372993"/>
                  </a:cubicBezTo>
                  <a:lnTo>
                    <a:pt x="0" y="41817"/>
                  </a:lnTo>
                  <a:cubicBezTo>
                    <a:pt x="0" y="30726"/>
                    <a:pt x="4406" y="20090"/>
                    <a:pt x="12248" y="12248"/>
                  </a:cubicBezTo>
                  <a:cubicBezTo>
                    <a:pt x="20090" y="4406"/>
                    <a:pt x="30726" y="0"/>
                    <a:pt x="41817" y="0"/>
                  </a:cubicBezTo>
                  <a:close/>
                </a:path>
              </a:pathLst>
            </a:custGeom>
            <a:solidFill>
              <a:srgbClr val="BBDDFC">
                <a:alpha val="49804"/>
              </a:srgbClr>
            </a:solidFill>
          </p:spPr>
        </p:sp>
        <p:sp>
          <p:nvSpPr>
            <p:cNvPr id="17" name="TextBox 17"/>
            <p:cNvSpPr txBox="1"/>
            <p:nvPr/>
          </p:nvSpPr>
          <p:spPr>
            <a:xfrm>
              <a:off x="0" y="-47625"/>
              <a:ext cx="1901678" cy="462434"/>
            </a:xfrm>
            <a:prstGeom prst="rect">
              <a:avLst/>
            </a:prstGeom>
          </p:spPr>
          <p:txBody>
            <a:bodyPr lIns="50800" tIns="50800" rIns="50800" bIns="50800" rtlCol="0" anchor="ctr"/>
            <a:lstStyle/>
            <a:p>
              <a:pPr algn="l">
                <a:lnSpc>
                  <a:spcPts val="2659"/>
                </a:lnSpc>
              </a:pPr>
              <a:endParaRPr/>
            </a:p>
          </p:txBody>
        </p:sp>
      </p:grpSp>
      <p:sp>
        <p:nvSpPr>
          <p:cNvPr id="18" name="TextBox 18"/>
          <p:cNvSpPr txBox="1"/>
          <p:nvPr/>
        </p:nvSpPr>
        <p:spPr>
          <a:xfrm>
            <a:off x="9482534" y="5666089"/>
            <a:ext cx="6509091" cy="989965"/>
          </a:xfrm>
          <a:prstGeom prst="rect">
            <a:avLst/>
          </a:prstGeom>
        </p:spPr>
        <p:txBody>
          <a:bodyPr lIns="0" tIns="0" rIns="0" bIns="0" rtlCol="0" anchor="t">
            <a:spAutoFit/>
          </a:bodyPr>
          <a:lstStyle/>
          <a:p>
            <a:pPr algn="l">
              <a:lnSpc>
                <a:spcPts val="2659"/>
              </a:lnSpc>
            </a:pPr>
            <a:r>
              <a:rPr lang="en-US" sz="1899" spc="-60">
                <a:solidFill>
                  <a:srgbClr val="000000"/>
                </a:solidFill>
                <a:latin typeface="Glacial Indifference"/>
                <a:ea typeface="Glacial Indifference"/>
                <a:cs typeface="Glacial Indifference"/>
                <a:sym typeface="Glacial Indifference"/>
              </a:rPr>
              <a:t>Geopolitical events, such as the ongoing conflict with Russia, have even more underlined the strategic importance of the EU-Ukraine partnership.</a:t>
            </a:r>
          </a:p>
        </p:txBody>
      </p:sp>
      <p:grpSp>
        <p:nvGrpSpPr>
          <p:cNvPr id="19" name="Group 19"/>
          <p:cNvGrpSpPr/>
          <p:nvPr/>
        </p:nvGrpSpPr>
        <p:grpSpPr>
          <a:xfrm>
            <a:off x="8696786" y="7100961"/>
            <a:ext cx="7220435" cy="1574980"/>
            <a:chOff x="0" y="0"/>
            <a:chExt cx="1901678" cy="414809"/>
          </a:xfrm>
        </p:grpSpPr>
        <p:sp>
          <p:nvSpPr>
            <p:cNvPr id="20" name="Freeform 20"/>
            <p:cNvSpPr/>
            <p:nvPr/>
          </p:nvSpPr>
          <p:spPr>
            <a:xfrm>
              <a:off x="0" y="0"/>
              <a:ext cx="1901678" cy="414809"/>
            </a:xfrm>
            <a:custGeom>
              <a:avLst/>
              <a:gdLst/>
              <a:ahLst/>
              <a:cxnLst/>
              <a:rect l="l" t="t" r="r" b="b"/>
              <a:pathLst>
                <a:path w="1901678" h="414809">
                  <a:moveTo>
                    <a:pt x="41817" y="0"/>
                  </a:moveTo>
                  <a:lnTo>
                    <a:pt x="1859862" y="0"/>
                  </a:lnTo>
                  <a:cubicBezTo>
                    <a:pt x="1870952" y="0"/>
                    <a:pt x="1881588" y="4406"/>
                    <a:pt x="1889430" y="12248"/>
                  </a:cubicBezTo>
                  <a:cubicBezTo>
                    <a:pt x="1897273" y="20090"/>
                    <a:pt x="1901678" y="30726"/>
                    <a:pt x="1901678" y="41817"/>
                  </a:cubicBezTo>
                  <a:lnTo>
                    <a:pt x="1901678" y="372993"/>
                  </a:lnTo>
                  <a:cubicBezTo>
                    <a:pt x="1901678" y="384083"/>
                    <a:pt x="1897273" y="394719"/>
                    <a:pt x="1889430" y="402562"/>
                  </a:cubicBezTo>
                  <a:cubicBezTo>
                    <a:pt x="1881588" y="410404"/>
                    <a:pt x="1870952" y="414809"/>
                    <a:pt x="1859862" y="414809"/>
                  </a:cubicBezTo>
                  <a:lnTo>
                    <a:pt x="41817" y="414809"/>
                  </a:lnTo>
                  <a:cubicBezTo>
                    <a:pt x="30726" y="414809"/>
                    <a:pt x="20090" y="410404"/>
                    <a:pt x="12248" y="402562"/>
                  </a:cubicBezTo>
                  <a:cubicBezTo>
                    <a:pt x="4406" y="394719"/>
                    <a:pt x="0" y="384083"/>
                    <a:pt x="0" y="372993"/>
                  </a:cubicBezTo>
                  <a:lnTo>
                    <a:pt x="0" y="41817"/>
                  </a:lnTo>
                  <a:cubicBezTo>
                    <a:pt x="0" y="30726"/>
                    <a:pt x="4406" y="20090"/>
                    <a:pt x="12248" y="12248"/>
                  </a:cubicBezTo>
                  <a:cubicBezTo>
                    <a:pt x="20090" y="4406"/>
                    <a:pt x="30726" y="0"/>
                    <a:pt x="41817" y="0"/>
                  </a:cubicBezTo>
                  <a:close/>
                </a:path>
              </a:pathLst>
            </a:custGeom>
            <a:solidFill>
              <a:srgbClr val="BBDDFC">
                <a:alpha val="49804"/>
              </a:srgbClr>
            </a:solidFill>
          </p:spPr>
        </p:sp>
        <p:sp>
          <p:nvSpPr>
            <p:cNvPr id="21" name="TextBox 21"/>
            <p:cNvSpPr txBox="1"/>
            <p:nvPr/>
          </p:nvSpPr>
          <p:spPr>
            <a:xfrm>
              <a:off x="0" y="-47625"/>
              <a:ext cx="1901678" cy="462434"/>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9482534" y="7207731"/>
            <a:ext cx="6214294" cy="1323340"/>
          </a:xfrm>
          <a:prstGeom prst="rect">
            <a:avLst/>
          </a:prstGeom>
        </p:spPr>
        <p:txBody>
          <a:bodyPr lIns="0" tIns="0" rIns="0" bIns="0" rtlCol="0" anchor="t">
            <a:spAutoFit/>
          </a:bodyPr>
          <a:lstStyle/>
          <a:p>
            <a:pPr algn="l">
              <a:lnSpc>
                <a:spcPts val="2659"/>
              </a:lnSpc>
            </a:pPr>
            <a:r>
              <a:rPr lang="en-US" sz="1899" spc="-60">
                <a:solidFill>
                  <a:srgbClr val="000000"/>
                </a:solidFill>
                <a:latin typeface="Glacial Indifference"/>
                <a:ea typeface="Glacial Indifference"/>
                <a:cs typeface="Glacial Indifference"/>
                <a:sym typeface="Glacial Indifference"/>
              </a:rPr>
              <a:t>For Ukraine, alignment with EU policies opens up access to one of the largest markets in the world, stimulates technological progress and encourages higher standards of production and governance.</a:t>
            </a:r>
          </a:p>
        </p:txBody>
      </p:sp>
      <p:sp>
        <p:nvSpPr>
          <p:cNvPr id="23" name="TextBox 23"/>
          <p:cNvSpPr txBox="1"/>
          <p:nvPr/>
        </p:nvSpPr>
        <p:spPr>
          <a:xfrm>
            <a:off x="8867759" y="4178613"/>
            <a:ext cx="429195" cy="862261"/>
          </a:xfrm>
          <a:prstGeom prst="rect">
            <a:avLst/>
          </a:prstGeom>
        </p:spPr>
        <p:txBody>
          <a:bodyPr lIns="0" tIns="0" rIns="0" bIns="0" rtlCol="0" anchor="t">
            <a:spAutoFit/>
          </a:bodyPr>
          <a:lstStyle/>
          <a:p>
            <a:pPr algn="l">
              <a:lnSpc>
                <a:spcPts val="6379"/>
              </a:lnSpc>
            </a:pPr>
            <a:r>
              <a:rPr lang="en-US" sz="6786" b="1" spc="-217">
                <a:solidFill>
                  <a:srgbClr val="000000"/>
                </a:solidFill>
                <a:latin typeface="Courier Prime Bold"/>
                <a:ea typeface="Courier Prime Bold"/>
                <a:cs typeface="Courier Prime Bold"/>
                <a:sym typeface="Courier Prime Bold"/>
              </a:rPr>
              <a:t>1</a:t>
            </a:r>
          </a:p>
        </p:txBody>
      </p:sp>
      <p:sp>
        <p:nvSpPr>
          <p:cNvPr id="24" name="TextBox 24"/>
          <p:cNvSpPr txBox="1"/>
          <p:nvPr/>
        </p:nvSpPr>
        <p:spPr>
          <a:xfrm>
            <a:off x="8867759" y="5834716"/>
            <a:ext cx="429195" cy="862261"/>
          </a:xfrm>
          <a:prstGeom prst="rect">
            <a:avLst/>
          </a:prstGeom>
        </p:spPr>
        <p:txBody>
          <a:bodyPr lIns="0" tIns="0" rIns="0" bIns="0" rtlCol="0" anchor="t">
            <a:spAutoFit/>
          </a:bodyPr>
          <a:lstStyle/>
          <a:p>
            <a:pPr algn="l">
              <a:lnSpc>
                <a:spcPts val="6379"/>
              </a:lnSpc>
            </a:pPr>
            <a:r>
              <a:rPr lang="en-US" sz="6786" b="1" spc="-217">
                <a:solidFill>
                  <a:srgbClr val="000000"/>
                </a:solidFill>
                <a:latin typeface="Courier Prime Bold"/>
                <a:ea typeface="Courier Prime Bold"/>
                <a:cs typeface="Courier Prime Bold"/>
                <a:sym typeface="Courier Prime Bold"/>
              </a:rPr>
              <a:t>2</a:t>
            </a:r>
          </a:p>
        </p:txBody>
      </p:sp>
      <p:sp>
        <p:nvSpPr>
          <p:cNvPr id="25" name="TextBox 25"/>
          <p:cNvSpPr txBox="1"/>
          <p:nvPr/>
        </p:nvSpPr>
        <p:spPr>
          <a:xfrm>
            <a:off x="8867759" y="7543046"/>
            <a:ext cx="429195" cy="862261"/>
          </a:xfrm>
          <a:prstGeom prst="rect">
            <a:avLst/>
          </a:prstGeom>
        </p:spPr>
        <p:txBody>
          <a:bodyPr lIns="0" tIns="0" rIns="0" bIns="0" rtlCol="0" anchor="t">
            <a:spAutoFit/>
          </a:bodyPr>
          <a:lstStyle/>
          <a:p>
            <a:pPr algn="l">
              <a:lnSpc>
                <a:spcPts val="6379"/>
              </a:lnSpc>
            </a:pPr>
            <a:r>
              <a:rPr lang="en-US" sz="6786" b="1" spc="-217">
                <a:solidFill>
                  <a:srgbClr val="000000"/>
                </a:solidFill>
                <a:latin typeface="Courier Prime Bold"/>
                <a:ea typeface="Courier Prime Bold"/>
                <a:cs typeface="Courier Prime Bold"/>
                <a:sym typeface="Courier Prime Bold"/>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442300" y="1588305"/>
            <a:ext cx="7403401" cy="2967990"/>
          </a:xfrm>
          <a:prstGeom prst="rect">
            <a:avLst/>
          </a:prstGeom>
        </p:spPr>
        <p:txBody>
          <a:bodyPr lIns="0" tIns="0" rIns="0" bIns="0" rtlCol="0" anchor="t">
            <a:spAutoFit/>
          </a:bodyPr>
          <a:lstStyle/>
          <a:p>
            <a:pPr algn="ctr">
              <a:lnSpc>
                <a:spcPts val="11280"/>
              </a:lnSpc>
            </a:pPr>
            <a:r>
              <a:rPr lang="en-US" sz="12000" b="1" spc="-384">
                <a:solidFill>
                  <a:srgbClr val="000000"/>
                </a:solidFill>
                <a:latin typeface="TT Bluescreens Bold"/>
                <a:ea typeface="TT Bluescreens Bold"/>
                <a:cs typeface="TT Bluescreens Bold"/>
                <a:sym typeface="TT Bluescreens Bold"/>
              </a:rPr>
              <a:t> DATA </a:t>
            </a:r>
          </a:p>
          <a:p>
            <a:pPr algn="l">
              <a:lnSpc>
                <a:spcPts val="11280"/>
              </a:lnSpc>
            </a:pPr>
            <a:endParaRPr lang="en-US" sz="12000" b="1" spc="-384">
              <a:solidFill>
                <a:srgbClr val="000000"/>
              </a:solidFill>
              <a:latin typeface="TT Bluescreens Bold"/>
              <a:ea typeface="TT Bluescreens Bold"/>
              <a:cs typeface="TT Bluescreens Bold"/>
              <a:sym typeface="TT Bluescreens Bold"/>
            </a:endParaRPr>
          </a:p>
        </p:txBody>
      </p:sp>
      <p:sp>
        <p:nvSpPr>
          <p:cNvPr id="8" name="TextBox 8"/>
          <p:cNvSpPr txBox="1"/>
          <p:nvPr/>
        </p:nvSpPr>
        <p:spPr>
          <a:xfrm>
            <a:off x="2931780" y="2883705"/>
            <a:ext cx="12424440" cy="1672590"/>
          </a:xfrm>
          <a:prstGeom prst="rect">
            <a:avLst/>
          </a:prstGeom>
        </p:spPr>
        <p:txBody>
          <a:bodyPr lIns="0" tIns="0" rIns="0" bIns="0" rtlCol="0" anchor="t">
            <a:spAutoFit/>
          </a:bodyPr>
          <a:lstStyle/>
          <a:p>
            <a:pPr algn="ctr">
              <a:lnSpc>
                <a:spcPts val="3359"/>
              </a:lnSpc>
            </a:pPr>
            <a:r>
              <a:rPr lang="en-US" sz="2400" spc="-76">
                <a:solidFill>
                  <a:srgbClr val="000000"/>
                </a:solidFill>
                <a:latin typeface="Glacial Indifference"/>
                <a:ea typeface="Glacial Indifference"/>
                <a:cs typeface="Glacial Indifference"/>
                <a:sym typeface="Glacial Indifference"/>
              </a:rPr>
              <a:t> To build a regression model of dependence, the variable of Ukraine's exports to the EU during the period 2007-2023 was chosen (</a:t>
            </a:r>
            <a:r>
              <a:rPr lang="en-US" sz="2400" spc="-76">
                <a:solidFill>
                  <a:srgbClr val="FF3131"/>
                </a:solidFill>
                <a:latin typeface="Glacial Indifference"/>
                <a:ea typeface="Glacial Indifference"/>
                <a:cs typeface="Glacial Indifference"/>
                <a:sym typeface="Glacial Indifference"/>
              </a:rPr>
              <a:t>Exp</a:t>
            </a:r>
            <a:r>
              <a:rPr lang="en-US" sz="2400" spc="-76">
                <a:solidFill>
                  <a:srgbClr val="000000"/>
                </a:solidFill>
                <a:latin typeface="Glacial Indifference"/>
                <a:ea typeface="Glacial Indifference"/>
                <a:cs typeface="Glacial Indifference"/>
                <a:sym typeface="Glacial Indifference"/>
              </a:rPr>
              <a:t>). The independent variables that were assessed for their impact on Ukraine's exports to the EU were chosen as follows:</a:t>
            </a:r>
          </a:p>
          <a:p>
            <a:pPr algn="l">
              <a:lnSpc>
                <a:spcPts val="3359"/>
              </a:lnSpc>
            </a:pPr>
            <a:endParaRPr lang="en-US" sz="2400" spc="-76">
              <a:solidFill>
                <a:srgbClr val="000000"/>
              </a:solidFill>
              <a:latin typeface="Glacial Indifference"/>
              <a:ea typeface="Glacial Indifference"/>
              <a:cs typeface="Glacial Indifference"/>
              <a:sym typeface="Glacial Indifference"/>
            </a:endParaRPr>
          </a:p>
        </p:txBody>
      </p:sp>
      <p:sp>
        <p:nvSpPr>
          <p:cNvPr id="9" name="TextBox 9"/>
          <p:cNvSpPr txBox="1"/>
          <p:nvPr/>
        </p:nvSpPr>
        <p:spPr>
          <a:xfrm>
            <a:off x="2098887" y="4499145"/>
            <a:ext cx="7792562" cy="2399030"/>
          </a:xfrm>
          <a:prstGeom prst="rect">
            <a:avLst/>
          </a:prstGeom>
        </p:spPr>
        <p:txBody>
          <a:bodyPr lIns="0" tIns="0" rIns="0" bIns="0" rtlCol="0" anchor="t">
            <a:spAutoFit/>
          </a:bodyPr>
          <a:lstStyle/>
          <a:p>
            <a:pPr algn="l">
              <a:lnSpc>
                <a:spcPts val="3219"/>
              </a:lnSpc>
            </a:pPr>
            <a:r>
              <a:rPr lang="en-US" sz="2299" spc="-73">
                <a:solidFill>
                  <a:srgbClr val="000000"/>
                </a:solidFill>
                <a:latin typeface="Glacial Indifference"/>
                <a:ea typeface="Glacial Indifference"/>
                <a:cs typeface="Glacial Indifference"/>
                <a:sym typeface="Glacial Indifference"/>
              </a:rPr>
              <a:t> - European capital investment in Ukraine's economy, represented by foreign direct investment (</a:t>
            </a:r>
            <a:r>
              <a:rPr lang="en-US" sz="2299" spc="-73">
                <a:solidFill>
                  <a:srgbClr val="FF3131"/>
                </a:solidFill>
                <a:latin typeface="Glacial Indifference"/>
                <a:ea typeface="Glacial Indifference"/>
                <a:cs typeface="Glacial Indifference"/>
                <a:sym typeface="Glacial Indifference"/>
              </a:rPr>
              <a:t>FDI</a:t>
            </a:r>
            <a:r>
              <a:rPr lang="en-US" sz="2299" spc="-73">
                <a:solidFill>
                  <a:srgbClr val="000000"/>
                </a:solidFill>
                <a:latin typeface="Glacial Indifference"/>
                <a:ea typeface="Glacial Indifference"/>
                <a:cs typeface="Glacial Indifference"/>
                <a:sym typeface="Glacial Indifference"/>
              </a:rPr>
              <a:t>);</a:t>
            </a:r>
          </a:p>
          <a:p>
            <a:pPr algn="l">
              <a:lnSpc>
                <a:spcPts val="3219"/>
              </a:lnSpc>
            </a:pPr>
            <a:endParaRPr lang="en-US" sz="2299" spc="-73">
              <a:solidFill>
                <a:srgbClr val="000000"/>
              </a:solidFill>
              <a:latin typeface="Glacial Indifference"/>
              <a:ea typeface="Glacial Indifference"/>
              <a:cs typeface="Glacial Indifference"/>
              <a:sym typeface="Glacial Indifference"/>
            </a:endParaRPr>
          </a:p>
          <a:p>
            <a:pPr algn="l">
              <a:lnSpc>
                <a:spcPts val="3219"/>
              </a:lnSpc>
            </a:pPr>
            <a:r>
              <a:rPr lang="en-US" sz="2299" spc="-73">
                <a:solidFill>
                  <a:srgbClr val="000000"/>
                </a:solidFill>
                <a:latin typeface="Glacial Indifference"/>
                <a:ea typeface="Glacial Indifference"/>
                <a:cs typeface="Glacial Indifference"/>
                <a:sym typeface="Glacial Indifference"/>
              </a:rPr>
              <a:t> - </a:t>
            </a:r>
            <a:r>
              <a:rPr lang="en-US" sz="2299" spc="-73">
                <a:solidFill>
                  <a:srgbClr val="FF3131"/>
                </a:solidFill>
                <a:latin typeface="Glacial Indifference"/>
                <a:ea typeface="Glacial Indifference"/>
                <a:cs typeface="Glacial Indifference"/>
                <a:sym typeface="Glacial Indifference"/>
              </a:rPr>
              <a:t>DCFTA</a:t>
            </a:r>
            <a:r>
              <a:rPr lang="en-US" sz="2299" spc="-73">
                <a:solidFill>
                  <a:srgbClr val="000000"/>
                </a:solidFill>
                <a:latin typeface="Glacial Indifference"/>
                <a:ea typeface="Glacial Indifference"/>
                <a:cs typeface="Glacial Indifference"/>
                <a:sym typeface="Glacial Indifference"/>
              </a:rPr>
              <a:t> - indicator of the introduction of the Deep and Comprehensive Free Trade Area, where 0 means no DCFTA and 1 means the DCFTA is in the process of being introduced.</a:t>
            </a:r>
          </a:p>
        </p:txBody>
      </p:sp>
      <p:sp>
        <p:nvSpPr>
          <p:cNvPr id="10" name="TextBox 10"/>
          <p:cNvSpPr txBox="1"/>
          <p:nvPr/>
        </p:nvSpPr>
        <p:spPr>
          <a:xfrm>
            <a:off x="2098887" y="7143877"/>
            <a:ext cx="7936399" cy="2399030"/>
          </a:xfrm>
          <a:prstGeom prst="rect">
            <a:avLst/>
          </a:prstGeom>
        </p:spPr>
        <p:txBody>
          <a:bodyPr lIns="0" tIns="0" rIns="0" bIns="0" rtlCol="0" anchor="t">
            <a:spAutoFit/>
          </a:bodyPr>
          <a:lstStyle/>
          <a:p>
            <a:pPr algn="l">
              <a:lnSpc>
                <a:spcPts val="3220"/>
              </a:lnSpc>
            </a:pPr>
            <a:r>
              <a:rPr lang="en-US" sz="2300" spc="-73">
                <a:solidFill>
                  <a:srgbClr val="000000"/>
                </a:solidFill>
                <a:latin typeface="Glacial Indifference"/>
                <a:ea typeface="Glacial Indifference"/>
                <a:cs typeface="Glacial Indifference"/>
                <a:sym typeface="Glacial Indifference"/>
              </a:rPr>
              <a:t>* Using regression analysis based on these data, it was possible to identify the impact of each factor on exports to the EU and analyse its significance for strengthening economic ties.</a:t>
            </a:r>
          </a:p>
          <a:p>
            <a:pPr algn="l">
              <a:lnSpc>
                <a:spcPts val="3220"/>
              </a:lnSpc>
            </a:pPr>
            <a:endParaRPr lang="en-US" sz="2300" spc="-73">
              <a:solidFill>
                <a:srgbClr val="000000"/>
              </a:solidFill>
              <a:latin typeface="Glacial Indifference"/>
              <a:ea typeface="Glacial Indifference"/>
              <a:cs typeface="Glacial Indifference"/>
              <a:sym typeface="Glacial Indifference"/>
            </a:endParaRPr>
          </a:p>
          <a:p>
            <a:pPr algn="l">
              <a:lnSpc>
                <a:spcPts val="3220"/>
              </a:lnSpc>
            </a:pPr>
            <a:endParaRPr lang="en-US" sz="2300" spc="-73">
              <a:solidFill>
                <a:srgbClr val="000000"/>
              </a:solidFill>
              <a:latin typeface="Glacial Indifference"/>
              <a:ea typeface="Glacial Indifference"/>
              <a:cs typeface="Glacial Indifference"/>
              <a:sym typeface="Glacial Indifference"/>
            </a:endParaRPr>
          </a:p>
          <a:p>
            <a:pPr algn="l">
              <a:lnSpc>
                <a:spcPts val="3220"/>
              </a:lnSpc>
            </a:pPr>
            <a:endParaRPr lang="en-US" sz="2300" spc="-73">
              <a:solidFill>
                <a:srgbClr val="000000"/>
              </a:solidFill>
              <a:latin typeface="Glacial Indifference"/>
              <a:ea typeface="Glacial Indifference"/>
              <a:cs typeface="Glacial Indifference"/>
              <a:sym typeface="Glacial Indifference"/>
            </a:endParaRPr>
          </a:p>
        </p:txBody>
      </p:sp>
      <p:sp>
        <p:nvSpPr>
          <p:cNvPr id="11" name="Freeform 11"/>
          <p:cNvSpPr/>
          <p:nvPr/>
        </p:nvSpPr>
        <p:spPr>
          <a:xfrm>
            <a:off x="10303596" y="7800495"/>
            <a:ext cx="5755445" cy="1000009"/>
          </a:xfrm>
          <a:custGeom>
            <a:avLst/>
            <a:gdLst/>
            <a:ahLst/>
            <a:cxnLst/>
            <a:rect l="l" t="t" r="r" b="b"/>
            <a:pathLst>
              <a:path w="5755445" h="1000009">
                <a:moveTo>
                  <a:pt x="0" y="0"/>
                </a:moveTo>
                <a:lnTo>
                  <a:pt x="5755444" y="0"/>
                </a:lnTo>
                <a:lnTo>
                  <a:pt x="5755444" y="1000008"/>
                </a:lnTo>
                <a:lnTo>
                  <a:pt x="0" y="1000008"/>
                </a:lnTo>
                <a:lnTo>
                  <a:pt x="0" y="0"/>
                </a:lnTo>
                <a:close/>
              </a:path>
            </a:pathLst>
          </a:custGeom>
          <a:blipFill>
            <a:blip r:embed="rId3"/>
            <a:stretch>
              <a:fillRect/>
            </a:stretch>
          </a:blipFill>
          <a:ln cap="rnd">
            <a:noFill/>
            <a:prstDash val="solid"/>
            <a:round/>
          </a:ln>
        </p:spPr>
      </p:sp>
      <p:grpSp>
        <p:nvGrpSpPr>
          <p:cNvPr id="12" name="Group 12"/>
          <p:cNvGrpSpPr/>
          <p:nvPr/>
        </p:nvGrpSpPr>
        <p:grpSpPr>
          <a:xfrm>
            <a:off x="10441934" y="4410032"/>
            <a:ext cx="5478768" cy="3961935"/>
            <a:chOff x="0" y="0"/>
            <a:chExt cx="812800" cy="587771"/>
          </a:xfrm>
        </p:grpSpPr>
        <p:sp>
          <p:nvSpPr>
            <p:cNvPr id="13" name="Freeform 13"/>
            <p:cNvSpPr/>
            <p:nvPr/>
          </p:nvSpPr>
          <p:spPr>
            <a:xfrm>
              <a:off x="0" y="0"/>
              <a:ext cx="812800" cy="587771"/>
            </a:xfrm>
            <a:custGeom>
              <a:avLst/>
              <a:gdLst/>
              <a:ahLst/>
              <a:cxnLst/>
              <a:rect l="l" t="t" r="r" b="b"/>
              <a:pathLst>
                <a:path w="812800" h="587771">
                  <a:moveTo>
                    <a:pt x="32501" y="0"/>
                  </a:moveTo>
                  <a:lnTo>
                    <a:pt x="780299" y="0"/>
                  </a:lnTo>
                  <a:cubicBezTo>
                    <a:pt x="798249" y="0"/>
                    <a:pt x="812800" y="14551"/>
                    <a:pt x="812800" y="32501"/>
                  </a:cubicBezTo>
                  <a:lnTo>
                    <a:pt x="812800" y="555270"/>
                  </a:lnTo>
                  <a:cubicBezTo>
                    <a:pt x="812800" y="573220"/>
                    <a:pt x="798249" y="587771"/>
                    <a:pt x="780299" y="587771"/>
                  </a:cubicBezTo>
                  <a:lnTo>
                    <a:pt x="32501" y="587771"/>
                  </a:lnTo>
                  <a:cubicBezTo>
                    <a:pt x="14551" y="587771"/>
                    <a:pt x="0" y="573220"/>
                    <a:pt x="0" y="555270"/>
                  </a:cubicBezTo>
                  <a:lnTo>
                    <a:pt x="0" y="32501"/>
                  </a:lnTo>
                  <a:cubicBezTo>
                    <a:pt x="0" y="14551"/>
                    <a:pt x="14551" y="0"/>
                    <a:pt x="32501" y="0"/>
                  </a:cubicBezTo>
                  <a:close/>
                </a:path>
              </a:pathLst>
            </a:custGeom>
            <a:blipFill>
              <a:blip r:embed="rId4"/>
              <a:stretch>
                <a:fillRect l="-4576" r="-4576"/>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5418487" y="4666134"/>
            <a:ext cx="47625" cy="7156966"/>
            <a:chOff x="0" y="0"/>
            <a:chExt cx="12543" cy="1884962"/>
          </a:xfrm>
        </p:grpSpPr>
        <p:sp>
          <p:nvSpPr>
            <p:cNvPr id="8" name="Freeform 8"/>
            <p:cNvSpPr/>
            <p:nvPr/>
          </p:nvSpPr>
          <p:spPr>
            <a:xfrm>
              <a:off x="0" y="0"/>
              <a:ext cx="12543" cy="1884962"/>
            </a:xfrm>
            <a:custGeom>
              <a:avLst/>
              <a:gdLst/>
              <a:ahLst/>
              <a:cxnLst/>
              <a:rect l="l" t="t" r="r" b="b"/>
              <a:pathLst>
                <a:path w="12543" h="1884962">
                  <a:moveTo>
                    <a:pt x="0" y="0"/>
                  </a:moveTo>
                  <a:lnTo>
                    <a:pt x="12543" y="0"/>
                  </a:lnTo>
                  <a:lnTo>
                    <a:pt x="12543" y="1884962"/>
                  </a:lnTo>
                  <a:lnTo>
                    <a:pt x="0" y="1884962"/>
                  </a:lnTo>
                  <a:close/>
                </a:path>
              </a:pathLst>
            </a:custGeom>
            <a:solidFill>
              <a:srgbClr val="000000"/>
            </a:solidFill>
          </p:spPr>
        </p:sp>
        <p:sp>
          <p:nvSpPr>
            <p:cNvPr id="9" name="TextBox 9"/>
            <p:cNvSpPr txBox="1"/>
            <p:nvPr/>
          </p:nvSpPr>
          <p:spPr>
            <a:xfrm>
              <a:off x="0" y="-47625"/>
              <a:ext cx="12543" cy="1932587"/>
            </a:xfrm>
            <a:prstGeom prst="rect">
              <a:avLst/>
            </a:prstGeom>
          </p:spPr>
          <p:txBody>
            <a:bodyPr lIns="50800" tIns="50800" rIns="50800" bIns="50800" rtlCol="0" anchor="ctr"/>
            <a:lstStyle/>
            <a:p>
              <a:pPr algn="ctr">
                <a:lnSpc>
                  <a:spcPts val="2659"/>
                </a:lnSpc>
              </a:pPr>
              <a:endParaRPr/>
            </a:p>
          </p:txBody>
        </p:sp>
      </p:grpSp>
      <p:graphicFrame>
        <p:nvGraphicFramePr>
          <p:cNvPr id="10" name="Table 10"/>
          <p:cNvGraphicFramePr>
            <a:graphicFrameLocks noGrp="1"/>
          </p:cNvGraphicFramePr>
          <p:nvPr/>
        </p:nvGraphicFramePr>
        <p:xfrm>
          <a:off x="1784700" y="3619550"/>
          <a:ext cx="7315200" cy="4476749"/>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987377">
                <a:tc gridSpan="4">
                  <a:txBody>
                    <a:bodyPr/>
                    <a:lstStyle/>
                    <a:p>
                      <a:pPr algn="ctr">
                        <a:lnSpc>
                          <a:spcPts val="2519"/>
                        </a:lnSpc>
                        <a:defRPr/>
                      </a:pPr>
                      <a:endParaRPr lang="en-US" sz="1100"/>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Correlation coefficients, based on 2007-2023 observations</a:t>
                      </a:r>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519"/>
                        </a:lnSpc>
                        <a:defRPr/>
                      </a:pPr>
                      <a:endParaRPr lang="en-US" sz="1100"/>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Correlation coefficients, based on 2007-2023 observations</a:t>
                      </a:r>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519"/>
                        </a:lnSpc>
                        <a:defRPr/>
                      </a:pPr>
                      <a:endParaRPr lang="en-US" sz="1100"/>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Correlation coefficients, based on 2007-2023 observations</a:t>
                      </a:r>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519"/>
                        </a:lnSpc>
                        <a:defRPr/>
                      </a:pPr>
                      <a:endParaRPr lang="en-US" sz="1100"/>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Correlation coefficients, based on 2007-2023 observations</a:t>
                      </a:r>
                    </a:p>
                    <a:p>
                      <a:pPr algn="ctr">
                        <a:lnSpc>
                          <a:spcPts val="2519"/>
                        </a:lnSpc>
                      </a:pPr>
                      <a:r>
                        <a:rPr lang="en-US" sz="17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72343">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Exp</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FDI</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DCFTA</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72343">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1.0000</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0.8696</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0.6690</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Exp</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72343">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1.0000</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0.5112</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FDI</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2343">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1.0000</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ts val="2239"/>
                        </a:lnSpc>
                        <a:defRPr/>
                      </a:pPr>
                      <a:endParaRPr lang="en-US" sz="1100"/>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DCFTA</a:t>
                      </a:r>
                    </a:p>
                    <a:p>
                      <a:pPr algn="l">
                        <a:lnSpc>
                          <a:spcPts val="2239"/>
                        </a:lnSpc>
                      </a:pPr>
                      <a:r>
                        <a:rPr lang="en-US" sz="1599" b="1">
                          <a:solidFill>
                            <a:srgbClr val="000000"/>
                          </a:solidFill>
                          <a:latin typeface="Glacial Indifference Bold"/>
                          <a:ea typeface="Glacial Indifference Bold"/>
                          <a:cs typeface="Glacial Indifference Bold"/>
                          <a:sym typeface="Glacial Indifference Bold"/>
                        </a:rPr>
                        <a:t>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TextBox 11"/>
          <p:cNvSpPr txBox="1"/>
          <p:nvPr/>
        </p:nvSpPr>
        <p:spPr>
          <a:xfrm>
            <a:off x="2208455" y="2729428"/>
            <a:ext cx="6600088" cy="798830"/>
          </a:xfrm>
          <a:prstGeom prst="rect">
            <a:avLst/>
          </a:prstGeom>
        </p:spPr>
        <p:txBody>
          <a:bodyPr lIns="0" tIns="0" rIns="0" bIns="0" rtlCol="0" anchor="t">
            <a:spAutoFit/>
          </a:bodyPr>
          <a:lstStyle/>
          <a:p>
            <a:pPr algn="ctr">
              <a:lnSpc>
                <a:spcPts val="3219"/>
              </a:lnSpc>
            </a:pPr>
            <a:r>
              <a:rPr lang="en-US" sz="2299" spc="-73">
                <a:solidFill>
                  <a:srgbClr val="000000"/>
                </a:solidFill>
                <a:latin typeface="Glacial Indifference"/>
                <a:ea typeface="Glacial Indifference"/>
                <a:cs typeface="Glacial Indifference"/>
                <a:sym typeface="Glacial Indifference"/>
              </a:rPr>
              <a:t> Results of correlation analysis for FDI, DCFTA and exports to the EU</a:t>
            </a:r>
          </a:p>
        </p:txBody>
      </p:sp>
      <p:sp>
        <p:nvSpPr>
          <p:cNvPr id="12" name="TextBox 12"/>
          <p:cNvSpPr txBox="1"/>
          <p:nvPr/>
        </p:nvSpPr>
        <p:spPr>
          <a:xfrm>
            <a:off x="5658071" y="1494353"/>
            <a:ext cx="7403401" cy="1539240"/>
          </a:xfrm>
          <a:prstGeom prst="rect">
            <a:avLst/>
          </a:prstGeom>
        </p:spPr>
        <p:txBody>
          <a:bodyPr lIns="0" tIns="0" rIns="0" bIns="0" rtlCol="0" anchor="t">
            <a:spAutoFit/>
          </a:bodyPr>
          <a:lstStyle/>
          <a:p>
            <a:pPr algn="ctr">
              <a:lnSpc>
                <a:spcPts val="11280"/>
              </a:lnSpc>
            </a:pPr>
            <a:r>
              <a:rPr lang="en-US" sz="12000" b="1" spc="-384">
                <a:solidFill>
                  <a:srgbClr val="000000"/>
                </a:solidFill>
                <a:latin typeface="TT Bluescreens Bold"/>
                <a:ea typeface="TT Bluescreens Bold"/>
                <a:cs typeface="TT Bluescreens Bold"/>
                <a:sym typeface="TT Bluescreens Bold"/>
              </a:rPr>
              <a:t> DATA </a:t>
            </a:r>
          </a:p>
        </p:txBody>
      </p:sp>
      <p:sp>
        <p:nvSpPr>
          <p:cNvPr id="13" name="TextBox 13"/>
          <p:cNvSpPr txBox="1"/>
          <p:nvPr/>
        </p:nvSpPr>
        <p:spPr>
          <a:xfrm>
            <a:off x="1784700" y="8335783"/>
            <a:ext cx="8078292" cy="1198880"/>
          </a:xfrm>
          <a:prstGeom prst="rect">
            <a:avLst/>
          </a:prstGeom>
        </p:spPr>
        <p:txBody>
          <a:bodyPr lIns="0" tIns="0" rIns="0" bIns="0" rtlCol="0" anchor="t">
            <a:spAutoFit/>
          </a:bodyPr>
          <a:lstStyle/>
          <a:p>
            <a:pPr algn="l">
              <a:lnSpc>
                <a:spcPts val="3220"/>
              </a:lnSpc>
            </a:pPr>
            <a:r>
              <a:rPr lang="en-US" sz="2300" spc="-73">
                <a:solidFill>
                  <a:srgbClr val="000000"/>
                </a:solidFill>
                <a:latin typeface="Glacial Indifference"/>
                <a:ea typeface="Glacial Indifference"/>
                <a:cs typeface="Glacial Indifference"/>
                <a:sym typeface="Glacial Indifference"/>
              </a:rPr>
              <a:t>Note: Exp - exports of goods to the EU, FDI - foreign direct investment, DCFTA - implementation of the DCFTA.</a:t>
            </a:r>
          </a:p>
          <a:p>
            <a:pPr algn="ctr">
              <a:lnSpc>
                <a:spcPts val="3220"/>
              </a:lnSpc>
            </a:pPr>
            <a:endParaRPr lang="en-US" sz="2300" spc="-73">
              <a:solidFill>
                <a:srgbClr val="000000"/>
              </a:solidFill>
              <a:latin typeface="Glacial Indifference"/>
              <a:ea typeface="Glacial Indifference"/>
              <a:cs typeface="Glacial Indifference"/>
              <a:sym typeface="Glacial Indifference"/>
            </a:endParaRPr>
          </a:p>
        </p:txBody>
      </p:sp>
      <p:sp>
        <p:nvSpPr>
          <p:cNvPr id="14" name="TextBox 14"/>
          <p:cNvSpPr txBox="1"/>
          <p:nvPr/>
        </p:nvSpPr>
        <p:spPr>
          <a:xfrm>
            <a:off x="9359772" y="3109793"/>
            <a:ext cx="7667433" cy="6072240"/>
          </a:xfrm>
          <a:prstGeom prst="rect">
            <a:avLst/>
          </a:prstGeom>
        </p:spPr>
        <p:txBody>
          <a:bodyPr lIns="0" tIns="0" rIns="0" bIns="0" rtlCol="0" anchor="t">
            <a:spAutoFit/>
          </a:bodyPr>
          <a:lstStyle/>
          <a:p>
            <a:pPr algn="l">
              <a:lnSpc>
                <a:spcPts val="3363"/>
              </a:lnSpc>
            </a:pPr>
            <a:r>
              <a:rPr lang="en-US" sz="2402" spc="-76" dirty="0">
                <a:solidFill>
                  <a:srgbClr val="000000"/>
                </a:solidFill>
                <a:latin typeface="Glacial Indifference"/>
                <a:ea typeface="Glacial Indifference"/>
                <a:cs typeface="Glacial Indifference"/>
                <a:sym typeface="Glacial Indifference"/>
              </a:rPr>
              <a:t>The results of the correlation analysis confirm the positive impact of Ukraine's trade and economic cooperation with the EU.</a:t>
            </a:r>
          </a:p>
          <a:p>
            <a:pPr algn="l">
              <a:lnSpc>
                <a:spcPts val="3363"/>
              </a:lnSpc>
            </a:pPr>
            <a:endParaRPr lang="en-US" sz="2402" spc="-76" dirty="0">
              <a:solidFill>
                <a:srgbClr val="000000"/>
              </a:solidFill>
              <a:latin typeface="Glacial Indifference"/>
              <a:ea typeface="Glacial Indifference"/>
              <a:cs typeface="Glacial Indifference"/>
              <a:sym typeface="Glacial Indifference"/>
            </a:endParaRPr>
          </a:p>
          <a:p>
            <a:pPr algn="l">
              <a:lnSpc>
                <a:spcPts val="3363"/>
              </a:lnSpc>
            </a:pPr>
            <a:r>
              <a:rPr lang="en-US" sz="2402" spc="-76" dirty="0">
                <a:solidFill>
                  <a:srgbClr val="000000"/>
                </a:solidFill>
                <a:latin typeface="Glacial Indifference"/>
                <a:ea typeface="Glacial Indifference"/>
                <a:cs typeface="Glacial Indifference"/>
                <a:sym typeface="Glacial Indifference"/>
              </a:rPr>
              <a:t>The high correlation between exports and direct investment from the EU indicates that European investment significantly contributes to export growth. </a:t>
            </a:r>
          </a:p>
          <a:p>
            <a:pPr algn="l">
              <a:lnSpc>
                <a:spcPts val="3363"/>
              </a:lnSpc>
            </a:pPr>
            <a:endParaRPr lang="en-US" sz="2402" spc="-76" dirty="0">
              <a:solidFill>
                <a:srgbClr val="000000"/>
              </a:solidFill>
              <a:latin typeface="Glacial Indifference"/>
              <a:ea typeface="Glacial Indifference"/>
              <a:cs typeface="Glacial Indifference"/>
              <a:sym typeface="Glacial Indifference"/>
            </a:endParaRPr>
          </a:p>
          <a:p>
            <a:pPr algn="l">
              <a:lnSpc>
                <a:spcPts val="3363"/>
              </a:lnSpc>
            </a:pPr>
            <a:r>
              <a:rPr lang="en-US" sz="2402" spc="-76" dirty="0">
                <a:solidFill>
                  <a:srgbClr val="000000"/>
                </a:solidFill>
                <a:latin typeface="Glacial Indifference"/>
                <a:ea typeface="Glacial Indifference"/>
                <a:cs typeface="Glacial Indifference"/>
                <a:sym typeface="Glacial Indifference"/>
              </a:rPr>
              <a:t>The moderate positive correlation between the DCFTA indicator</a:t>
            </a:r>
            <a:r>
              <a:rPr lang="ru-RU" sz="2402" spc="-76" dirty="0">
                <a:solidFill>
                  <a:srgbClr val="000000"/>
                </a:solidFill>
                <a:latin typeface="Glacial Indifference"/>
                <a:ea typeface="Glacial Indifference"/>
                <a:cs typeface="Glacial Indifference"/>
                <a:sym typeface="Glacial Indifference"/>
              </a:rPr>
              <a:t>, </a:t>
            </a:r>
            <a:r>
              <a:rPr lang="en-US" sz="2402" spc="-76" dirty="0">
                <a:solidFill>
                  <a:srgbClr val="000000"/>
                </a:solidFill>
                <a:latin typeface="Glacial Indifference"/>
                <a:ea typeface="Glacial Indifference"/>
                <a:cs typeface="Glacial Indifference"/>
                <a:sym typeface="Glacial Indifference"/>
              </a:rPr>
              <a:t>exports and investment confirms that the implementation of the Association Agreement with the EU has contributed to lowering trade barriers, increasing trade and attracting investment.</a:t>
            </a:r>
          </a:p>
          <a:p>
            <a:pPr algn="l">
              <a:lnSpc>
                <a:spcPts val="3363"/>
              </a:lnSpc>
            </a:pPr>
            <a:endParaRPr lang="en-US" sz="2402" spc="-76"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graphicFrame>
        <p:nvGraphicFramePr>
          <p:cNvPr id="7" name="Table 7"/>
          <p:cNvGraphicFramePr>
            <a:graphicFrameLocks noGrp="1"/>
          </p:cNvGraphicFramePr>
          <p:nvPr/>
        </p:nvGraphicFramePr>
        <p:xfrm>
          <a:off x="9503556" y="2198272"/>
          <a:ext cx="7395649" cy="6934201"/>
        </p:xfrm>
        <a:graphic>
          <a:graphicData uri="http://schemas.openxmlformats.org/drawingml/2006/table">
            <a:tbl>
              <a:tblPr/>
              <a:tblGrid>
                <a:gridCol w="1522984">
                  <a:extLst>
                    <a:ext uri="{9D8B030D-6E8A-4147-A177-3AD203B41FA5}">
                      <a16:colId xmlns:a16="http://schemas.microsoft.com/office/drawing/2014/main" val="20000"/>
                    </a:ext>
                  </a:extLst>
                </a:gridCol>
                <a:gridCol w="1488403">
                  <a:extLst>
                    <a:ext uri="{9D8B030D-6E8A-4147-A177-3AD203B41FA5}">
                      <a16:colId xmlns:a16="http://schemas.microsoft.com/office/drawing/2014/main" val="20001"/>
                    </a:ext>
                  </a:extLst>
                </a:gridCol>
                <a:gridCol w="1505693">
                  <a:extLst>
                    <a:ext uri="{9D8B030D-6E8A-4147-A177-3AD203B41FA5}">
                      <a16:colId xmlns:a16="http://schemas.microsoft.com/office/drawing/2014/main" val="20002"/>
                    </a:ext>
                  </a:extLst>
                </a:gridCol>
                <a:gridCol w="1505693">
                  <a:extLst>
                    <a:ext uri="{9D8B030D-6E8A-4147-A177-3AD203B41FA5}">
                      <a16:colId xmlns:a16="http://schemas.microsoft.com/office/drawing/2014/main" val="20003"/>
                    </a:ext>
                  </a:extLst>
                </a:gridCol>
                <a:gridCol w="1372876">
                  <a:extLst>
                    <a:ext uri="{9D8B030D-6E8A-4147-A177-3AD203B41FA5}">
                      <a16:colId xmlns:a16="http://schemas.microsoft.com/office/drawing/2014/main" val="20004"/>
                    </a:ext>
                  </a:extLst>
                </a:gridCol>
              </a:tblGrid>
              <a:tr h="1031534">
                <a:tc gridSpan="2">
                  <a:txBody>
                    <a:bodyPr/>
                    <a:lstStyle/>
                    <a:p>
                      <a:pPr algn="ctr">
                        <a:lnSpc>
                          <a:spcPts val="2099"/>
                        </a:lnSpc>
                        <a:defRPr/>
                      </a:pPr>
                      <a:endParaRPr lang="en-US" sz="1100"/>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Dependent variable: Export</a:t>
                      </a:r>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099"/>
                        </a:lnSpc>
                        <a:defRPr/>
                      </a:pPr>
                      <a:endParaRPr lang="en-US" sz="1100"/>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Dependent variable: Export</a:t>
                      </a:r>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3">
                  <a:txBody>
                    <a:bodyPr/>
                    <a:lstStyle/>
                    <a:p>
                      <a:pPr algn="ctr">
                        <a:lnSpc>
                          <a:spcPts val="2099"/>
                        </a:lnSpc>
                        <a:defRPr/>
                      </a:pPr>
                      <a:endParaRPr lang="en-US" sz="1100"/>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Observation period: 2007-2023</a:t>
                      </a:r>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099"/>
                        </a:lnSpc>
                        <a:defRPr/>
                      </a:pPr>
                      <a:endParaRPr lang="en-US" sz="1100"/>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Observation period: 2007-2023</a:t>
                      </a:r>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099"/>
                        </a:lnSpc>
                        <a:defRPr/>
                      </a:pPr>
                      <a:endParaRPr lang="en-US" sz="1100"/>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Observation period: 2007-2023</a:t>
                      </a:r>
                    </a:p>
                    <a:p>
                      <a:pPr algn="ctr">
                        <a:lnSpc>
                          <a:spcPts val="2099"/>
                        </a:lnSpc>
                      </a:pPr>
                      <a:r>
                        <a:rPr lang="en-US" sz="14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45573">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Model</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Coefficient</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Standard error</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t- statistic</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p - value</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45573">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const</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−1,41844e+07</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4,54928e+06</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−3,118</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0,0076</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45573">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FDI</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788,07</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143,787</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5,481</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&lt;0,0001</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45573">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DCFTA</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5,16814e+06</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2,21647e+06</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2,332</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0,0352</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45573">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R-squared</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0,824383</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P-value (F)</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5,15e-06</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74802">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Adjust. R- squared</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0,799295</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Durbin–Watson st.</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1,922621</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pPr algn="l">
                        <a:lnSpc>
                          <a:spcPts val="1819"/>
                        </a:lnSpc>
                        <a:defRPr/>
                      </a:pPr>
                      <a:endParaRPr lang="en-US" sz="1100"/>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p>
                      <a:pPr algn="l">
                        <a:lnSpc>
                          <a:spcPts val="1819"/>
                        </a:lnSpc>
                      </a:pPr>
                      <a:r>
                        <a:rPr lang="en-US" sz="1299" b="1">
                          <a:solidFill>
                            <a:srgbClr val="000000"/>
                          </a:solidFill>
                          <a:latin typeface="Glacial Indifference Bold"/>
                          <a:ea typeface="Glacial Indifference Bold"/>
                          <a:cs typeface="Glacial Indifference Bold"/>
                          <a:sym typeface="Glacial Indifference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8" name="TextBox 8"/>
          <p:cNvSpPr txBox="1"/>
          <p:nvPr/>
        </p:nvSpPr>
        <p:spPr>
          <a:xfrm>
            <a:off x="2604807" y="2582721"/>
            <a:ext cx="5238523" cy="1539240"/>
          </a:xfrm>
          <a:prstGeom prst="rect">
            <a:avLst/>
          </a:prstGeom>
        </p:spPr>
        <p:txBody>
          <a:bodyPr lIns="0" tIns="0" rIns="0" bIns="0" rtlCol="0" anchor="t">
            <a:spAutoFit/>
          </a:bodyPr>
          <a:lstStyle/>
          <a:p>
            <a:pPr algn="ctr">
              <a:lnSpc>
                <a:spcPts val="11280"/>
              </a:lnSpc>
            </a:pPr>
            <a:r>
              <a:rPr lang="en-US" sz="12000" b="1" spc="-384">
                <a:solidFill>
                  <a:srgbClr val="4F4741"/>
                </a:solidFill>
                <a:latin typeface="TT Bluescreens Bold"/>
                <a:ea typeface="TT Bluescreens Bold"/>
                <a:cs typeface="TT Bluescreens Bold"/>
                <a:sym typeface="TT Bluescreens Bold"/>
              </a:rPr>
              <a:t> </a:t>
            </a:r>
            <a:r>
              <a:rPr lang="en-US" sz="12000" b="1" spc="-384">
                <a:solidFill>
                  <a:srgbClr val="000000"/>
                </a:solidFill>
                <a:latin typeface="TT Bluescreens Bold"/>
                <a:ea typeface="TT Bluescreens Bold"/>
                <a:cs typeface="TT Bluescreens Bold"/>
                <a:sym typeface="TT Bluescreens Bold"/>
              </a:rPr>
              <a:t>Data </a:t>
            </a:r>
          </a:p>
        </p:txBody>
      </p:sp>
      <p:sp>
        <p:nvSpPr>
          <p:cNvPr id="9" name="TextBox 9"/>
          <p:cNvSpPr txBox="1"/>
          <p:nvPr/>
        </p:nvSpPr>
        <p:spPr>
          <a:xfrm>
            <a:off x="1567854" y="4074336"/>
            <a:ext cx="7312429" cy="1736725"/>
          </a:xfrm>
          <a:prstGeom prst="rect">
            <a:avLst/>
          </a:prstGeom>
        </p:spPr>
        <p:txBody>
          <a:bodyPr lIns="0" tIns="0" rIns="0" bIns="0" rtlCol="0" anchor="t">
            <a:spAutoFit/>
          </a:bodyPr>
          <a:lstStyle/>
          <a:p>
            <a:pPr algn="ctr">
              <a:lnSpc>
                <a:spcPts val="3499"/>
              </a:lnSpc>
            </a:pPr>
            <a:r>
              <a:rPr lang="en-US" sz="2499" spc="-79">
                <a:solidFill>
                  <a:srgbClr val="000000"/>
                </a:solidFill>
                <a:latin typeface="Glacial Indifference"/>
                <a:ea typeface="Glacial Indifference"/>
                <a:cs typeface="Glacial Indifference"/>
                <a:sym typeface="Glacial Indifference"/>
              </a:rPr>
              <a:t> The regression equation is developed to assess the relationship between exports and a number of proposed variables:</a:t>
            </a:r>
          </a:p>
          <a:p>
            <a:pPr algn="ctr">
              <a:lnSpc>
                <a:spcPts val="3499"/>
              </a:lnSpc>
            </a:pPr>
            <a:endParaRPr lang="en-US" sz="2499" spc="-79">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807132" y="5712997"/>
            <a:ext cx="8114761" cy="317373"/>
          </a:xfrm>
          <a:prstGeom prst="rect">
            <a:avLst/>
          </a:prstGeom>
        </p:spPr>
        <p:txBody>
          <a:bodyPr lIns="0" tIns="0" rIns="0" bIns="0" rtlCol="0" anchor="t">
            <a:spAutoFit/>
          </a:bodyPr>
          <a:lstStyle/>
          <a:p>
            <a:pPr algn="ctr">
              <a:lnSpc>
                <a:spcPts val="2255"/>
              </a:lnSpc>
            </a:pPr>
            <a:r>
              <a:rPr lang="en-US" sz="2399" spc="-76">
                <a:solidFill>
                  <a:srgbClr val="000000"/>
                </a:solidFill>
                <a:latin typeface="Glacial Indifference"/>
                <a:ea typeface="Glacial Indifference"/>
                <a:cs typeface="Glacial Indifference"/>
                <a:sym typeface="Glacial Indifference"/>
              </a:rPr>
              <a:t>           </a:t>
            </a:r>
            <a:r>
              <a:rPr lang="en-US" sz="2399" b="1" spc="-76">
                <a:solidFill>
                  <a:srgbClr val="000000"/>
                </a:solidFill>
                <a:latin typeface="Glacial Indifference Bold"/>
                <a:ea typeface="Glacial Indifference Bold"/>
                <a:cs typeface="Glacial Indifference Bold"/>
                <a:sym typeface="Glacial Indifference Bold"/>
              </a:rPr>
              <a:t>Exp=α+β1FDI+β2DCFTA</a:t>
            </a:r>
            <a:r>
              <a:rPr lang="en-US" sz="2399" spc="-76">
                <a:solidFill>
                  <a:srgbClr val="000000"/>
                </a:solidFill>
                <a:latin typeface="Glacial Indifference"/>
                <a:ea typeface="Glacial Indifference"/>
                <a:cs typeface="Glacial Indifference"/>
                <a:sym typeface="Glacial Indifference"/>
              </a:rPr>
              <a:t>, where</a:t>
            </a:r>
          </a:p>
        </p:txBody>
      </p:sp>
      <p:sp>
        <p:nvSpPr>
          <p:cNvPr id="11" name="TextBox 11"/>
          <p:cNvSpPr txBox="1"/>
          <p:nvPr/>
        </p:nvSpPr>
        <p:spPr>
          <a:xfrm>
            <a:off x="1530063" y="6407604"/>
            <a:ext cx="7391830" cy="1298575"/>
          </a:xfrm>
          <a:prstGeom prst="rect">
            <a:avLst/>
          </a:prstGeom>
        </p:spPr>
        <p:txBody>
          <a:bodyPr lIns="0" tIns="0" rIns="0" bIns="0" rtlCol="0" anchor="t">
            <a:spAutoFit/>
          </a:bodyPr>
          <a:lstStyle/>
          <a:p>
            <a:pPr algn="just">
              <a:lnSpc>
                <a:spcPts val="3499"/>
              </a:lnSpc>
            </a:pPr>
            <a:r>
              <a:rPr lang="en-US" sz="2499" spc="-79" dirty="0">
                <a:solidFill>
                  <a:srgbClr val="000000"/>
                </a:solidFill>
                <a:latin typeface="Glacial Indifference"/>
                <a:ea typeface="Glacial Indifference"/>
                <a:cs typeface="Glacial Indifference"/>
                <a:sym typeface="Glacial Indifference"/>
              </a:rPr>
              <a:t>Exp - volume of exports to the EU from Ukraine, α - constant, β1, β2 - coefficients, FDI - foreign direct investment in Ukraine from the EU, DCFTA - DCFTA. </a:t>
            </a:r>
          </a:p>
        </p:txBody>
      </p:sp>
      <p:sp>
        <p:nvSpPr>
          <p:cNvPr id="12" name="TextBox 12"/>
          <p:cNvSpPr txBox="1"/>
          <p:nvPr/>
        </p:nvSpPr>
        <p:spPr>
          <a:xfrm>
            <a:off x="9144000" y="1291813"/>
            <a:ext cx="8114761" cy="1198880"/>
          </a:xfrm>
          <a:prstGeom prst="rect">
            <a:avLst/>
          </a:prstGeom>
        </p:spPr>
        <p:txBody>
          <a:bodyPr lIns="0" tIns="0" rIns="0" bIns="0" rtlCol="0" anchor="t">
            <a:spAutoFit/>
          </a:bodyPr>
          <a:lstStyle/>
          <a:p>
            <a:pPr algn="ctr">
              <a:lnSpc>
                <a:spcPts val="3219"/>
              </a:lnSpc>
            </a:pPr>
            <a:r>
              <a:rPr lang="en-US" sz="2299" spc="-73">
                <a:solidFill>
                  <a:srgbClr val="000000"/>
                </a:solidFill>
                <a:latin typeface="Glacial Indifference"/>
                <a:ea typeface="Glacial Indifference"/>
                <a:cs typeface="Glacial Indifference"/>
                <a:sym typeface="Glacial Indifference"/>
              </a:rPr>
              <a:t> Results of regression analysis of the study of factors influencing exports to the EU</a:t>
            </a:r>
          </a:p>
          <a:p>
            <a:pPr algn="ctr">
              <a:lnSpc>
                <a:spcPts val="3219"/>
              </a:lnSpc>
            </a:pPr>
            <a:endParaRPr lang="en-US" sz="2299" spc="-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871195"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799"/>
                </a:lnSpc>
              </a:pPr>
              <a:endParaRPr/>
            </a:p>
          </p:txBody>
        </p:sp>
      </p:grpSp>
      <p:sp>
        <p:nvSpPr>
          <p:cNvPr id="7" name="Freeform 7"/>
          <p:cNvSpPr/>
          <p:nvPr/>
        </p:nvSpPr>
        <p:spPr>
          <a:xfrm>
            <a:off x="3915121" y="4309039"/>
            <a:ext cx="10142748" cy="443745"/>
          </a:xfrm>
          <a:custGeom>
            <a:avLst/>
            <a:gdLst/>
            <a:ahLst/>
            <a:cxnLst/>
            <a:rect l="l" t="t" r="r" b="b"/>
            <a:pathLst>
              <a:path w="10142748" h="443745">
                <a:moveTo>
                  <a:pt x="0" y="0"/>
                </a:moveTo>
                <a:lnTo>
                  <a:pt x="10142748" y="0"/>
                </a:lnTo>
                <a:lnTo>
                  <a:pt x="10142748" y="443745"/>
                </a:lnTo>
                <a:lnTo>
                  <a:pt x="0" y="443745"/>
                </a:lnTo>
                <a:lnTo>
                  <a:pt x="0" y="0"/>
                </a:lnTo>
                <a:close/>
              </a:path>
            </a:pathLst>
          </a:custGeom>
          <a:blipFill>
            <a:blip r:embed="rId4"/>
            <a:stretch>
              <a:fillRect/>
            </a:stretch>
          </a:blipFill>
        </p:spPr>
      </p:sp>
      <p:sp>
        <p:nvSpPr>
          <p:cNvPr id="8" name="Freeform 8"/>
          <p:cNvSpPr/>
          <p:nvPr/>
        </p:nvSpPr>
        <p:spPr>
          <a:xfrm>
            <a:off x="9690015" y="4944901"/>
            <a:ext cx="5883120" cy="3594218"/>
          </a:xfrm>
          <a:custGeom>
            <a:avLst/>
            <a:gdLst/>
            <a:ahLst/>
            <a:cxnLst/>
            <a:rect l="l" t="t" r="r" b="b"/>
            <a:pathLst>
              <a:path w="5883120" h="3594218">
                <a:moveTo>
                  <a:pt x="0" y="0"/>
                </a:moveTo>
                <a:lnTo>
                  <a:pt x="5883120" y="0"/>
                </a:lnTo>
                <a:lnTo>
                  <a:pt x="5883120" y="3594218"/>
                </a:lnTo>
                <a:lnTo>
                  <a:pt x="0" y="3594218"/>
                </a:lnTo>
                <a:lnTo>
                  <a:pt x="0" y="0"/>
                </a:lnTo>
                <a:close/>
              </a:path>
            </a:pathLst>
          </a:custGeom>
          <a:blipFill>
            <a:blip r:embed="rId5"/>
            <a:stretch>
              <a:fillRect/>
            </a:stretch>
          </a:blipFill>
        </p:spPr>
      </p:sp>
      <p:sp>
        <p:nvSpPr>
          <p:cNvPr id="9" name="TextBox 9"/>
          <p:cNvSpPr txBox="1"/>
          <p:nvPr/>
        </p:nvSpPr>
        <p:spPr>
          <a:xfrm>
            <a:off x="4182921" y="3168201"/>
            <a:ext cx="9607148" cy="1362711"/>
          </a:xfrm>
          <a:prstGeom prst="rect">
            <a:avLst/>
          </a:prstGeom>
        </p:spPr>
        <p:txBody>
          <a:bodyPr lIns="0" tIns="0" rIns="0" bIns="0" rtlCol="0" anchor="t">
            <a:spAutoFit/>
          </a:bodyPr>
          <a:lstStyle/>
          <a:p>
            <a:pPr algn="ctr">
              <a:lnSpc>
                <a:spcPts val="3639"/>
              </a:lnSpc>
            </a:pPr>
            <a:r>
              <a:rPr lang="en-US" sz="2599" spc="-83">
                <a:solidFill>
                  <a:srgbClr val="000000"/>
                </a:solidFill>
                <a:latin typeface="Glacial Indifference"/>
                <a:ea typeface="Glacial Indifference"/>
                <a:cs typeface="Glacial Indifference"/>
                <a:sym typeface="Glacial Indifference"/>
              </a:rPr>
              <a:t>Based on the data provided, the model for the dependent variable takes the following form:</a:t>
            </a:r>
          </a:p>
          <a:p>
            <a:pPr algn="ctr">
              <a:lnSpc>
                <a:spcPts val="3639"/>
              </a:lnSpc>
            </a:pPr>
            <a:endParaRPr lang="en-US" sz="2599" spc="-83">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6887145" y="1769674"/>
            <a:ext cx="4198699" cy="1539240"/>
          </a:xfrm>
          <a:prstGeom prst="rect">
            <a:avLst/>
          </a:prstGeom>
        </p:spPr>
        <p:txBody>
          <a:bodyPr lIns="0" tIns="0" rIns="0" bIns="0" rtlCol="0" anchor="t">
            <a:spAutoFit/>
          </a:bodyPr>
          <a:lstStyle/>
          <a:p>
            <a:pPr algn="ctr">
              <a:lnSpc>
                <a:spcPts val="11280"/>
              </a:lnSpc>
            </a:pPr>
            <a:r>
              <a:rPr lang="en-US" sz="12000" b="1" spc="-384">
                <a:solidFill>
                  <a:srgbClr val="000000"/>
                </a:solidFill>
                <a:latin typeface="TT Bluescreens Bold"/>
                <a:ea typeface="TT Bluescreens Bold"/>
                <a:cs typeface="TT Bluescreens Bold"/>
                <a:sym typeface="TT Bluescreens Bold"/>
              </a:rPr>
              <a:t>DATA</a:t>
            </a:r>
          </a:p>
        </p:txBody>
      </p:sp>
      <p:sp>
        <p:nvSpPr>
          <p:cNvPr id="11" name="TextBox 11"/>
          <p:cNvSpPr txBox="1"/>
          <p:nvPr/>
        </p:nvSpPr>
        <p:spPr>
          <a:xfrm>
            <a:off x="1885638" y="5086350"/>
            <a:ext cx="7423861" cy="3718307"/>
          </a:xfrm>
          <a:prstGeom prst="rect">
            <a:avLst/>
          </a:prstGeom>
        </p:spPr>
        <p:txBody>
          <a:bodyPr lIns="0" tIns="0" rIns="0" bIns="0" rtlCol="0" anchor="t">
            <a:spAutoFit/>
          </a:bodyPr>
          <a:lstStyle/>
          <a:p>
            <a:pPr algn="l">
              <a:lnSpc>
                <a:spcPts val="3691"/>
              </a:lnSpc>
            </a:pPr>
            <a:r>
              <a:rPr lang="en-US" sz="2599" spc="-83">
                <a:solidFill>
                  <a:srgbClr val="000000"/>
                </a:solidFill>
                <a:latin typeface="Glacial Indifference"/>
                <a:ea typeface="Glacial Indifference"/>
                <a:cs typeface="Glacial Indifference"/>
                <a:sym typeface="Glacial Indifference"/>
              </a:rPr>
              <a:t>The model shows that both FDI and DCFTA have a significant and positive impact on Ukraine's exports.</a:t>
            </a:r>
          </a:p>
          <a:p>
            <a:pPr algn="l">
              <a:lnSpc>
                <a:spcPts val="3691"/>
              </a:lnSpc>
            </a:pPr>
            <a:endParaRPr lang="en-US" sz="2599" spc="-83">
              <a:solidFill>
                <a:srgbClr val="000000"/>
              </a:solidFill>
              <a:latin typeface="Glacial Indifference"/>
              <a:ea typeface="Glacial Indifference"/>
              <a:cs typeface="Glacial Indifference"/>
              <a:sym typeface="Glacial Indifference"/>
            </a:endParaRPr>
          </a:p>
          <a:p>
            <a:pPr algn="l">
              <a:lnSpc>
                <a:spcPts val="3691"/>
              </a:lnSpc>
            </a:pPr>
            <a:r>
              <a:rPr lang="en-US" sz="2599" spc="-83">
                <a:solidFill>
                  <a:srgbClr val="000000"/>
                </a:solidFill>
                <a:latin typeface="Glacial Indifference"/>
                <a:ea typeface="Glacial Indifference"/>
                <a:cs typeface="Glacial Indifference"/>
                <a:sym typeface="Glacial Indifference"/>
              </a:rPr>
              <a:t>This underscores the importance of attracting investment from the EU and further deepening European integration in order to support export growth and stimulate Ukraine's economic development.</a:t>
            </a:r>
          </a:p>
          <a:p>
            <a:pPr algn="l">
              <a:lnSpc>
                <a:spcPts val="3691"/>
              </a:lnSpc>
            </a:pPr>
            <a:endParaRPr lang="en-US" sz="2599" spc="-8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028700" y="7573780"/>
            <a:ext cx="16230600" cy="2820067"/>
          </a:xfrm>
          <a:custGeom>
            <a:avLst/>
            <a:gdLst/>
            <a:ahLst/>
            <a:cxnLst/>
            <a:rect l="l" t="t" r="r" b="b"/>
            <a:pathLst>
              <a:path w="16230600" h="2820067">
                <a:moveTo>
                  <a:pt x="0" y="0"/>
                </a:moveTo>
                <a:lnTo>
                  <a:pt x="16230600" y="0"/>
                </a:lnTo>
                <a:lnTo>
                  <a:pt x="16230600" y="2820067"/>
                </a:lnTo>
                <a:lnTo>
                  <a:pt x="0" y="2820067"/>
                </a:lnTo>
                <a:lnTo>
                  <a:pt x="0" y="0"/>
                </a:lnTo>
                <a:close/>
              </a:path>
            </a:pathLst>
          </a:custGeom>
          <a:blipFill>
            <a:blip r:embed="rId3"/>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gradFill rotWithShape="1">
              <a:gsLst>
                <a:gs pos="0">
                  <a:srgbClr val="FFFDFA">
                    <a:alpha val="100000"/>
                  </a:srgbClr>
                </a:gs>
                <a:gs pos="100000">
                  <a:srgbClr val="FFF0E4">
                    <a:alpha val="100000"/>
                  </a:srgbClr>
                </a:gs>
              </a:gsLst>
              <a:lin ang="5400000"/>
            </a:gradFill>
          </p:spPr>
        </p:sp>
        <p:sp>
          <p:nvSpPr>
            <p:cNvPr id="6" name="TextBox 6"/>
            <p:cNvSpPr txBox="1"/>
            <p:nvPr/>
          </p:nvSpPr>
          <p:spPr>
            <a:xfrm>
              <a:off x="0" y="-47625"/>
              <a:ext cx="4274726" cy="221509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1763598" y="264341"/>
            <a:ext cx="47625" cy="7156966"/>
            <a:chOff x="0" y="0"/>
            <a:chExt cx="12543" cy="1884962"/>
          </a:xfrm>
        </p:grpSpPr>
        <p:sp>
          <p:nvSpPr>
            <p:cNvPr id="8" name="Freeform 8"/>
            <p:cNvSpPr/>
            <p:nvPr/>
          </p:nvSpPr>
          <p:spPr>
            <a:xfrm>
              <a:off x="0" y="0"/>
              <a:ext cx="12543" cy="1884962"/>
            </a:xfrm>
            <a:custGeom>
              <a:avLst/>
              <a:gdLst/>
              <a:ahLst/>
              <a:cxnLst/>
              <a:rect l="l" t="t" r="r" b="b"/>
              <a:pathLst>
                <a:path w="12543" h="1884962">
                  <a:moveTo>
                    <a:pt x="0" y="0"/>
                  </a:moveTo>
                  <a:lnTo>
                    <a:pt x="12543" y="0"/>
                  </a:lnTo>
                  <a:lnTo>
                    <a:pt x="12543" y="1884962"/>
                  </a:lnTo>
                  <a:lnTo>
                    <a:pt x="0" y="1884962"/>
                  </a:lnTo>
                  <a:close/>
                </a:path>
              </a:pathLst>
            </a:custGeom>
            <a:solidFill>
              <a:srgbClr val="000000"/>
            </a:solidFill>
          </p:spPr>
        </p:sp>
        <p:sp>
          <p:nvSpPr>
            <p:cNvPr id="9" name="TextBox 9"/>
            <p:cNvSpPr txBox="1"/>
            <p:nvPr/>
          </p:nvSpPr>
          <p:spPr>
            <a:xfrm>
              <a:off x="0" y="-47625"/>
              <a:ext cx="12543" cy="193258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11763598" y="2861052"/>
            <a:ext cx="47625" cy="7156966"/>
            <a:chOff x="0" y="0"/>
            <a:chExt cx="12543" cy="1884962"/>
          </a:xfrm>
        </p:grpSpPr>
        <p:sp>
          <p:nvSpPr>
            <p:cNvPr id="11" name="Freeform 11"/>
            <p:cNvSpPr/>
            <p:nvPr/>
          </p:nvSpPr>
          <p:spPr>
            <a:xfrm>
              <a:off x="0" y="0"/>
              <a:ext cx="12543" cy="1884962"/>
            </a:xfrm>
            <a:custGeom>
              <a:avLst/>
              <a:gdLst/>
              <a:ahLst/>
              <a:cxnLst/>
              <a:rect l="l" t="t" r="r" b="b"/>
              <a:pathLst>
                <a:path w="12543" h="1884962">
                  <a:moveTo>
                    <a:pt x="0" y="0"/>
                  </a:moveTo>
                  <a:lnTo>
                    <a:pt x="12543" y="0"/>
                  </a:lnTo>
                  <a:lnTo>
                    <a:pt x="12543" y="1884962"/>
                  </a:lnTo>
                  <a:lnTo>
                    <a:pt x="0" y="1884962"/>
                  </a:lnTo>
                  <a:close/>
                </a:path>
              </a:pathLst>
            </a:custGeom>
            <a:solidFill>
              <a:srgbClr val="000000"/>
            </a:solidFill>
          </p:spPr>
        </p:sp>
        <p:sp>
          <p:nvSpPr>
            <p:cNvPr id="12" name="TextBox 12"/>
            <p:cNvSpPr txBox="1"/>
            <p:nvPr/>
          </p:nvSpPr>
          <p:spPr>
            <a:xfrm>
              <a:off x="0" y="-47625"/>
              <a:ext cx="12543" cy="1932587"/>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9103" y="7707119"/>
            <a:ext cx="6082461" cy="1056828"/>
          </a:xfrm>
          <a:custGeom>
            <a:avLst/>
            <a:gdLst/>
            <a:ahLst/>
            <a:cxnLst/>
            <a:rect l="l" t="t" r="r" b="b"/>
            <a:pathLst>
              <a:path w="6082461" h="1056828">
                <a:moveTo>
                  <a:pt x="0" y="0"/>
                </a:moveTo>
                <a:lnTo>
                  <a:pt x="6082461" y="0"/>
                </a:lnTo>
                <a:lnTo>
                  <a:pt x="6082461" y="1056827"/>
                </a:lnTo>
                <a:lnTo>
                  <a:pt x="0" y="1056827"/>
                </a:lnTo>
                <a:lnTo>
                  <a:pt x="0" y="0"/>
                </a:lnTo>
                <a:close/>
              </a:path>
            </a:pathLst>
          </a:custGeom>
          <a:blipFill>
            <a:blip r:embed="rId3"/>
            <a:stretch>
              <a:fillRect/>
            </a:stretch>
          </a:blipFill>
        </p:spPr>
      </p:sp>
      <p:grpSp>
        <p:nvGrpSpPr>
          <p:cNvPr id="14" name="Group 14"/>
          <p:cNvGrpSpPr/>
          <p:nvPr/>
        </p:nvGrpSpPr>
        <p:grpSpPr>
          <a:xfrm>
            <a:off x="1551232" y="3494885"/>
            <a:ext cx="6082461" cy="4842260"/>
            <a:chOff x="0" y="0"/>
            <a:chExt cx="738311" cy="587771"/>
          </a:xfrm>
        </p:grpSpPr>
        <p:sp>
          <p:nvSpPr>
            <p:cNvPr id="15" name="Freeform 15"/>
            <p:cNvSpPr/>
            <p:nvPr/>
          </p:nvSpPr>
          <p:spPr>
            <a:xfrm>
              <a:off x="0" y="0"/>
              <a:ext cx="738311" cy="587771"/>
            </a:xfrm>
            <a:custGeom>
              <a:avLst/>
              <a:gdLst/>
              <a:ahLst/>
              <a:cxnLst/>
              <a:rect l="l" t="t" r="r" b="b"/>
              <a:pathLst>
                <a:path w="738311" h="587771">
                  <a:moveTo>
                    <a:pt x="29275" y="0"/>
                  </a:moveTo>
                  <a:lnTo>
                    <a:pt x="709036" y="0"/>
                  </a:lnTo>
                  <a:cubicBezTo>
                    <a:pt x="725204" y="0"/>
                    <a:pt x="738311" y="13107"/>
                    <a:pt x="738311" y="29275"/>
                  </a:cubicBezTo>
                  <a:lnTo>
                    <a:pt x="738311" y="558496"/>
                  </a:lnTo>
                  <a:cubicBezTo>
                    <a:pt x="738311" y="574664"/>
                    <a:pt x="725204" y="587771"/>
                    <a:pt x="709036" y="587771"/>
                  </a:cubicBezTo>
                  <a:lnTo>
                    <a:pt x="29275" y="587771"/>
                  </a:lnTo>
                  <a:cubicBezTo>
                    <a:pt x="13107" y="587771"/>
                    <a:pt x="0" y="574664"/>
                    <a:pt x="0" y="558496"/>
                  </a:cubicBezTo>
                  <a:lnTo>
                    <a:pt x="0" y="29275"/>
                  </a:lnTo>
                  <a:cubicBezTo>
                    <a:pt x="0" y="13107"/>
                    <a:pt x="13107" y="0"/>
                    <a:pt x="29275" y="0"/>
                  </a:cubicBezTo>
                  <a:close/>
                </a:path>
              </a:pathLst>
            </a:custGeom>
            <a:blipFill>
              <a:blip r:embed="rId4"/>
              <a:stretch>
                <a:fillRect l="-9744" r="-9744"/>
              </a:stretch>
            </a:blipFill>
          </p:spPr>
        </p:sp>
      </p:grpSp>
      <p:sp>
        <p:nvSpPr>
          <p:cNvPr id="16" name="TextBox 16"/>
          <p:cNvSpPr txBox="1"/>
          <p:nvPr/>
        </p:nvSpPr>
        <p:spPr>
          <a:xfrm>
            <a:off x="1559902" y="2068579"/>
            <a:ext cx="6073791" cy="1539240"/>
          </a:xfrm>
          <a:prstGeom prst="rect">
            <a:avLst/>
          </a:prstGeom>
        </p:spPr>
        <p:txBody>
          <a:bodyPr lIns="0" tIns="0" rIns="0" bIns="0" rtlCol="0" anchor="t">
            <a:spAutoFit/>
          </a:bodyPr>
          <a:lstStyle/>
          <a:p>
            <a:pPr algn="ctr">
              <a:lnSpc>
                <a:spcPts val="11280"/>
              </a:lnSpc>
            </a:pPr>
            <a:r>
              <a:rPr lang="en-US" sz="12000" b="1" spc="-384">
                <a:solidFill>
                  <a:srgbClr val="000000"/>
                </a:solidFill>
                <a:latin typeface="TT Bluescreens Bold"/>
                <a:ea typeface="TT Bluescreens Bold"/>
                <a:cs typeface="TT Bluescreens Bold"/>
                <a:sym typeface="TT Bluescreens Bold"/>
              </a:rPr>
              <a:t>METHODOLOGY</a:t>
            </a:r>
          </a:p>
        </p:txBody>
      </p:sp>
      <p:sp>
        <p:nvSpPr>
          <p:cNvPr id="17" name="TextBox 17"/>
          <p:cNvSpPr txBox="1"/>
          <p:nvPr/>
        </p:nvSpPr>
        <p:spPr>
          <a:xfrm>
            <a:off x="8976594" y="2008889"/>
            <a:ext cx="7730210" cy="1598930"/>
          </a:xfrm>
          <a:prstGeom prst="rect">
            <a:avLst/>
          </a:prstGeom>
        </p:spPr>
        <p:txBody>
          <a:bodyPr lIns="0" tIns="0" rIns="0" bIns="0" rtlCol="0" anchor="t">
            <a:spAutoFit/>
          </a:bodyPr>
          <a:lstStyle/>
          <a:p>
            <a:pPr algn="l">
              <a:lnSpc>
                <a:spcPts val="3219"/>
              </a:lnSpc>
            </a:pPr>
            <a:r>
              <a:rPr lang="en-US" sz="2299" spc="-73">
                <a:solidFill>
                  <a:srgbClr val="000000"/>
                </a:solidFill>
                <a:latin typeface="Glacial Indifference"/>
                <a:ea typeface="Glacial Indifference"/>
                <a:cs typeface="Glacial Indifference"/>
                <a:sym typeface="Glacial Indifference"/>
              </a:rPr>
              <a:t>This study employs a mixed-methods approach, combining qualitative and quantitative methodologies to comprehensively examine the current state and future prospects of trade and economic cooperation between Ukraine and the EU. </a:t>
            </a:r>
          </a:p>
        </p:txBody>
      </p:sp>
      <p:sp>
        <p:nvSpPr>
          <p:cNvPr id="18" name="TextBox 18"/>
          <p:cNvSpPr txBox="1"/>
          <p:nvPr/>
        </p:nvSpPr>
        <p:spPr>
          <a:xfrm>
            <a:off x="8303471" y="2491524"/>
            <a:ext cx="429195" cy="862261"/>
          </a:xfrm>
          <a:prstGeom prst="rect">
            <a:avLst/>
          </a:prstGeom>
        </p:spPr>
        <p:txBody>
          <a:bodyPr lIns="0" tIns="0" rIns="0" bIns="0" rtlCol="0" anchor="t">
            <a:spAutoFit/>
          </a:bodyPr>
          <a:lstStyle/>
          <a:p>
            <a:pPr algn="l">
              <a:lnSpc>
                <a:spcPts val="6379"/>
              </a:lnSpc>
            </a:pPr>
            <a:r>
              <a:rPr lang="en-US" sz="6786" b="1" spc="-217">
                <a:solidFill>
                  <a:srgbClr val="000000"/>
                </a:solidFill>
                <a:latin typeface="Courier Prime Bold"/>
                <a:ea typeface="Courier Prime Bold"/>
                <a:cs typeface="Courier Prime Bold"/>
                <a:sym typeface="Courier Prime Bold"/>
              </a:rPr>
              <a:t>1</a:t>
            </a:r>
          </a:p>
        </p:txBody>
      </p:sp>
      <p:sp>
        <p:nvSpPr>
          <p:cNvPr id="19" name="TextBox 19"/>
          <p:cNvSpPr txBox="1"/>
          <p:nvPr/>
        </p:nvSpPr>
        <p:spPr>
          <a:xfrm>
            <a:off x="8976594" y="4147502"/>
            <a:ext cx="7875935" cy="1944370"/>
          </a:xfrm>
          <a:prstGeom prst="rect">
            <a:avLst/>
          </a:prstGeom>
        </p:spPr>
        <p:txBody>
          <a:bodyPr lIns="0" tIns="0" rIns="0" bIns="0" rtlCol="0" anchor="t">
            <a:spAutoFit/>
          </a:bodyPr>
          <a:lstStyle/>
          <a:p>
            <a:pPr algn="l">
              <a:lnSpc>
                <a:spcPts val="3079"/>
              </a:lnSpc>
            </a:pPr>
            <a:r>
              <a:rPr lang="en-US" sz="2199" spc="-70">
                <a:solidFill>
                  <a:srgbClr val="000000"/>
                </a:solidFill>
                <a:latin typeface="Glacial Indifference"/>
                <a:ea typeface="Glacial Indifference"/>
                <a:cs typeface="Glacial Indifference"/>
                <a:sym typeface="Glacial Indifference"/>
              </a:rPr>
              <a:t>Primary data includes statistical indicators, such as export volumes and FDI flows, for the period from 2007 to 2023. Secondary data includes a wide range of academic articles, policy reports and analyses that examine the broader political and economic implications of Ukraine’s integration with the EU.</a:t>
            </a:r>
          </a:p>
        </p:txBody>
      </p:sp>
      <p:sp>
        <p:nvSpPr>
          <p:cNvPr id="20" name="TextBox 20"/>
          <p:cNvSpPr txBox="1"/>
          <p:nvPr/>
        </p:nvSpPr>
        <p:spPr>
          <a:xfrm>
            <a:off x="8303471" y="4831378"/>
            <a:ext cx="429195" cy="862261"/>
          </a:xfrm>
          <a:prstGeom prst="rect">
            <a:avLst/>
          </a:prstGeom>
        </p:spPr>
        <p:txBody>
          <a:bodyPr lIns="0" tIns="0" rIns="0" bIns="0" rtlCol="0" anchor="t">
            <a:spAutoFit/>
          </a:bodyPr>
          <a:lstStyle/>
          <a:p>
            <a:pPr algn="l">
              <a:lnSpc>
                <a:spcPts val="6379"/>
              </a:lnSpc>
            </a:pPr>
            <a:r>
              <a:rPr lang="en-US" sz="6786" b="1" spc="-217">
                <a:solidFill>
                  <a:srgbClr val="000000"/>
                </a:solidFill>
                <a:latin typeface="Courier Prime Bold"/>
                <a:ea typeface="Courier Prime Bold"/>
                <a:cs typeface="Courier Prime Bold"/>
                <a:sym typeface="Courier Prime Bold"/>
              </a:rPr>
              <a:t>2</a:t>
            </a:r>
          </a:p>
        </p:txBody>
      </p:sp>
      <p:sp>
        <p:nvSpPr>
          <p:cNvPr id="21" name="TextBox 21"/>
          <p:cNvSpPr txBox="1"/>
          <p:nvPr/>
        </p:nvSpPr>
        <p:spPr>
          <a:xfrm>
            <a:off x="8976594" y="6754054"/>
            <a:ext cx="7367644" cy="1198880"/>
          </a:xfrm>
          <a:prstGeom prst="rect">
            <a:avLst/>
          </a:prstGeom>
        </p:spPr>
        <p:txBody>
          <a:bodyPr lIns="0" tIns="0" rIns="0" bIns="0" rtlCol="0" anchor="t">
            <a:spAutoFit/>
          </a:bodyPr>
          <a:lstStyle/>
          <a:p>
            <a:pPr algn="l">
              <a:lnSpc>
                <a:spcPts val="3219"/>
              </a:lnSpc>
            </a:pPr>
            <a:r>
              <a:rPr lang="en-US" sz="2299" spc="-73">
                <a:solidFill>
                  <a:srgbClr val="000000"/>
                </a:solidFill>
                <a:latin typeface="Glacial Indifference"/>
                <a:ea typeface="Glacial Indifference"/>
                <a:cs typeface="Glacial Indifference"/>
                <a:sym typeface="Glacial Indifference"/>
              </a:rPr>
              <a:t>The quantitative component of the study involves statistical analyses to assess the influence of key factors, such as FDI and the DCFTA, on Ukraine’s export performance to the EU. </a:t>
            </a:r>
          </a:p>
        </p:txBody>
      </p:sp>
      <p:sp>
        <p:nvSpPr>
          <p:cNvPr id="22" name="TextBox 22"/>
          <p:cNvSpPr txBox="1"/>
          <p:nvPr/>
        </p:nvSpPr>
        <p:spPr>
          <a:xfrm>
            <a:off x="8303471" y="7036664"/>
            <a:ext cx="429195" cy="862261"/>
          </a:xfrm>
          <a:prstGeom prst="rect">
            <a:avLst/>
          </a:prstGeom>
        </p:spPr>
        <p:txBody>
          <a:bodyPr lIns="0" tIns="0" rIns="0" bIns="0" rtlCol="0" anchor="t">
            <a:spAutoFit/>
          </a:bodyPr>
          <a:lstStyle/>
          <a:p>
            <a:pPr algn="l">
              <a:lnSpc>
                <a:spcPts val="6379"/>
              </a:lnSpc>
            </a:pPr>
            <a:r>
              <a:rPr lang="en-US" sz="6786" b="1" spc="-217">
                <a:solidFill>
                  <a:srgbClr val="000000"/>
                </a:solidFill>
                <a:latin typeface="Courier Prime Bold"/>
                <a:ea typeface="Courier Prime Bold"/>
                <a:cs typeface="Courier Prime Bold"/>
                <a:sym typeface="Courier Prime Bold"/>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1207</Words>
  <Application>Microsoft Office PowerPoint</Application>
  <PresentationFormat>Произвольный</PresentationFormat>
  <Paragraphs>209</Paragraphs>
  <Slides>10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vt:i4>
      </vt:variant>
    </vt:vector>
  </HeadingPairs>
  <TitlesOfParts>
    <vt:vector size="19" baseType="lpstr">
      <vt:lpstr>Glacial Indifference Bold</vt:lpstr>
      <vt:lpstr>Times New Roman</vt:lpstr>
      <vt:lpstr>Arial</vt:lpstr>
      <vt:lpstr>Courier Prime</vt:lpstr>
      <vt:lpstr>TT Bluescreens Bold</vt:lpstr>
      <vt:lpstr>Calibri</vt:lpstr>
      <vt:lpstr>Glacial Indifference</vt:lpstr>
      <vt:lpstr>Courier Prime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FREIE UNIVERSITÄT BERLIN</dc:title>
  <dc:creator>Nika</dc:creator>
  <cp:lastModifiedBy>M3502QA ASUS</cp:lastModifiedBy>
  <cp:revision>11</cp:revision>
  <dcterms:created xsi:type="dcterms:W3CDTF">2006-08-16T00:00:00Z</dcterms:created>
  <dcterms:modified xsi:type="dcterms:W3CDTF">2025-02-05T07:59:15Z</dcterms:modified>
  <dc:identifier>DAGXNxQQv2M</dc:identifier>
</cp:coreProperties>
</file>