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sldIdLst>
    <p:sldId id="310" r:id="rId2"/>
    <p:sldId id="257" r:id="rId3"/>
    <p:sldId id="258" r:id="rId4"/>
    <p:sldId id="259" r:id="rId5"/>
    <p:sldId id="260" r:id="rId6"/>
    <p:sldId id="296" r:id="rId7"/>
    <p:sldId id="261" r:id="rId8"/>
    <p:sldId id="262" r:id="rId9"/>
    <p:sldId id="263" r:id="rId10"/>
    <p:sldId id="264" r:id="rId11"/>
    <p:sldId id="265" r:id="rId12"/>
    <p:sldId id="266" r:id="rId13"/>
    <p:sldId id="267" r:id="rId14"/>
    <p:sldId id="268" r:id="rId15"/>
    <p:sldId id="269" r:id="rId16"/>
    <p:sldId id="270" r:id="rId17"/>
    <p:sldId id="271" r:id="rId18"/>
    <p:sldId id="274" r:id="rId19"/>
    <p:sldId id="326" r:id="rId20"/>
    <p:sldId id="314" r:id="rId21"/>
    <p:sldId id="327" r:id="rId22"/>
    <p:sldId id="328" r:id="rId23"/>
    <p:sldId id="329" r:id="rId24"/>
    <p:sldId id="275" r:id="rId25"/>
    <p:sldId id="315" r:id="rId26"/>
    <p:sldId id="330" r:id="rId27"/>
    <p:sldId id="317" r:id="rId28"/>
    <p:sldId id="318" r:id="rId29"/>
    <p:sldId id="280" r:id="rId30"/>
    <p:sldId id="281" r:id="rId31"/>
    <p:sldId id="282" r:id="rId32"/>
    <p:sldId id="283" r:id="rId33"/>
    <p:sldId id="284" r:id="rId34"/>
    <p:sldId id="298" r:id="rId35"/>
    <p:sldId id="299" r:id="rId36"/>
    <p:sldId id="285" r:id="rId37"/>
    <p:sldId id="286" r:id="rId38"/>
    <p:sldId id="288" r:id="rId39"/>
    <p:sldId id="289" r:id="rId40"/>
    <p:sldId id="297" r:id="rId41"/>
    <p:sldId id="290" r:id="rId42"/>
    <p:sldId id="306" r:id="rId43"/>
    <p:sldId id="291" r:id="rId44"/>
    <p:sldId id="323" r:id="rId45"/>
    <p:sldId id="324" r:id="rId46"/>
    <p:sldId id="325" r:id="rId47"/>
    <p:sldId id="294" r:id="rId48"/>
    <p:sldId id="300" r:id="rId49"/>
    <p:sldId id="302" r:id="rId50"/>
    <p:sldId id="312" r:id="rId51"/>
    <p:sldId id="311" r:id="rId52"/>
  </p:sldIdLst>
  <p:sldSz cx="6875463" cy="9907588"/>
  <p:notesSz cx="7099300" cy="10234613"/>
  <p:defaultTextStyle>
    <a:defPPr>
      <a:defRPr lang="en-GB"/>
    </a:defPPr>
    <a:lvl1pPr algn="l" defTabSz="449263" rtl="0" fontAlgn="base">
      <a:spcBef>
        <a:spcPct val="0"/>
      </a:spcBef>
      <a:spcAft>
        <a:spcPct val="0"/>
      </a:spcAft>
      <a:defRPr b="1" kern="1200">
        <a:solidFill>
          <a:schemeClr val="bg1"/>
        </a:solidFill>
        <a:latin typeface="Tahoma" pitchFamily="34" charset="0"/>
        <a:ea typeface="SimSun" pitchFamily="2" charset="-122"/>
        <a:cs typeface="+mn-cs"/>
      </a:defRPr>
    </a:lvl1pPr>
    <a:lvl2pPr marL="742950" indent="-285750" algn="l" defTabSz="449263" rtl="0" fontAlgn="base">
      <a:spcBef>
        <a:spcPct val="0"/>
      </a:spcBef>
      <a:spcAft>
        <a:spcPct val="0"/>
      </a:spcAft>
      <a:defRPr b="1" kern="1200">
        <a:solidFill>
          <a:schemeClr val="bg1"/>
        </a:solidFill>
        <a:latin typeface="Tahoma" pitchFamily="34" charset="0"/>
        <a:ea typeface="SimSun" pitchFamily="2" charset="-122"/>
        <a:cs typeface="+mn-cs"/>
      </a:defRPr>
    </a:lvl2pPr>
    <a:lvl3pPr marL="1143000" indent="-228600" algn="l" defTabSz="449263" rtl="0" fontAlgn="base">
      <a:spcBef>
        <a:spcPct val="0"/>
      </a:spcBef>
      <a:spcAft>
        <a:spcPct val="0"/>
      </a:spcAft>
      <a:defRPr b="1" kern="1200">
        <a:solidFill>
          <a:schemeClr val="bg1"/>
        </a:solidFill>
        <a:latin typeface="Tahoma" pitchFamily="34" charset="0"/>
        <a:ea typeface="SimSun" pitchFamily="2" charset="-122"/>
        <a:cs typeface="+mn-cs"/>
      </a:defRPr>
    </a:lvl3pPr>
    <a:lvl4pPr marL="1600200" indent="-228600" algn="l" defTabSz="449263" rtl="0" fontAlgn="base">
      <a:spcBef>
        <a:spcPct val="0"/>
      </a:spcBef>
      <a:spcAft>
        <a:spcPct val="0"/>
      </a:spcAft>
      <a:defRPr b="1" kern="1200">
        <a:solidFill>
          <a:schemeClr val="bg1"/>
        </a:solidFill>
        <a:latin typeface="Tahoma" pitchFamily="34" charset="0"/>
        <a:ea typeface="SimSun" pitchFamily="2" charset="-122"/>
        <a:cs typeface="+mn-cs"/>
      </a:defRPr>
    </a:lvl4pPr>
    <a:lvl5pPr marL="2057400" indent="-228600" algn="l" defTabSz="449263" rtl="0" fontAlgn="base">
      <a:spcBef>
        <a:spcPct val="0"/>
      </a:spcBef>
      <a:spcAft>
        <a:spcPct val="0"/>
      </a:spcAft>
      <a:defRPr b="1" kern="1200">
        <a:solidFill>
          <a:schemeClr val="bg1"/>
        </a:solidFill>
        <a:latin typeface="Tahoma" pitchFamily="34" charset="0"/>
        <a:ea typeface="SimSun" pitchFamily="2" charset="-122"/>
        <a:cs typeface="+mn-cs"/>
      </a:defRPr>
    </a:lvl5pPr>
    <a:lvl6pPr marL="2286000" algn="l" defTabSz="914400" rtl="0" eaLnBrk="1" latinLnBrk="0" hangingPunct="1">
      <a:defRPr b="1" kern="1200">
        <a:solidFill>
          <a:schemeClr val="bg1"/>
        </a:solidFill>
        <a:latin typeface="Tahoma" pitchFamily="34" charset="0"/>
        <a:ea typeface="SimSun" pitchFamily="2" charset="-122"/>
        <a:cs typeface="+mn-cs"/>
      </a:defRPr>
    </a:lvl6pPr>
    <a:lvl7pPr marL="2743200" algn="l" defTabSz="914400" rtl="0" eaLnBrk="1" latinLnBrk="0" hangingPunct="1">
      <a:defRPr b="1" kern="1200">
        <a:solidFill>
          <a:schemeClr val="bg1"/>
        </a:solidFill>
        <a:latin typeface="Tahoma" pitchFamily="34" charset="0"/>
        <a:ea typeface="SimSun" pitchFamily="2" charset="-122"/>
        <a:cs typeface="+mn-cs"/>
      </a:defRPr>
    </a:lvl7pPr>
    <a:lvl8pPr marL="3200400" algn="l" defTabSz="914400" rtl="0" eaLnBrk="1" latinLnBrk="0" hangingPunct="1">
      <a:defRPr b="1" kern="1200">
        <a:solidFill>
          <a:schemeClr val="bg1"/>
        </a:solidFill>
        <a:latin typeface="Tahoma" pitchFamily="34" charset="0"/>
        <a:ea typeface="SimSun" pitchFamily="2" charset="-122"/>
        <a:cs typeface="+mn-cs"/>
      </a:defRPr>
    </a:lvl8pPr>
    <a:lvl9pPr marL="3657600" algn="l" defTabSz="914400" rtl="0" eaLnBrk="1" latinLnBrk="0" hangingPunct="1">
      <a:defRPr b="1" kern="1200">
        <a:solidFill>
          <a:schemeClr val="bg1"/>
        </a:solidFill>
        <a:latin typeface="Tahoma" pitchFamily="34" charset="0"/>
        <a:ea typeface="SimSun"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CC66"/>
    <a:srgbClr val="004C3A"/>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322" autoAdjust="0"/>
    <p:restoredTop sz="94660" autoAdjust="0"/>
  </p:normalViewPr>
  <p:slideViewPr>
    <p:cSldViewPr>
      <p:cViewPr>
        <p:scale>
          <a:sx n="140" d="100"/>
          <a:sy n="140" d="100"/>
        </p:scale>
        <p:origin x="-1146" y="930"/>
      </p:cViewPr>
      <p:guideLst>
        <p:guide orient="horz" pos="2160"/>
        <p:guide pos="2880"/>
      </p:guideLst>
    </p:cSldViewPr>
  </p:slideViewPr>
  <p:outlineViewPr>
    <p:cViewPr varScale="1">
      <p:scale>
        <a:sx n="170" d="200"/>
        <a:sy n="170" d="200"/>
      </p:scale>
      <p:origin x="0" y="321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AutoShape 1"/>
          <p:cNvSpPr>
            <a:spLocks noChangeArrowheads="1"/>
          </p:cNvSpPr>
          <p:nvPr/>
        </p:nvSpPr>
        <p:spPr bwMode="auto">
          <a:xfrm>
            <a:off x="0" y="0"/>
            <a:ext cx="7099300" cy="10234613"/>
          </a:xfrm>
          <a:prstGeom prst="roundRect">
            <a:avLst>
              <a:gd name="adj" fmla="val 23"/>
            </a:avLst>
          </a:prstGeom>
          <a:solidFill>
            <a:srgbClr val="FFFFFF"/>
          </a:solidFill>
          <a:ln>
            <a:noFill/>
          </a:ln>
          <a:extLst/>
        </p:spPr>
        <p:txBody>
          <a:bodyPr wrap="none" lIns="99048" tIns="49524" rIns="99048" bIns="49524" anchor="ctr"/>
          <a:lstStyle>
            <a:lvl1pPr defTabSz="487363" eaLnBrk="0" hangingPunct="0">
              <a:defRPr b="1">
                <a:solidFill>
                  <a:schemeClr val="bg1"/>
                </a:solidFill>
                <a:latin typeface="Tahoma" pitchFamily="34" charset="0"/>
                <a:ea typeface="SimSun" pitchFamily="2" charset="-122"/>
              </a:defRPr>
            </a:lvl1pPr>
            <a:lvl2pPr defTabSz="487363" eaLnBrk="0" hangingPunct="0">
              <a:defRPr b="1">
                <a:solidFill>
                  <a:schemeClr val="bg1"/>
                </a:solidFill>
                <a:latin typeface="Tahoma" pitchFamily="34" charset="0"/>
                <a:ea typeface="SimSun" pitchFamily="2" charset="-122"/>
              </a:defRPr>
            </a:lvl2pPr>
            <a:lvl3pPr defTabSz="487363" eaLnBrk="0" hangingPunct="0">
              <a:defRPr b="1">
                <a:solidFill>
                  <a:schemeClr val="bg1"/>
                </a:solidFill>
                <a:latin typeface="Tahoma" pitchFamily="34" charset="0"/>
                <a:ea typeface="SimSun" pitchFamily="2" charset="-122"/>
              </a:defRPr>
            </a:lvl3pPr>
            <a:lvl4pPr defTabSz="487363" eaLnBrk="0" hangingPunct="0">
              <a:defRPr b="1">
                <a:solidFill>
                  <a:schemeClr val="bg1"/>
                </a:solidFill>
                <a:latin typeface="Tahoma" pitchFamily="34" charset="0"/>
                <a:ea typeface="SimSun" pitchFamily="2" charset="-122"/>
              </a:defRPr>
            </a:lvl4pPr>
            <a:lvl5pPr defTabSz="487363" eaLnBrk="0" hangingPunct="0">
              <a:defRPr b="1">
                <a:solidFill>
                  <a:schemeClr val="bg1"/>
                </a:solidFill>
                <a:latin typeface="Tahoma" pitchFamily="34" charset="0"/>
                <a:ea typeface="SimSun" pitchFamily="2" charset="-122"/>
              </a:defRPr>
            </a:lvl5pPr>
            <a:lvl6pPr marL="2514600" indent="-228600" defTabSz="487363" eaLnBrk="0" fontAlgn="base" hangingPunct="0">
              <a:spcBef>
                <a:spcPct val="0"/>
              </a:spcBef>
              <a:spcAft>
                <a:spcPct val="0"/>
              </a:spcAft>
              <a:defRPr b="1">
                <a:solidFill>
                  <a:schemeClr val="bg1"/>
                </a:solidFill>
                <a:latin typeface="Tahoma" pitchFamily="34" charset="0"/>
                <a:ea typeface="SimSun" pitchFamily="2" charset="-122"/>
              </a:defRPr>
            </a:lvl6pPr>
            <a:lvl7pPr marL="2971800" indent="-228600" defTabSz="487363" eaLnBrk="0" fontAlgn="base" hangingPunct="0">
              <a:spcBef>
                <a:spcPct val="0"/>
              </a:spcBef>
              <a:spcAft>
                <a:spcPct val="0"/>
              </a:spcAft>
              <a:defRPr b="1">
                <a:solidFill>
                  <a:schemeClr val="bg1"/>
                </a:solidFill>
                <a:latin typeface="Tahoma" pitchFamily="34" charset="0"/>
                <a:ea typeface="SimSun" pitchFamily="2" charset="-122"/>
              </a:defRPr>
            </a:lvl7pPr>
            <a:lvl8pPr marL="3429000" indent="-228600" defTabSz="487363" eaLnBrk="0" fontAlgn="base" hangingPunct="0">
              <a:spcBef>
                <a:spcPct val="0"/>
              </a:spcBef>
              <a:spcAft>
                <a:spcPct val="0"/>
              </a:spcAft>
              <a:defRPr b="1">
                <a:solidFill>
                  <a:schemeClr val="bg1"/>
                </a:solidFill>
                <a:latin typeface="Tahoma" pitchFamily="34" charset="0"/>
                <a:ea typeface="SimSun" pitchFamily="2" charset="-122"/>
              </a:defRPr>
            </a:lvl8pPr>
            <a:lvl9pPr marL="3886200" indent="-228600" defTabSz="487363" eaLnBrk="0" fontAlgn="base" hangingPunct="0">
              <a:spcBef>
                <a:spcPct val="0"/>
              </a:spcBef>
              <a:spcAft>
                <a:spcPct val="0"/>
              </a:spcAft>
              <a:defRPr b="1">
                <a:solidFill>
                  <a:schemeClr val="bg1"/>
                </a:solidFill>
                <a:latin typeface="Tahoma" pitchFamily="34" charset="0"/>
                <a:ea typeface="SimSun" pitchFamily="2" charset="-122"/>
              </a:defRPr>
            </a:lvl9pPr>
          </a:lstStyle>
          <a:p>
            <a:pPr eaLnBrk="1" hangingPunct="1">
              <a:buClr>
                <a:srgbClr val="000000"/>
              </a:buClr>
              <a:buSzPct val="100000"/>
              <a:buFont typeface="Times New Roman" pitchFamily="18" charset="0"/>
              <a:buNone/>
              <a:defRPr/>
            </a:pPr>
            <a:endParaRPr lang="ru-RU" altLang="ru-RU" sz="1900" smtClean="0"/>
          </a:p>
        </p:txBody>
      </p:sp>
      <p:sp>
        <p:nvSpPr>
          <p:cNvPr id="43011" name="AutoShape 2"/>
          <p:cNvSpPr>
            <a:spLocks noChangeArrowheads="1"/>
          </p:cNvSpPr>
          <p:nvPr/>
        </p:nvSpPr>
        <p:spPr bwMode="auto">
          <a:xfrm>
            <a:off x="0" y="0"/>
            <a:ext cx="7099300" cy="10234613"/>
          </a:xfrm>
          <a:prstGeom prst="roundRect">
            <a:avLst>
              <a:gd name="adj" fmla="val 23"/>
            </a:avLst>
          </a:prstGeom>
          <a:solidFill>
            <a:srgbClr val="FFFFFF"/>
          </a:solidFill>
          <a:ln>
            <a:noFill/>
          </a:ln>
          <a:extLst/>
        </p:spPr>
        <p:txBody>
          <a:bodyPr wrap="none" lIns="99048" tIns="49524" rIns="99048" bIns="49524" anchor="ctr"/>
          <a:lstStyle>
            <a:lvl1pPr defTabSz="487363" eaLnBrk="0" hangingPunct="0">
              <a:defRPr b="1">
                <a:solidFill>
                  <a:schemeClr val="bg1"/>
                </a:solidFill>
                <a:latin typeface="Tahoma" pitchFamily="34" charset="0"/>
                <a:ea typeface="SimSun" pitchFamily="2" charset="-122"/>
              </a:defRPr>
            </a:lvl1pPr>
            <a:lvl2pPr defTabSz="487363" eaLnBrk="0" hangingPunct="0">
              <a:defRPr b="1">
                <a:solidFill>
                  <a:schemeClr val="bg1"/>
                </a:solidFill>
                <a:latin typeface="Tahoma" pitchFamily="34" charset="0"/>
                <a:ea typeface="SimSun" pitchFamily="2" charset="-122"/>
              </a:defRPr>
            </a:lvl2pPr>
            <a:lvl3pPr defTabSz="487363" eaLnBrk="0" hangingPunct="0">
              <a:defRPr b="1">
                <a:solidFill>
                  <a:schemeClr val="bg1"/>
                </a:solidFill>
                <a:latin typeface="Tahoma" pitchFamily="34" charset="0"/>
                <a:ea typeface="SimSun" pitchFamily="2" charset="-122"/>
              </a:defRPr>
            </a:lvl3pPr>
            <a:lvl4pPr defTabSz="487363" eaLnBrk="0" hangingPunct="0">
              <a:defRPr b="1">
                <a:solidFill>
                  <a:schemeClr val="bg1"/>
                </a:solidFill>
                <a:latin typeface="Tahoma" pitchFamily="34" charset="0"/>
                <a:ea typeface="SimSun" pitchFamily="2" charset="-122"/>
              </a:defRPr>
            </a:lvl4pPr>
            <a:lvl5pPr defTabSz="487363" eaLnBrk="0" hangingPunct="0">
              <a:defRPr b="1">
                <a:solidFill>
                  <a:schemeClr val="bg1"/>
                </a:solidFill>
                <a:latin typeface="Tahoma" pitchFamily="34" charset="0"/>
                <a:ea typeface="SimSun" pitchFamily="2" charset="-122"/>
              </a:defRPr>
            </a:lvl5pPr>
            <a:lvl6pPr marL="2514600" indent="-228600" defTabSz="487363" eaLnBrk="0" fontAlgn="base" hangingPunct="0">
              <a:spcBef>
                <a:spcPct val="0"/>
              </a:spcBef>
              <a:spcAft>
                <a:spcPct val="0"/>
              </a:spcAft>
              <a:defRPr b="1">
                <a:solidFill>
                  <a:schemeClr val="bg1"/>
                </a:solidFill>
                <a:latin typeface="Tahoma" pitchFamily="34" charset="0"/>
                <a:ea typeface="SimSun" pitchFamily="2" charset="-122"/>
              </a:defRPr>
            </a:lvl6pPr>
            <a:lvl7pPr marL="2971800" indent="-228600" defTabSz="487363" eaLnBrk="0" fontAlgn="base" hangingPunct="0">
              <a:spcBef>
                <a:spcPct val="0"/>
              </a:spcBef>
              <a:spcAft>
                <a:spcPct val="0"/>
              </a:spcAft>
              <a:defRPr b="1">
                <a:solidFill>
                  <a:schemeClr val="bg1"/>
                </a:solidFill>
                <a:latin typeface="Tahoma" pitchFamily="34" charset="0"/>
                <a:ea typeface="SimSun" pitchFamily="2" charset="-122"/>
              </a:defRPr>
            </a:lvl7pPr>
            <a:lvl8pPr marL="3429000" indent="-228600" defTabSz="487363" eaLnBrk="0" fontAlgn="base" hangingPunct="0">
              <a:spcBef>
                <a:spcPct val="0"/>
              </a:spcBef>
              <a:spcAft>
                <a:spcPct val="0"/>
              </a:spcAft>
              <a:defRPr b="1">
                <a:solidFill>
                  <a:schemeClr val="bg1"/>
                </a:solidFill>
                <a:latin typeface="Tahoma" pitchFamily="34" charset="0"/>
                <a:ea typeface="SimSun" pitchFamily="2" charset="-122"/>
              </a:defRPr>
            </a:lvl8pPr>
            <a:lvl9pPr marL="3886200" indent="-228600" defTabSz="487363" eaLnBrk="0" fontAlgn="base" hangingPunct="0">
              <a:spcBef>
                <a:spcPct val="0"/>
              </a:spcBef>
              <a:spcAft>
                <a:spcPct val="0"/>
              </a:spcAft>
              <a:defRPr b="1">
                <a:solidFill>
                  <a:schemeClr val="bg1"/>
                </a:solidFill>
                <a:latin typeface="Tahoma" pitchFamily="34" charset="0"/>
                <a:ea typeface="SimSun" pitchFamily="2" charset="-122"/>
              </a:defRPr>
            </a:lvl9pPr>
          </a:lstStyle>
          <a:p>
            <a:pPr eaLnBrk="1" hangingPunct="1">
              <a:buClr>
                <a:srgbClr val="000000"/>
              </a:buClr>
              <a:buSzPct val="100000"/>
              <a:buFont typeface="Times New Roman" pitchFamily="18" charset="0"/>
              <a:buNone/>
              <a:defRPr/>
            </a:pPr>
            <a:endParaRPr lang="ru-RU" altLang="ru-RU" sz="1900" smtClean="0"/>
          </a:p>
        </p:txBody>
      </p:sp>
      <p:sp>
        <p:nvSpPr>
          <p:cNvPr id="43012" name="Text Box 3"/>
          <p:cNvSpPr txBox="1">
            <a:spLocks noChangeArrowheads="1"/>
          </p:cNvSpPr>
          <p:nvPr/>
        </p:nvSpPr>
        <p:spPr bwMode="auto">
          <a:xfrm>
            <a:off x="0" y="0"/>
            <a:ext cx="3076575" cy="511175"/>
          </a:xfrm>
          <a:prstGeom prst="rect">
            <a:avLst/>
          </a:prstGeom>
          <a:noFill/>
          <a:ln>
            <a:noFill/>
          </a:ln>
          <a:extLst/>
        </p:spPr>
        <p:txBody>
          <a:bodyPr wrap="none" lIns="99048" tIns="49524" rIns="99048" bIns="49524" anchor="ctr"/>
          <a:lstStyle>
            <a:lvl1pPr defTabSz="487363" eaLnBrk="0" hangingPunct="0">
              <a:defRPr b="1">
                <a:solidFill>
                  <a:schemeClr val="bg1"/>
                </a:solidFill>
                <a:latin typeface="Tahoma" pitchFamily="34" charset="0"/>
                <a:ea typeface="SimSun" pitchFamily="2" charset="-122"/>
              </a:defRPr>
            </a:lvl1pPr>
            <a:lvl2pPr defTabSz="487363" eaLnBrk="0" hangingPunct="0">
              <a:defRPr b="1">
                <a:solidFill>
                  <a:schemeClr val="bg1"/>
                </a:solidFill>
                <a:latin typeface="Tahoma" pitchFamily="34" charset="0"/>
                <a:ea typeface="SimSun" pitchFamily="2" charset="-122"/>
              </a:defRPr>
            </a:lvl2pPr>
            <a:lvl3pPr defTabSz="487363" eaLnBrk="0" hangingPunct="0">
              <a:defRPr b="1">
                <a:solidFill>
                  <a:schemeClr val="bg1"/>
                </a:solidFill>
                <a:latin typeface="Tahoma" pitchFamily="34" charset="0"/>
                <a:ea typeface="SimSun" pitchFamily="2" charset="-122"/>
              </a:defRPr>
            </a:lvl3pPr>
            <a:lvl4pPr defTabSz="487363" eaLnBrk="0" hangingPunct="0">
              <a:defRPr b="1">
                <a:solidFill>
                  <a:schemeClr val="bg1"/>
                </a:solidFill>
                <a:latin typeface="Tahoma" pitchFamily="34" charset="0"/>
                <a:ea typeface="SimSun" pitchFamily="2" charset="-122"/>
              </a:defRPr>
            </a:lvl4pPr>
            <a:lvl5pPr defTabSz="487363" eaLnBrk="0" hangingPunct="0">
              <a:defRPr b="1">
                <a:solidFill>
                  <a:schemeClr val="bg1"/>
                </a:solidFill>
                <a:latin typeface="Tahoma" pitchFamily="34" charset="0"/>
                <a:ea typeface="SimSun" pitchFamily="2" charset="-122"/>
              </a:defRPr>
            </a:lvl5pPr>
            <a:lvl6pPr marL="2514600" indent="-228600" defTabSz="487363" eaLnBrk="0" fontAlgn="base" hangingPunct="0">
              <a:spcBef>
                <a:spcPct val="0"/>
              </a:spcBef>
              <a:spcAft>
                <a:spcPct val="0"/>
              </a:spcAft>
              <a:defRPr b="1">
                <a:solidFill>
                  <a:schemeClr val="bg1"/>
                </a:solidFill>
                <a:latin typeface="Tahoma" pitchFamily="34" charset="0"/>
                <a:ea typeface="SimSun" pitchFamily="2" charset="-122"/>
              </a:defRPr>
            </a:lvl6pPr>
            <a:lvl7pPr marL="2971800" indent="-228600" defTabSz="487363" eaLnBrk="0" fontAlgn="base" hangingPunct="0">
              <a:spcBef>
                <a:spcPct val="0"/>
              </a:spcBef>
              <a:spcAft>
                <a:spcPct val="0"/>
              </a:spcAft>
              <a:defRPr b="1">
                <a:solidFill>
                  <a:schemeClr val="bg1"/>
                </a:solidFill>
                <a:latin typeface="Tahoma" pitchFamily="34" charset="0"/>
                <a:ea typeface="SimSun" pitchFamily="2" charset="-122"/>
              </a:defRPr>
            </a:lvl7pPr>
            <a:lvl8pPr marL="3429000" indent="-228600" defTabSz="487363" eaLnBrk="0" fontAlgn="base" hangingPunct="0">
              <a:spcBef>
                <a:spcPct val="0"/>
              </a:spcBef>
              <a:spcAft>
                <a:spcPct val="0"/>
              </a:spcAft>
              <a:defRPr b="1">
                <a:solidFill>
                  <a:schemeClr val="bg1"/>
                </a:solidFill>
                <a:latin typeface="Tahoma" pitchFamily="34" charset="0"/>
                <a:ea typeface="SimSun" pitchFamily="2" charset="-122"/>
              </a:defRPr>
            </a:lvl8pPr>
            <a:lvl9pPr marL="3886200" indent="-228600" defTabSz="487363" eaLnBrk="0" fontAlgn="base" hangingPunct="0">
              <a:spcBef>
                <a:spcPct val="0"/>
              </a:spcBef>
              <a:spcAft>
                <a:spcPct val="0"/>
              </a:spcAft>
              <a:defRPr b="1">
                <a:solidFill>
                  <a:schemeClr val="bg1"/>
                </a:solidFill>
                <a:latin typeface="Tahoma" pitchFamily="34" charset="0"/>
                <a:ea typeface="SimSun" pitchFamily="2" charset="-122"/>
              </a:defRPr>
            </a:lvl9pPr>
          </a:lstStyle>
          <a:p>
            <a:pPr eaLnBrk="1" hangingPunct="1">
              <a:buClr>
                <a:srgbClr val="000000"/>
              </a:buClr>
              <a:buSzPct val="100000"/>
              <a:buFont typeface="Times New Roman" pitchFamily="18" charset="0"/>
              <a:buNone/>
              <a:defRPr/>
            </a:pPr>
            <a:endParaRPr lang="ru-RU" altLang="ru-RU" sz="1900" smtClean="0"/>
          </a:p>
        </p:txBody>
      </p:sp>
      <p:sp>
        <p:nvSpPr>
          <p:cNvPr id="43013" name="Text Box 4"/>
          <p:cNvSpPr txBox="1">
            <a:spLocks noChangeArrowheads="1"/>
          </p:cNvSpPr>
          <p:nvPr/>
        </p:nvSpPr>
        <p:spPr bwMode="auto">
          <a:xfrm>
            <a:off x="4021138" y="0"/>
            <a:ext cx="3076575" cy="511175"/>
          </a:xfrm>
          <a:prstGeom prst="rect">
            <a:avLst/>
          </a:prstGeom>
          <a:noFill/>
          <a:ln>
            <a:noFill/>
          </a:ln>
          <a:extLst/>
        </p:spPr>
        <p:txBody>
          <a:bodyPr wrap="none" lIns="99048" tIns="49524" rIns="99048" bIns="49524" anchor="ctr"/>
          <a:lstStyle>
            <a:lvl1pPr defTabSz="487363" eaLnBrk="0" hangingPunct="0">
              <a:defRPr b="1">
                <a:solidFill>
                  <a:schemeClr val="bg1"/>
                </a:solidFill>
                <a:latin typeface="Tahoma" pitchFamily="34" charset="0"/>
                <a:ea typeface="SimSun" pitchFamily="2" charset="-122"/>
              </a:defRPr>
            </a:lvl1pPr>
            <a:lvl2pPr defTabSz="487363" eaLnBrk="0" hangingPunct="0">
              <a:defRPr b="1">
                <a:solidFill>
                  <a:schemeClr val="bg1"/>
                </a:solidFill>
                <a:latin typeface="Tahoma" pitchFamily="34" charset="0"/>
                <a:ea typeface="SimSun" pitchFamily="2" charset="-122"/>
              </a:defRPr>
            </a:lvl2pPr>
            <a:lvl3pPr defTabSz="487363" eaLnBrk="0" hangingPunct="0">
              <a:defRPr b="1">
                <a:solidFill>
                  <a:schemeClr val="bg1"/>
                </a:solidFill>
                <a:latin typeface="Tahoma" pitchFamily="34" charset="0"/>
                <a:ea typeface="SimSun" pitchFamily="2" charset="-122"/>
              </a:defRPr>
            </a:lvl3pPr>
            <a:lvl4pPr defTabSz="487363" eaLnBrk="0" hangingPunct="0">
              <a:defRPr b="1">
                <a:solidFill>
                  <a:schemeClr val="bg1"/>
                </a:solidFill>
                <a:latin typeface="Tahoma" pitchFamily="34" charset="0"/>
                <a:ea typeface="SimSun" pitchFamily="2" charset="-122"/>
              </a:defRPr>
            </a:lvl4pPr>
            <a:lvl5pPr defTabSz="487363" eaLnBrk="0" hangingPunct="0">
              <a:defRPr b="1">
                <a:solidFill>
                  <a:schemeClr val="bg1"/>
                </a:solidFill>
                <a:latin typeface="Tahoma" pitchFamily="34" charset="0"/>
                <a:ea typeface="SimSun" pitchFamily="2" charset="-122"/>
              </a:defRPr>
            </a:lvl5pPr>
            <a:lvl6pPr marL="2514600" indent="-228600" defTabSz="487363" eaLnBrk="0" fontAlgn="base" hangingPunct="0">
              <a:spcBef>
                <a:spcPct val="0"/>
              </a:spcBef>
              <a:spcAft>
                <a:spcPct val="0"/>
              </a:spcAft>
              <a:defRPr b="1">
                <a:solidFill>
                  <a:schemeClr val="bg1"/>
                </a:solidFill>
                <a:latin typeface="Tahoma" pitchFamily="34" charset="0"/>
                <a:ea typeface="SimSun" pitchFamily="2" charset="-122"/>
              </a:defRPr>
            </a:lvl6pPr>
            <a:lvl7pPr marL="2971800" indent="-228600" defTabSz="487363" eaLnBrk="0" fontAlgn="base" hangingPunct="0">
              <a:spcBef>
                <a:spcPct val="0"/>
              </a:spcBef>
              <a:spcAft>
                <a:spcPct val="0"/>
              </a:spcAft>
              <a:defRPr b="1">
                <a:solidFill>
                  <a:schemeClr val="bg1"/>
                </a:solidFill>
                <a:latin typeface="Tahoma" pitchFamily="34" charset="0"/>
                <a:ea typeface="SimSun" pitchFamily="2" charset="-122"/>
              </a:defRPr>
            </a:lvl7pPr>
            <a:lvl8pPr marL="3429000" indent="-228600" defTabSz="487363" eaLnBrk="0" fontAlgn="base" hangingPunct="0">
              <a:spcBef>
                <a:spcPct val="0"/>
              </a:spcBef>
              <a:spcAft>
                <a:spcPct val="0"/>
              </a:spcAft>
              <a:defRPr b="1">
                <a:solidFill>
                  <a:schemeClr val="bg1"/>
                </a:solidFill>
                <a:latin typeface="Tahoma" pitchFamily="34" charset="0"/>
                <a:ea typeface="SimSun" pitchFamily="2" charset="-122"/>
              </a:defRPr>
            </a:lvl8pPr>
            <a:lvl9pPr marL="3886200" indent="-228600" defTabSz="487363" eaLnBrk="0" fontAlgn="base" hangingPunct="0">
              <a:spcBef>
                <a:spcPct val="0"/>
              </a:spcBef>
              <a:spcAft>
                <a:spcPct val="0"/>
              </a:spcAft>
              <a:defRPr b="1">
                <a:solidFill>
                  <a:schemeClr val="bg1"/>
                </a:solidFill>
                <a:latin typeface="Tahoma" pitchFamily="34" charset="0"/>
                <a:ea typeface="SimSun" pitchFamily="2" charset="-122"/>
              </a:defRPr>
            </a:lvl9pPr>
          </a:lstStyle>
          <a:p>
            <a:pPr eaLnBrk="1" hangingPunct="1">
              <a:buClr>
                <a:srgbClr val="000000"/>
              </a:buClr>
              <a:buSzPct val="100000"/>
              <a:buFont typeface="Times New Roman" pitchFamily="18" charset="0"/>
              <a:buNone/>
              <a:defRPr/>
            </a:pPr>
            <a:endParaRPr lang="ru-RU" altLang="ru-RU" sz="1900" smtClean="0"/>
          </a:p>
        </p:txBody>
      </p:sp>
      <p:sp>
        <p:nvSpPr>
          <p:cNvPr id="62470" name="Rectangle 5"/>
          <p:cNvSpPr>
            <a:spLocks noGrp="1" noRot="1" noChangeAspect="1" noChangeArrowheads="1"/>
          </p:cNvSpPr>
          <p:nvPr>
            <p:ph type="sldImg"/>
          </p:nvPr>
        </p:nvSpPr>
        <p:spPr bwMode="auto">
          <a:xfrm>
            <a:off x="2020888" y="482600"/>
            <a:ext cx="3054350" cy="4402138"/>
          </a:xfrm>
          <a:prstGeom prst="rect">
            <a:avLst/>
          </a:prstGeom>
          <a:noFill/>
          <a:ln w="9360">
            <a:solidFill>
              <a:srgbClr val="000000"/>
            </a:solidFill>
            <a:miter lim="800000"/>
            <a:headEnd/>
            <a:tailEnd/>
          </a:ln>
        </p:spPr>
      </p:sp>
      <p:sp>
        <p:nvSpPr>
          <p:cNvPr id="3078" name="Rectangle 6"/>
          <p:cNvSpPr>
            <a:spLocks noGrp="1" noChangeArrowheads="1"/>
          </p:cNvSpPr>
          <p:nvPr>
            <p:ph type="body"/>
          </p:nvPr>
        </p:nvSpPr>
        <p:spPr bwMode="auto">
          <a:xfrm>
            <a:off x="709613" y="4860925"/>
            <a:ext cx="5676900" cy="4602163"/>
          </a:xfrm>
          <a:prstGeom prst="rect">
            <a:avLst/>
          </a:prstGeom>
          <a:noFill/>
          <a:ln w="9525">
            <a:noFill/>
            <a:round/>
            <a:headEnd/>
            <a:tailEnd/>
          </a:ln>
        </p:spPr>
        <p:txBody>
          <a:bodyPr vert="horz" wrap="square" lIns="97488" tIns="50694" rIns="97488" bIns="50694" numCol="1" anchor="t" anchorCtr="0" compatLnSpc="1">
            <a:prstTxWarp prst="textNoShape">
              <a:avLst/>
            </a:prstTxWarp>
          </a:bodyPr>
          <a:lstStyle/>
          <a:p>
            <a:pPr lvl="0"/>
            <a:endParaRPr lang="ru-RU" noProof="0" smtClean="0"/>
          </a:p>
        </p:txBody>
      </p:sp>
      <p:sp>
        <p:nvSpPr>
          <p:cNvPr id="43016" name="Text Box 7"/>
          <p:cNvSpPr txBox="1">
            <a:spLocks noChangeArrowheads="1"/>
          </p:cNvSpPr>
          <p:nvPr/>
        </p:nvSpPr>
        <p:spPr bwMode="auto">
          <a:xfrm>
            <a:off x="0" y="9721850"/>
            <a:ext cx="3076575" cy="511175"/>
          </a:xfrm>
          <a:prstGeom prst="rect">
            <a:avLst/>
          </a:prstGeom>
          <a:noFill/>
          <a:ln>
            <a:noFill/>
          </a:ln>
          <a:extLst/>
        </p:spPr>
        <p:txBody>
          <a:bodyPr wrap="none" lIns="99048" tIns="49524" rIns="99048" bIns="49524" anchor="ctr"/>
          <a:lstStyle>
            <a:lvl1pPr defTabSz="487363" eaLnBrk="0" hangingPunct="0">
              <a:defRPr b="1">
                <a:solidFill>
                  <a:schemeClr val="bg1"/>
                </a:solidFill>
                <a:latin typeface="Tahoma" pitchFamily="34" charset="0"/>
                <a:ea typeface="SimSun" pitchFamily="2" charset="-122"/>
              </a:defRPr>
            </a:lvl1pPr>
            <a:lvl2pPr defTabSz="487363" eaLnBrk="0" hangingPunct="0">
              <a:defRPr b="1">
                <a:solidFill>
                  <a:schemeClr val="bg1"/>
                </a:solidFill>
                <a:latin typeface="Tahoma" pitchFamily="34" charset="0"/>
                <a:ea typeface="SimSun" pitchFamily="2" charset="-122"/>
              </a:defRPr>
            </a:lvl2pPr>
            <a:lvl3pPr defTabSz="487363" eaLnBrk="0" hangingPunct="0">
              <a:defRPr b="1">
                <a:solidFill>
                  <a:schemeClr val="bg1"/>
                </a:solidFill>
                <a:latin typeface="Tahoma" pitchFamily="34" charset="0"/>
                <a:ea typeface="SimSun" pitchFamily="2" charset="-122"/>
              </a:defRPr>
            </a:lvl3pPr>
            <a:lvl4pPr defTabSz="487363" eaLnBrk="0" hangingPunct="0">
              <a:defRPr b="1">
                <a:solidFill>
                  <a:schemeClr val="bg1"/>
                </a:solidFill>
                <a:latin typeface="Tahoma" pitchFamily="34" charset="0"/>
                <a:ea typeface="SimSun" pitchFamily="2" charset="-122"/>
              </a:defRPr>
            </a:lvl4pPr>
            <a:lvl5pPr defTabSz="487363" eaLnBrk="0" hangingPunct="0">
              <a:defRPr b="1">
                <a:solidFill>
                  <a:schemeClr val="bg1"/>
                </a:solidFill>
                <a:latin typeface="Tahoma" pitchFamily="34" charset="0"/>
                <a:ea typeface="SimSun" pitchFamily="2" charset="-122"/>
              </a:defRPr>
            </a:lvl5pPr>
            <a:lvl6pPr marL="2514600" indent="-228600" defTabSz="487363" eaLnBrk="0" fontAlgn="base" hangingPunct="0">
              <a:spcBef>
                <a:spcPct val="0"/>
              </a:spcBef>
              <a:spcAft>
                <a:spcPct val="0"/>
              </a:spcAft>
              <a:defRPr b="1">
                <a:solidFill>
                  <a:schemeClr val="bg1"/>
                </a:solidFill>
                <a:latin typeface="Tahoma" pitchFamily="34" charset="0"/>
                <a:ea typeface="SimSun" pitchFamily="2" charset="-122"/>
              </a:defRPr>
            </a:lvl6pPr>
            <a:lvl7pPr marL="2971800" indent="-228600" defTabSz="487363" eaLnBrk="0" fontAlgn="base" hangingPunct="0">
              <a:spcBef>
                <a:spcPct val="0"/>
              </a:spcBef>
              <a:spcAft>
                <a:spcPct val="0"/>
              </a:spcAft>
              <a:defRPr b="1">
                <a:solidFill>
                  <a:schemeClr val="bg1"/>
                </a:solidFill>
                <a:latin typeface="Tahoma" pitchFamily="34" charset="0"/>
                <a:ea typeface="SimSun" pitchFamily="2" charset="-122"/>
              </a:defRPr>
            </a:lvl7pPr>
            <a:lvl8pPr marL="3429000" indent="-228600" defTabSz="487363" eaLnBrk="0" fontAlgn="base" hangingPunct="0">
              <a:spcBef>
                <a:spcPct val="0"/>
              </a:spcBef>
              <a:spcAft>
                <a:spcPct val="0"/>
              </a:spcAft>
              <a:defRPr b="1">
                <a:solidFill>
                  <a:schemeClr val="bg1"/>
                </a:solidFill>
                <a:latin typeface="Tahoma" pitchFamily="34" charset="0"/>
                <a:ea typeface="SimSun" pitchFamily="2" charset="-122"/>
              </a:defRPr>
            </a:lvl8pPr>
            <a:lvl9pPr marL="3886200" indent="-228600" defTabSz="487363" eaLnBrk="0" fontAlgn="base" hangingPunct="0">
              <a:spcBef>
                <a:spcPct val="0"/>
              </a:spcBef>
              <a:spcAft>
                <a:spcPct val="0"/>
              </a:spcAft>
              <a:defRPr b="1">
                <a:solidFill>
                  <a:schemeClr val="bg1"/>
                </a:solidFill>
                <a:latin typeface="Tahoma" pitchFamily="34" charset="0"/>
                <a:ea typeface="SimSun" pitchFamily="2" charset="-122"/>
              </a:defRPr>
            </a:lvl9pPr>
          </a:lstStyle>
          <a:p>
            <a:pPr eaLnBrk="1" hangingPunct="1">
              <a:buClr>
                <a:srgbClr val="000000"/>
              </a:buClr>
              <a:buSzPct val="100000"/>
              <a:buFont typeface="Times New Roman" pitchFamily="18" charset="0"/>
              <a:buNone/>
              <a:defRPr/>
            </a:pPr>
            <a:endParaRPr lang="ru-RU" altLang="ru-RU" sz="1900" smtClean="0"/>
          </a:p>
        </p:txBody>
      </p:sp>
      <p:sp>
        <p:nvSpPr>
          <p:cNvPr id="3080" name="Rectangle 8"/>
          <p:cNvSpPr>
            <a:spLocks noGrp="1" noChangeArrowheads="1"/>
          </p:cNvSpPr>
          <p:nvPr>
            <p:ph type="sldNum"/>
          </p:nvPr>
        </p:nvSpPr>
        <p:spPr bwMode="auto">
          <a:xfrm>
            <a:off x="4021138" y="9721850"/>
            <a:ext cx="3073400" cy="508000"/>
          </a:xfrm>
          <a:prstGeom prst="rect">
            <a:avLst/>
          </a:prstGeom>
          <a:noFill/>
          <a:ln w="9525">
            <a:noFill/>
            <a:round/>
            <a:headEnd/>
            <a:tailEnd/>
          </a:ln>
        </p:spPr>
        <p:txBody>
          <a:bodyPr vert="horz" wrap="square" lIns="97488" tIns="50694" rIns="97488" bIns="50694" numCol="1" anchor="b" anchorCtr="0" compatLnSpc="1">
            <a:prstTxWarp prst="textNoShape">
              <a:avLst/>
            </a:prstTxWarp>
          </a:bodyPr>
          <a:lstStyle>
            <a:lvl1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defRPr sz="1300" b="0">
                <a:solidFill>
                  <a:srgbClr val="000000"/>
                </a:solidFill>
                <a:latin typeface="Arial" pitchFamily="34" charset="0"/>
                <a:cs typeface="Lucida Sans Unicode" pitchFamily="34" charset="0"/>
              </a:defRPr>
            </a:lvl1pPr>
          </a:lstStyle>
          <a:p>
            <a:pPr>
              <a:defRPr/>
            </a:pPr>
            <a:fld id="{1AC41364-03D5-448D-91EF-E77F775E0AD2}"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8"/>
          <p:cNvSpPr>
            <a:spLocks noGrp="1" noChangeArrowheads="1"/>
          </p:cNvSpPr>
          <p:nvPr>
            <p:ph type="sldNum" sz="quarter"/>
          </p:nvPr>
        </p:nvSpPr>
        <p:spPr>
          <a:noFill/>
          <a:ln>
            <a:miter lim="800000"/>
          </a:ln>
        </p:spPr>
        <p:txBody>
          <a:bodyPr/>
          <a:lstStyle/>
          <a:p>
            <a:pPr>
              <a:tabLst>
                <a:tab pos="0" algn="l"/>
                <a:tab pos="484188" algn="l"/>
                <a:tab pos="969963" algn="l"/>
                <a:tab pos="1455738" algn="l"/>
                <a:tab pos="1943100" algn="l"/>
                <a:tab pos="2428875" algn="l"/>
                <a:tab pos="2916238" algn="l"/>
                <a:tab pos="3403600" algn="l"/>
                <a:tab pos="3889375" algn="l"/>
                <a:tab pos="4375150" algn="l"/>
                <a:tab pos="4862513" algn="l"/>
                <a:tab pos="5348288" algn="l"/>
                <a:tab pos="5835650" algn="l"/>
                <a:tab pos="6323013" algn="l"/>
                <a:tab pos="6808788" algn="l"/>
                <a:tab pos="7294563" algn="l"/>
                <a:tab pos="7781925" algn="l"/>
                <a:tab pos="8269288" algn="l"/>
                <a:tab pos="8755063" algn="l"/>
                <a:tab pos="9242425" algn="l"/>
                <a:tab pos="9728200" algn="l"/>
              </a:tabLst>
            </a:pPr>
            <a:fld id="{C5B6DF24-07A1-4C59-9FBD-1B1073E1FF7E}" type="slidenum">
              <a:rPr lang="ru-RU" altLang="ru-RU" smtClean="0"/>
              <a:pPr>
                <a:tabLst>
                  <a:tab pos="0" algn="l"/>
                  <a:tab pos="484188" algn="l"/>
                  <a:tab pos="969963" algn="l"/>
                  <a:tab pos="1455738" algn="l"/>
                  <a:tab pos="1943100" algn="l"/>
                  <a:tab pos="2428875" algn="l"/>
                  <a:tab pos="2916238" algn="l"/>
                  <a:tab pos="3403600" algn="l"/>
                  <a:tab pos="3889375" algn="l"/>
                  <a:tab pos="4375150" algn="l"/>
                  <a:tab pos="4862513" algn="l"/>
                  <a:tab pos="5348288" algn="l"/>
                  <a:tab pos="5835650" algn="l"/>
                  <a:tab pos="6323013" algn="l"/>
                  <a:tab pos="6808788" algn="l"/>
                  <a:tab pos="7294563" algn="l"/>
                  <a:tab pos="7781925" algn="l"/>
                  <a:tab pos="8269288" algn="l"/>
                  <a:tab pos="8755063" algn="l"/>
                  <a:tab pos="9242425" algn="l"/>
                  <a:tab pos="9728200" algn="l"/>
                </a:tabLst>
              </a:pPr>
              <a:t>1</a:t>
            </a:fld>
            <a:endParaRPr lang="ru-RU" altLang="ru-RU" smtClean="0"/>
          </a:p>
        </p:txBody>
      </p:sp>
      <p:sp>
        <p:nvSpPr>
          <p:cNvPr id="63491"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63492"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8"/>
          <p:cNvSpPr>
            <a:spLocks noGrp="1" noChangeArrowheads="1"/>
          </p:cNvSpPr>
          <p:nvPr>
            <p:ph type="sldNum" sz="quarter"/>
          </p:nvPr>
        </p:nvSpPr>
        <p:spPr>
          <a:noFill/>
        </p:spPr>
        <p:txBody>
          <a:bodyPr/>
          <a:lstStyle/>
          <a:p>
            <a:fld id="{98D80A03-2FEB-47A0-8368-B899854E0919}" type="slidenum">
              <a:rPr lang="ru-RU" altLang="ru-RU" smtClean="0"/>
              <a:pPr/>
              <a:t>11</a:t>
            </a:fld>
            <a:endParaRPr lang="ru-RU" altLang="ru-RU" smtClean="0"/>
          </a:p>
        </p:txBody>
      </p:sp>
      <p:sp>
        <p:nvSpPr>
          <p:cNvPr id="72707"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72708"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8"/>
          <p:cNvSpPr>
            <a:spLocks noGrp="1" noChangeArrowheads="1"/>
          </p:cNvSpPr>
          <p:nvPr>
            <p:ph type="sldNum" sz="quarter"/>
          </p:nvPr>
        </p:nvSpPr>
        <p:spPr>
          <a:noFill/>
        </p:spPr>
        <p:txBody>
          <a:bodyPr/>
          <a:lstStyle/>
          <a:p>
            <a:fld id="{A75CDFF4-05CA-485D-A6DC-10EE07A6BAEB}" type="slidenum">
              <a:rPr lang="ru-RU" altLang="ru-RU" smtClean="0"/>
              <a:pPr/>
              <a:t>12</a:t>
            </a:fld>
            <a:endParaRPr lang="ru-RU" altLang="ru-RU" smtClean="0"/>
          </a:p>
        </p:txBody>
      </p:sp>
      <p:sp>
        <p:nvSpPr>
          <p:cNvPr id="73731"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73732"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8"/>
          <p:cNvSpPr>
            <a:spLocks noGrp="1" noChangeArrowheads="1"/>
          </p:cNvSpPr>
          <p:nvPr>
            <p:ph type="sldNum" sz="quarter"/>
          </p:nvPr>
        </p:nvSpPr>
        <p:spPr>
          <a:noFill/>
        </p:spPr>
        <p:txBody>
          <a:bodyPr/>
          <a:lstStyle/>
          <a:p>
            <a:fld id="{26B69103-8BC5-4310-8970-5B952CDA1845}" type="slidenum">
              <a:rPr lang="ru-RU" altLang="ru-RU" smtClean="0"/>
              <a:pPr/>
              <a:t>13</a:t>
            </a:fld>
            <a:endParaRPr lang="ru-RU" altLang="ru-RU" smtClean="0"/>
          </a:p>
        </p:txBody>
      </p:sp>
      <p:sp>
        <p:nvSpPr>
          <p:cNvPr id="74755"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74756"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p:cNvSpPr>
            <a:spLocks noGrp="1" noChangeArrowheads="1"/>
          </p:cNvSpPr>
          <p:nvPr>
            <p:ph type="sldNum" sz="quarter"/>
          </p:nvPr>
        </p:nvSpPr>
        <p:spPr>
          <a:noFill/>
        </p:spPr>
        <p:txBody>
          <a:bodyPr/>
          <a:lstStyle/>
          <a:p>
            <a:fld id="{F39619DC-5FB5-448A-B5E9-6DA1F7FB19DE}" type="slidenum">
              <a:rPr lang="ru-RU" altLang="ru-RU" smtClean="0"/>
              <a:pPr/>
              <a:t>14</a:t>
            </a:fld>
            <a:endParaRPr lang="ru-RU" altLang="ru-RU" smtClean="0"/>
          </a:p>
        </p:txBody>
      </p:sp>
      <p:sp>
        <p:nvSpPr>
          <p:cNvPr id="75779"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75780"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8"/>
          <p:cNvSpPr>
            <a:spLocks noGrp="1" noChangeArrowheads="1"/>
          </p:cNvSpPr>
          <p:nvPr>
            <p:ph type="sldNum" sz="quarter"/>
          </p:nvPr>
        </p:nvSpPr>
        <p:spPr>
          <a:noFill/>
        </p:spPr>
        <p:txBody>
          <a:bodyPr/>
          <a:lstStyle/>
          <a:p>
            <a:fld id="{7704198B-F5BC-4342-B324-855899EEB6AE}" type="slidenum">
              <a:rPr lang="ru-RU" altLang="ru-RU" smtClean="0"/>
              <a:pPr/>
              <a:t>15</a:t>
            </a:fld>
            <a:endParaRPr lang="ru-RU" altLang="ru-RU" smtClean="0"/>
          </a:p>
        </p:txBody>
      </p:sp>
      <p:sp>
        <p:nvSpPr>
          <p:cNvPr id="76803"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76804"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p:cNvSpPr>
            <a:spLocks noGrp="1" noChangeArrowheads="1"/>
          </p:cNvSpPr>
          <p:nvPr>
            <p:ph type="sldNum" sz="quarter"/>
          </p:nvPr>
        </p:nvSpPr>
        <p:spPr>
          <a:noFill/>
        </p:spPr>
        <p:txBody>
          <a:bodyPr/>
          <a:lstStyle/>
          <a:p>
            <a:fld id="{C0474877-CF46-4211-9B66-FCE276A3EC90}" type="slidenum">
              <a:rPr lang="ru-RU" altLang="ru-RU" smtClean="0"/>
              <a:pPr/>
              <a:t>16</a:t>
            </a:fld>
            <a:endParaRPr lang="ru-RU" altLang="ru-RU" smtClean="0"/>
          </a:p>
        </p:txBody>
      </p:sp>
      <p:sp>
        <p:nvSpPr>
          <p:cNvPr id="77827"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77828"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8"/>
          <p:cNvSpPr>
            <a:spLocks noGrp="1" noChangeArrowheads="1"/>
          </p:cNvSpPr>
          <p:nvPr>
            <p:ph type="sldNum" sz="quarter"/>
          </p:nvPr>
        </p:nvSpPr>
        <p:spPr>
          <a:noFill/>
        </p:spPr>
        <p:txBody>
          <a:bodyPr/>
          <a:lstStyle/>
          <a:p>
            <a:fld id="{FC8DF83A-F578-4778-ACC2-5D47C694E560}" type="slidenum">
              <a:rPr lang="ru-RU" altLang="ru-RU" smtClean="0"/>
              <a:pPr/>
              <a:t>17</a:t>
            </a:fld>
            <a:endParaRPr lang="ru-RU" altLang="ru-RU" smtClean="0"/>
          </a:p>
        </p:txBody>
      </p:sp>
      <p:sp>
        <p:nvSpPr>
          <p:cNvPr id="78851"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78852"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8"/>
          <p:cNvSpPr>
            <a:spLocks noGrp="1" noChangeArrowheads="1"/>
          </p:cNvSpPr>
          <p:nvPr>
            <p:ph type="sldNum" sz="quarter"/>
          </p:nvPr>
        </p:nvSpPr>
        <p:spPr>
          <a:noFill/>
        </p:spPr>
        <p:txBody>
          <a:bodyPr/>
          <a:lstStyle/>
          <a:p>
            <a:fld id="{308FBD87-D574-48F9-8567-438776DBBA0A}" type="slidenum">
              <a:rPr lang="ru-RU" altLang="ru-RU" smtClean="0"/>
              <a:pPr/>
              <a:t>18</a:t>
            </a:fld>
            <a:endParaRPr lang="ru-RU" altLang="ru-RU" smtClean="0"/>
          </a:p>
        </p:txBody>
      </p:sp>
      <p:sp>
        <p:nvSpPr>
          <p:cNvPr id="80899"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80900"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8"/>
          <p:cNvSpPr>
            <a:spLocks noGrp="1" noChangeArrowheads="1"/>
          </p:cNvSpPr>
          <p:nvPr>
            <p:ph type="sldNum" sz="quarter"/>
          </p:nvPr>
        </p:nvSpPr>
        <p:spPr>
          <a:noFill/>
        </p:spPr>
        <p:txBody>
          <a:bodyPr/>
          <a:lstStyle/>
          <a:p>
            <a:fld id="{39FC9909-400B-46E5-BEC0-0F8F8A6E4DF9}" type="slidenum">
              <a:rPr lang="ru-RU" altLang="ru-RU" smtClean="0"/>
              <a:pPr/>
              <a:t>24</a:t>
            </a:fld>
            <a:endParaRPr lang="ru-RU" altLang="ru-RU" smtClean="0"/>
          </a:p>
        </p:txBody>
      </p:sp>
      <p:sp>
        <p:nvSpPr>
          <p:cNvPr id="81923"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81924"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8"/>
          <p:cNvSpPr>
            <a:spLocks noGrp="1" noChangeArrowheads="1"/>
          </p:cNvSpPr>
          <p:nvPr>
            <p:ph type="sldNum" sz="quarter"/>
          </p:nvPr>
        </p:nvSpPr>
        <p:spPr>
          <a:noFill/>
        </p:spPr>
        <p:txBody>
          <a:bodyPr/>
          <a:lstStyle/>
          <a:p>
            <a:fld id="{5A506A41-C09D-449B-8CF1-11BF797B96BE}" type="slidenum">
              <a:rPr lang="ru-RU" altLang="ru-RU" smtClean="0"/>
              <a:pPr/>
              <a:t>29</a:t>
            </a:fld>
            <a:endParaRPr lang="ru-RU" altLang="ru-RU" smtClean="0"/>
          </a:p>
        </p:txBody>
      </p:sp>
      <p:sp>
        <p:nvSpPr>
          <p:cNvPr id="83971"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83972"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p:cNvSpPr>
            <a:spLocks noGrp="1" noChangeArrowheads="1"/>
          </p:cNvSpPr>
          <p:nvPr>
            <p:ph type="sldNum" sz="quarter"/>
          </p:nvPr>
        </p:nvSpPr>
        <p:spPr>
          <a:noFill/>
        </p:spPr>
        <p:txBody>
          <a:bodyPr/>
          <a:lstStyle/>
          <a:p>
            <a:fld id="{D07F0BFB-9183-4DF7-9E69-C9606FB115FC}" type="slidenum">
              <a:rPr lang="ru-RU" altLang="ru-RU" smtClean="0"/>
              <a:pPr/>
              <a:t>2</a:t>
            </a:fld>
            <a:endParaRPr lang="ru-RU" altLang="ru-RU" smtClean="0"/>
          </a:p>
        </p:txBody>
      </p:sp>
      <p:sp>
        <p:nvSpPr>
          <p:cNvPr id="64515"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64516"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8"/>
          <p:cNvSpPr>
            <a:spLocks noGrp="1" noChangeArrowheads="1"/>
          </p:cNvSpPr>
          <p:nvPr>
            <p:ph type="sldNum" sz="quarter"/>
          </p:nvPr>
        </p:nvSpPr>
        <p:spPr>
          <a:noFill/>
        </p:spPr>
        <p:txBody>
          <a:bodyPr/>
          <a:lstStyle/>
          <a:p>
            <a:fld id="{D92C8D21-5194-4FDD-8CFD-62F5B9585AD1}" type="slidenum">
              <a:rPr lang="ru-RU" altLang="ru-RU" smtClean="0"/>
              <a:pPr/>
              <a:t>30</a:t>
            </a:fld>
            <a:endParaRPr lang="ru-RU" altLang="ru-RU" smtClean="0"/>
          </a:p>
        </p:txBody>
      </p:sp>
      <p:sp>
        <p:nvSpPr>
          <p:cNvPr id="84995"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84996"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8"/>
          <p:cNvSpPr>
            <a:spLocks noGrp="1" noChangeArrowheads="1"/>
          </p:cNvSpPr>
          <p:nvPr>
            <p:ph type="sldNum" sz="quarter"/>
          </p:nvPr>
        </p:nvSpPr>
        <p:spPr>
          <a:noFill/>
        </p:spPr>
        <p:txBody>
          <a:bodyPr/>
          <a:lstStyle/>
          <a:p>
            <a:fld id="{AC739448-93AB-4137-9AB3-092A42E2263E}" type="slidenum">
              <a:rPr lang="ru-RU" altLang="ru-RU" smtClean="0"/>
              <a:pPr/>
              <a:t>31</a:t>
            </a:fld>
            <a:endParaRPr lang="ru-RU" altLang="ru-RU" smtClean="0"/>
          </a:p>
        </p:txBody>
      </p:sp>
      <p:sp>
        <p:nvSpPr>
          <p:cNvPr id="86019" name="Rectangle 1"/>
          <p:cNvSpPr>
            <a:spLocks noGrp="1" noRot="1" noChangeAspect="1" noChangeArrowheads="1" noTextEdit="1"/>
          </p:cNvSpPr>
          <p:nvPr>
            <p:ph type="sldImg"/>
          </p:nvPr>
        </p:nvSpPr>
        <p:spPr>
          <a:xfrm>
            <a:off x="2219325" y="768350"/>
            <a:ext cx="2662238" cy="3836988"/>
          </a:xfrm>
          <a:solidFill>
            <a:srgbClr val="FFFFFF"/>
          </a:solidFill>
          <a:ln/>
        </p:spPr>
      </p:sp>
      <p:sp>
        <p:nvSpPr>
          <p:cNvPr id="86020" name="Text Box 2"/>
          <p:cNvSpPr>
            <a:spLocks noGrp="1" noChangeArrowheads="1"/>
          </p:cNvSpPr>
          <p:nvPr>
            <p:ph type="body" idx="1"/>
          </p:nvPr>
        </p:nvSpPr>
        <p:spPr>
          <a:xfrm>
            <a:off x="709613" y="4860925"/>
            <a:ext cx="5680075" cy="4605338"/>
          </a:xfrm>
          <a:noFill/>
          <a:ln/>
        </p:spPr>
        <p:txBody>
          <a:bodyP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mtClean="0">
                <a:latin typeface="Arial" pitchFamily="34" charset="0"/>
                <a:ea typeface="SimSun" pitchFamily="2" charset="-122"/>
              </a:rPr>
              <a:t>h</a:t>
            </a:r>
          </a:p>
        </p:txBody>
      </p:sp>
      <p:sp>
        <p:nvSpPr>
          <p:cNvPr id="86021" name="Text Box 3"/>
          <p:cNvSpPr txBox="1">
            <a:spLocks noChangeArrowheads="1"/>
          </p:cNvSpPr>
          <p:nvPr/>
        </p:nvSpPr>
        <p:spPr bwMode="auto">
          <a:xfrm>
            <a:off x="4021138" y="9721850"/>
            <a:ext cx="3076575" cy="511175"/>
          </a:xfrm>
          <a:prstGeom prst="rect">
            <a:avLst/>
          </a:prstGeom>
          <a:noFill/>
          <a:ln w="9525">
            <a:noFill/>
            <a:round/>
            <a:headEnd/>
            <a:tailEnd/>
          </a:ln>
        </p:spPr>
        <p:txBody>
          <a:bodyPr lIns="97488" tIns="50694" rIns="97488" bIns="50694" anchor="b"/>
          <a:lstStyle/>
          <a:p>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fld id="{4045D322-1F8A-4707-ACD9-6E06AF8C709D}" type="slidenum">
              <a:rPr lang="ru-RU" altLang="ru-RU" sz="1300" b="0">
                <a:solidFill>
                  <a:srgbClr val="000000"/>
                </a:solidFill>
                <a:latin typeface="Arial" pitchFamily="34" charset="0"/>
              </a:rPr>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t>31</a:t>
            </a:fld>
            <a:endParaRPr lang="ru-RU" altLang="ru-RU" sz="1300" b="0">
              <a:solidFill>
                <a:srgbClr val="000000"/>
              </a:solidFill>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8"/>
          <p:cNvSpPr>
            <a:spLocks noGrp="1" noChangeArrowheads="1"/>
          </p:cNvSpPr>
          <p:nvPr>
            <p:ph type="sldNum" sz="quarter"/>
          </p:nvPr>
        </p:nvSpPr>
        <p:spPr>
          <a:noFill/>
        </p:spPr>
        <p:txBody>
          <a:bodyPr/>
          <a:lstStyle/>
          <a:p>
            <a:fld id="{372F9A3C-D6CA-4F71-BFE0-CD92AE53035E}" type="slidenum">
              <a:rPr lang="ru-RU" altLang="ru-RU" smtClean="0"/>
              <a:pPr/>
              <a:t>32</a:t>
            </a:fld>
            <a:endParaRPr lang="ru-RU" altLang="ru-RU" smtClean="0"/>
          </a:p>
        </p:txBody>
      </p:sp>
      <p:sp>
        <p:nvSpPr>
          <p:cNvPr id="87043"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87044"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8"/>
          <p:cNvSpPr>
            <a:spLocks noGrp="1" noChangeArrowheads="1"/>
          </p:cNvSpPr>
          <p:nvPr>
            <p:ph type="sldNum" sz="quarter"/>
          </p:nvPr>
        </p:nvSpPr>
        <p:spPr>
          <a:noFill/>
        </p:spPr>
        <p:txBody>
          <a:bodyPr/>
          <a:lstStyle/>
          <a:p>
            <a:fld id="{81D51D75-11BC-4C97-AD1C-F596E28713D9}" type="slidenum">
              <a:rPr lang="ru-RU" altLang="ru-RU" smtClean="0"/>
              <a:pPr/>
              <a:t>33</a:t>
            </a:fld>
            <a:endParaRPr lang="ru-RU" altLang="ru-RU" smtClean="0"/>
          </a:p>
        </p:txBody>
      </p:sp>
      <p:sp>
        <p:nvSpPr>
          <p:cNvPr id="88067"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88068"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8"/>
          <p:cNvSpPr>
            <a:spLocks noGrp="1" noChangeArrowheads="1"/>
          </p:cNvSpPr>
          <p:nvPr>
            <p:ph type="sldNum" sz="quarter"/>
          </p:nvPr>
        </p:nvSpPr>
        <p:spPr>
          <a:noFill/>
        </p:spPr>
        <p:txBody>
          <a:bodyPr/>
          <a:lstStyle/>
          <a:p>
            <a:fld id="{BCDE3F55-CECC-4A26-B000-C3227B9D0010}" type="slidenum">
              <a:rPr lang="ru-RU" altLang="ru-RU" smtClean="0"/>
              <a:pPr/>
              <a:t>34</a:t>
            </a:fld>
            <a:endParaRPr lang="ru-RU" altLang="ru-RU" smtClean="0"/>
          </a:p>
        </p:txBody>
      </p:sp>
      <p:sp>
        <p:nvSpPr>
          <p:cNvPr id="89091"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89092"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8"/>
          <p:cNvSpPr>
            <a:spLocks noGrp="1" noChangeArrowheads="1"/>
          </p:cNvSpPr>
          <p:nvPr>
            <p:ph type="sldNum" sz="quarter"/>
          </p:nvPr>
        </p:nvSpPr>
        <p:spPr>
          <a:noFill/>
        </p:spPr>
        <p:txBody>
          <a:bodyPr/>
          <a:lstStyle/>
          <a:p>
            <a:fld id="{3CF96CC7-F0BE-499D-A1CF-59542DE1A927}" type="slidenum">
              <a:rPr lang="ru-RU" altLang="ru-RU" smtClean="0"/>
              <a:pPr/>
              <a:t>35</a:t>
            </a:fld>
            <a:endParaRPr lang="ru-RU" altLang="ru-RU" smtClean="0"/>
          </a:p>
        </p:txBody>
      </p:sp>
      <p:sp>
        <p:nvSpPr>
          <p:cNvPr id="90115"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90116"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8"/>
          <p:cNvSpPr>
            <a:spLocks noGrp="1" noChangeArrowheads="1"/>
          </p:cNvSpPr>
          <p:nvPr>
            <p:ph type="sldNum" sz="quarter"/>
          </p:nvPr>
        </p:nvSpPr>
        <p:spPr>
          <a:noFill/>
        </p:spPr>
        <p:txBody>
          <a:bodyPr/>
          <a:lstStyle/>
          <a:p>
            <a:fld id="{FAF55988-71AD-4E4D-A3C8-B175313D4C64}" type="slidenum">
              <a:rPr lang="ru-RU" altLang="ru-RU" smtClean="0"/>
              <a:pPr/>
              <a:t>36</a:t>
            </a:fld>
            <a:endParaRPr lang="ru-RU" altLang="ru-RU" smtClean="0"/>
          </a:p>
        </p:txBody>
      </p:sp>
      <p:sp>
        <p:nvSpPr>
          <p:cNvPr id="91139"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91140"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p:cNvSpPr>
            <a:spLocks noGrp="1" noChangeArrowheads="1"/>
          </p:cNvSpPr>
          <p:nvPr>
            <p:ph type="sldNum" sz="quarter"/>
          </p:nvPr>
        </p:nvSpPr>
        <p:spPr>
          <a:noFill/>
        </p:spPr>
        <p:txBody>
          <a:bodyPr/>
          <a:lstStyle/>
          <a:p>
            <a:fld id="{2438202E-F05C-45C9-8D7C-1B8D6588BF3F}" type="slidenum">
              <a:rPr lang="ru-RU" altLang="ru-RU" smtClean="0"/>
              <a:pPr/>
              <a:t>37</a:t>
            </a:fld>
            <a:endParaRPr lang="ru-RU" altLang="ru-RU" smtClean="0"/>
          </a:p>
        </p:txBody>
      </p:sp>
      <p:sp>
        <p:nvSpPr>
          <p:cNvPr id="92163"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92164"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8"/>
          <p:cNvSpPr>
            <a:spLocks noGrp="1" noChangeArrowheads="1"/>
          </p:cNvSpPr>
          <p:nvPr>
            <p:ph type="sldNum" sz="quarter"/>
          </p:nvPr>
        </p:nvSpPr>
        <p:spPr>
          <a:noFill/>
        </p:spPr>
        <p:txBody>
          <a:bodyPr/>
          <a:lstStyle/>
          <a:p>
            <a:fld id="{A5E7E37F-81C2-43A0-9BD1-4396ADE0A569}" type="slidenum">
              <a:rPr lang="ru-RU" altLang="ru-RU" smtClean="0"/>
              <a:pPr/>
              <a:t>38</a:t>
            </a:fld>
            <a:endParaRPr lang="ru-RU" altLang="ru-RU" smtClean="0"/>
          </a:p>
        </p:txBody>
      </p:sp>
      <p:sp>
        <p:nvSpPr>
          <p:cNvPr id="94211"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94212"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8"/>
          <p:cNvSpPr>
            <a:spLocks noGrp="1" noChangeArrowheads="1"/>
          </p:cNvSpPr>
          <p:nvPr>
            <p:ph type="sldNum" sz="quarter"/>
          </p:nvPr>
        </p:nvSpPr>
        <p:spPr>
          <a:noFill/>
        </p:spPr>
        <p:txBody>
          <a:bodyPr/>
          <a:lstStyle/>
          <a:p>
            <a:fld id="{8CC8F3AD-9472-4471-A457-A922F76B5A95}" type="slidenum">
              <a:rPr lang="ru-RU" altLang="ru-RU" smtClean="0"/>
              <a:pPr/>
              <a:t>39</a:t>
            </a:fld>
            <a:endParaRPr lang="ru-RU" altLang="ru-RU" smtClean="0"/>
          </a:p>
        </p:txBody>
      </p:sp>
      <p:sp>
        <p:nvSpPr>
          <p:cNvPr id="95235"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95236"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p:cNvSpPr>
            <a:spLocks noGrp="1" noChangeArrowheads="1"/>
          </p:cNvSpPr>
          <p:nvPr>
            <p:ph type="sldNum" sz="quarter"/>
          </p:nvPr>
        </p:nvSpPr>
        <p:spPr>
          <a:noFill/>
        </p:spPr>
        <p:txBody>
          <a:bodyPr/>
          <a:lstStyle/>
          <a:p>
            <a:fld id="{2F239992-7F28-483A-B844-B58DFAB35170}" type="slidenum">
              <a:rPr lang="ru-RU" altLang="ru-RU" smtClean="0"/>
              <a:pPr/>
              <a:t>3</a:t>
            </a:fld>
            <a:endParaRPr lang="ru-RU" altLang="ru-RU" smtClean="0"/>
          </a:p>
        </p:txBody>
      </p:sp>
      <p:sp>
        <p:nvSpPr>
          <p:cNvPr id="65539"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65540"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8"/>
          <p:cNvSpPr>
            <a:spLocks noGrp="1" noChangeArrowheads="1"/>
          </p:cNvSpPr>
          <p:nvPr>
            <p:ph type="sldNum" sz="quarter"/>
          </p:nvPr>
        </p:nvSpPr>
        <p:spPr>
          <a:noFill/>
        </p:spPr>
        <p:txBody>
          <a:bodyPr/>
          <a:lstStyle/>
          <a:p>
            <a:fld id="{134C6D87-E52E-4329-B888-43E6203891FA}" type="slidenum">
              <a:rPr lang="ru-RU" altLang="ru-RU" smtClean="0"/>
              <a:pPr/>
              <a:t>41</a:t>
            </a:fld>
            <a:endParaRPr lang="ru-RU" altLang="ru-RU" smtClean="0"/>
          </a:p>
        </p:txBody>
      </p:sp>
      <p:sp>
        <p:nvSpPr>
          <p:cNvPr id="96259" name="Text Box 1"/>
          <p:cNvSpPr txBox="1">
            <a:spLocks noChangeArrowheads="1"/>
          </p:cNvSpPr>
          <p:nvPr/>
        </p:nvSpPr>
        <p:spPr bwMode="auto">
          <a:xfrm>
            <a:off x="4021138" y="9721850"/>
            <a:ext cx="3076575" cy="511175"/>
          </a:xfrm>
          <a:prstGeom prst="rect">
            <a:avLst/>
          </a:prstGeom>
          <a:noFill/>
          <a:ln w="9525">
            <a:noFill/>
            <a:round/>
            <a:headEnd/>
            <a:tailEnd/>
          </a:ln>
        </p:spPr>
        <p:txBody>
          <a:bodyPr lIns="97488" tIns="50694" rIns="97488" bIns="50694" anchor="b"/>
          <a:lstStyle/>
          <a:p>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fld id="{143B7D4C-3531-4822-9840-EBE1A2E67D5B}" type="slidenum">
              <a:rPr lang="ru-RU" altLang="ru-RU" sz="1300" b="0">
                <a:solidFill>
                  <a:srgbClr val="000000"/>
                </a:solidFill>
                <a:latin typeface="Arial" pitchFamily="34" charset="0"/>
              </a:rPr>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t>41</a:t>
            </a:fld>
            <a:endParaRPr lang="ru-RU" altLang="ru-RU" sz="1300" b="0">
              <a:solidFill>
                <a:srgbClr val="000000"/>
              </a:solidFill>
              <a:latin typeface="Arial" pitchFamily="34" charset="0"/>
            </a:endParaRPr>
          </a:p>
        </p:txBody>
      </p:sp>
      <p:sp>
        <p:nvSpPr>
          <p:cNvPr id="96260" name="Rectangle 2"/>
          <p:cNvSpPr>
            <a:spLocks noGrp="1" noRot="1" noChangeAspect="1" noChangeArrowheads="1" noTextEdit="1"/>
          </p:cNvSpPr>
          <p:nvPr>
            <p:ph type="sldImg"/>
          </p:nvPr>
        </p:nvSpPr>
        <p:spPr>
          <a:xfrm>
            <a:off x="2219325" y="768350"/>
            <a:ext cx="2662238" cy="3836988"/>
          </a:xfrm>
          <a:solidFill>
            <a:srgbClr val="FFFFFF"/>
          </a:solidFill>
          <a:ln/>
        </p:spPr>
      </p:sp>
      <p:sp>
        <p:nvSpPr>
          <p:cNvPr id="96261" name="Rectangle 3"/>
          <p:cNvSpPr>
            <a:spLocks noGrp="1" noChangeArrowheads="1"/>
          </p:cNvSpPr>
          <p:nvPr>
            <p:ph type="body" idx="1"/>
          </p:nvPr>
        </p:nvSpPr>
        <p:spPr>
          <a:xfrm>
            <a:off x="709613" y="4860925"/>
            <a:ext cx="5680075" cy="4605338"/>
          </a:xfrm>
          <a:noFill/>
          <a:ln/>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mtClean="0">
              <a:latin typeface="Arial" pitchFamily="34" charset="0"/>
              <a:ea typeface="SimSun"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8"/>
          <p:cNvSpPr>
            <a:spLocks noGrp="1" noChangeArrowheads="1"/>
          </p:cNvSpPr>
          <p:nvPr>
            <p:ph type="sldNum" sz="quarter"/>
          </p:nvPr>
        </p:nvSpPr>
        <p:spPr>
          <a:noFill/>
        </p:spPr>
        <p:txBody>
          <a:bodyPr/>
          <a:lstStyle/>
          <a:p>
            <a:fld id="{FD607948-4BFE-49FF-84F9-7C8DAFF7D563}" type="slidenum">
              <a:rPr lang="ru-RU" altLang="ru-RU" smtClean="0"/>
              <a:pPr/>
              <a:t>43</a:t>
            </a:fld>
            <a:endParaRPr lang="ru-RU" altLang="ru-RU" smtClean="0"/>
          </a:p>
        </p:txBody>
      </p:sp>
      <p:sp>
        <p:nvSpPr>
          <p:cNvPr id="97283" name="Text Box 1"/>
          <p:cNvSpPr txBox="1">
            <a:spLocks noChangeArrowheads="1"/>
          </p:cNvSpPr>
          <p:nvPr/>
        </p:nvSpPr>
        <p:spPr bwMode="auto">
          <a:xfrm>
            <a:off x="4021138" y="9721850"/>
            <a:ext cx="3076575" cy="511175"/>
          </a:xfrm>
          <a:prstGeom prst="rect">
            <a:avLst/>
          </a:prstGeom>
          <a:noFill/>
          <a:ln w="9525">
            <a:noFill/>
            <a:round/>
            <a:headEnd/>
            <a:tailEnd/>
          </a:ln>
        </p:spPr>
        <p:txBody>
          <a:bodyPr lIns="97488" tIns="50694" rIns="97488" bIns="50694" anchor="b"/>
          <a:lstStyle/>
          <a:p>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fld id="{ACAA6149-E147-4AF1-B13B-476117B86A99}" type="slidenum">
              <a:rPr lang="ru-RU" altLang="ru-RU" sz="1300" b="0">
                <a:solidFill>
                  <a:srgbClr val="000000"/>
                </a:solidFill>
                <a:latin typeface="Arial" pitchFamily="34" charset="0"/>
              </a:rPr>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t>43</a:t>
            </a:fld>
            <a:endParaRPr lang="ru-RU" altLang="ru-RU" sz="1300" b="0">
              <a:solidFill>
                <a:srgbClr val="000000"/>
              </a:solidFill>
              <a:latin typeface="Arial" pitchFamily="34" charset="0"/>
            </a:endParaRPr>
          </a:p>
        </p:txBody>
      </p:sp>
      <p:sp>
        <p:nvSpPr>
          <p:cNvPr id="97284" name="Rectangle 2"/>
          <p:cNvSpPr>
            <a:spLocks noGrp="1" noRot="1" noChangeAspect="1" noChangeArrowheads="1" noTextEdit="1"/>
          </p:cNvSpPr>
          <p:nvPr>
            <p:ph type="sldImg"/>
          </p:nvPr>
        </p:nvSpPr>
        <p:spPr>
          <a:xfrm>
            <a:off x="2219325" y="768350"/>
            <a:ext cx="2662238" cy="3836988"/>
          </a:xfrm>
          <a:solidFill>
            <a:srgbClr val="FFFFFF"/>
          </a:solidFill>
          <a:ln/>
        </p:spPr>
      </p:sp>
      <p:sp>
        <p:nvSpPr>
          <p:cNvPr id="97285" name="Rectangle 3"/>
          <p:cNvSpPr>
            <a:spLocks noGrp="1" noChangeArrowheads="1"/>
          </p:cNvSpPr>
          <p:nvPr>
            <p:ph type="body" idx="1"/>
          </p:nvPr>
        </p:nvSpPr>
        <p:spPr>
          <a:xfrm>
            <a:off x="709613" y="4860925"/>
            <a:ext cx="5680075" cy="4605338"/>
          </a:xfrm>
          <a:noFill/>
          <a:ln/>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mtClean="0">
              <a:latin typeface="Arial" pitchFamily="34" charset="0"/>
              <a:ea typeface="SimSun"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8"/>
          <p:cNvSpPr>
            <a:spLocks noGrp="1" noChangeArrowheads="1"/>
          </p:cNvSpPr>
          <p:nvPr>
            <p:ph type="sldNum" sz="quarter"/>
          </p:nvPr>
        </p:nvSpPr>
        <p:spPr>
          <a:noFill/>
        </p:spPr>
        <p:txBody>
          <a:bodyPr/>
          <a:lstStyle/>
          <a:p>
            <a:fld id="{250DABAF-07C7-41D8-BA3F-41593CCA756E}" type="slidenum">
              <a:rPr lang="ru-RU" altLang="ru-RU" smtClean="0"/>
              <a:pPr/>
              <a:t>47</a:t>
            </a:fld>
            <a:endParaRPr lang="ru-RU" altLang="ru-RU" smtClean="0"/>
          </a:p>
        </p:txBody>
      </p:sp>
      <p:sp>
        <p:nvSpPr>
          <p:cNvPr id="100355" name="Text Box 1"/>
          <p:cNvSpPr txBox="1">
            <a:spLocks noChangeArrowheads="1"/>
          </p:cNvSpPr>
          <p:nvPr/>
        </p:nvSpPr>
        <p:spPr bwMode="auto">
          <a:xfrm>
            <a:off x="4021138" y="9721850"/>
            <a:ext cx="3076575" cy="511175"/>
          </a:xfrm>
          <a:prstGeom prst="rect">
            <a:avLst/>
          </a:prstGeom>
          <a:noFill/>
          <a:ln w="9525">
            <a:noFill/>
            <a:round/>
            <a:headEnd/>
            <a:tailEnd/>
          </a:ln>
        </p:spPr>
        <p:txBody>
          <a:bodyPr lIns="97488" tIns="50694" rIns="97488" bIns="50694" anchor="b"/>
          <a:lstStyle/>
          <a:p>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fld id="{4C0889AC-5F39-4975-B837-88A314E85058}" type="slidenum">
              <a:rPr lang="ru-RU" altLang="ru-RU" sz="1300" b="0">
                <a:solidFill>
                  <a:srgbClr val="000000"/>
                </a:solidFill>
                <a:latin typeface="Arial" pitchFamily="34" charset="0"/>
              </a:rPr>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t>47</a:t>
            </a:fld>
            <a:endParaRPr lang="ru-RU" altLang="ru-RU" sz="1300" b="0">
              <a:solidFill>
                <a:srgbClr val="000000"/>
              </a:solidFill>
              <a:latin typeface="Arial" pitchFamily="34" charset="0"/>
            </a:endParaRPr>
          </a:p>
        </p:txBody>
      </p:sp>
      <p:sp>
        <p:nvSpPr>
          <p:cNvPr id="100356" name="Rectangle 2"/>
          <p:cNvSpPr>
            <a:spLocks noGrp="1" noRot="1" noChangeAspect="1" noChangeArrowheads="1" noTextEdit="1"/>
          </p:cNvSpPr>
          <p:nvPr>
            <p:ph type="sldImg"/>
          </p:nvPr>
        </p:nvSpPr>
        <p:spPr>
          <a:xfrm>
            <a:off x="2219325" y="768350"/>
            <a:ext cx="2662238" cy="3836988"/>
          </a:xfrm>
          <a:solidFill>
            <a:srgbClr val="FFFFFF"/>
          </a:solidFill>
          <a:ln/>
        </p:spPr>
      </p:sp>
      <p:sp>
        <p:nvSpPr>
          <p:cNvPr id="100357" name="Rectangle 3"/>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p:cNvSpPr>
            <a:spLocks noGrp="1" noChangeArrowheads="1"/>
          </p:cNvSpPr>
          <p:nvPr>
            <p:ph type="sldNum" sz="quarter"/>
          </p:nvPr>
        </p:nvSpPr>
        <p:spPr>
          <a:noFill/>
        </p:spPr>
        <p:txBody>
          <a:bodyPr/>
          <a:lstStyle/>
          <a:p>
            <a:fld id="{BB6AFD0D-FCFD-4B39-A109-21D69F160E7B}" type="slidenum">
              <a:rPr lang="ru-RU" altLang="ru-RU" smtClean="0"/>
              <a:pPr/>
              <a:t>48</a:t>
            </a:fld>
            <a:endParaRPr lang="ru-RU" altLang="ru-RU" smtClean="0"/>
          </a:p>
        </p:txBody>
      </p:sp>
      <p:sp>
        <p:nvSpPr>
          <p:cNvPr id="101379"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101380"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8"/>
          <p:cNvSpPr>
            <a:spLocks noGrp="1" noChangeArrowheads="1"/>
          </p:cNvSpPr>
          <p:nvPr>
            <p:ph type="sldNum" sz="quarter"/>
          </p:nvPr>
        </p:nvSpPr>
        <p:spPr>
          <a:noFill/>
        </p:spPr>
        <p:txBody>
          <a:bodyPr/>
          <a:lstStyle/>
          <a:p>
            <a:fld id="{35C5EEB6-2544-463C-9CE5-C72AB13C864B}" type="slidenum">
              <a:rPr lang="ru-RU" altLang="ru-RU" smtClean="0"/>
              <a:pPr/>
              <a:t>49</a:t>
            </a:fld>
            <a:endParaRPr lang="ru-RU" altLang="ru-RU" smtClean="0"/>
          </a:p>
        </p:txBody>
      </p:sp>
      <p:sp>
        <p:nvSpPr>
          <p:cNvPr id="102403"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102404"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8"/>
          <p:cNvSpPr>
            <a:spLocks noGrp="1" noChangeArrowheads="1"/>
          </p:cNvSpPr>
          <p:nvPr>
            <p:ph type="sldNum" sz="quarter"/>
          </p:nvPr>
        </p:nvSpPr>
        <p:spPr>
          <a:noFill/>
          <a:ln>
            <a:miter lim="800000"/>
          </a:ln>
        </p:spPr>
        <p:txBody>
          <a:bodyPr/>
          <a:lstStyle/>
          <a:p>
            <a:pPr>
              <a:tabLst>
                <a:tab pos="0" algn="l"/>
                <a:tab pos="484188" algn="l"/>
                <a:tab pos="969963" algn="l"/>
                <a:tab pos="1455738" algn="l"/>
                <a:tab pos="1943100" algn="l"/>
                <a:tab pos="2428875" algn="l"/>
                <a:tab pos="2916238" algn="l"/>
                <a:tab pos="3403600" algn="l"/>
                <a:tab pos="3889375" algn="l"/>
                <a:tab pos="4375150" algn="l"/>
                <a:tab pos="4862513" algn="l"/>
                <a:tab pos="5348288" algn="l"/>
                <a:tab pos="5835650" algn="l"/>
                <a:tab pos="6323013" algn="l"/>
                <a:tab pos="6808788" algn="l"/>
                <a:tab pos="7294563" algn="l"/>
                <a:tab pos="7781925" algn="l"/>
                <a:tab pos="8269288" algn="l"/>
                <a:tab pos="8755063" algn="l"/>
                <a:tab pos="9242425" algn="l"/>
                <a:tab pos="9728200" algn="l"/>
              </a:tabLst>
            </a:pPr>
            <a:fld id="{22A21604-58BD-4550-A676-95174B4A8845}" type="slidenum">
              <a:rPr lang="ru-RU" altLang="ru-RU" smtClean="0"/>
              <a:pPr>
                <a:tabLst>
                  <a:tab pos="0" algn="l"/>
                  <a:tab pos="484188" algn="l"/>
                  <a:tab pos="969963" algn="l"/>
                  <a:tab pos="1455738" algn="l"/>
                  <a:tab pos="1943100" algn="l"/>
                  <a:tab pos="2428875" algn="l"/>
                  <a:tab pos="2916238" algn="l"/>
                  <a:tab pos="3403600" algn="l"/>
                  <a:tab pos="3889375" algn="l"/>
                  <a:tab pos="4375150" algn="l"/>
                  <a:tab pos="4862513" algn="l"/>
                  <a:tab pos="5348288" algn="l"/>
                  <a:tab pos="5835650" algn="l"/>
                  <a:tab pos="6323013" algn="l"/>
                  <a:tab pos="6808788" algn="l"/>
                  <a:tab pos="7294563" algn="l"/>
                  <a:tab pos="7781925" algn="l"/>
                  <a:tab pos="8269288" algn="l"/>
                  <a:tab pos="8755063" algn="l"/>
                  <a:tab pos="9242425" algn="l"/>
                  <a:tab pos="9728200" algn="l"/>
                </a:tabLst>
              </a:pPr>
              <a:t>51</a:t>
            </a:fld>
            <a:endParaRPr lang="ru-RU" altLang="ru-RU" smtClean="0"/>
          </a:p>
        </p:txBody>
      </p:sp>
      <p:sp>
        <p:nvSpPr>
          <p:cNvPr id="103427"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103428"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p:spPr>
        <p:txBody>
          <a:bodyPr/>
          <a:lstStyle/>
          <a:p>
            <a:fld id="{FBA9C2A9-6B8D-43C5-93D7-3CF08D846C57}" type="slidenum">
              <a:rPr lang="ru-RU" altLang="ru-RU" smtClean="0"/>
              <a:pPr/>
              <a:t>4</a:t>
            </a:fld>
            <a:endParaRPr lang="ru-RU" altLang="ru-RU" smtClean="0"/>
          </a:p>
        </p:txBody>
      </p:sp>
      <p:sp>
        <p:nvSpPr>
          <p:cNvPr id="66563"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66564"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p:cNvSpPr>
            <a:spLocks noGrp="1" noChangeArrowheads="1"/>
          </p:cNvSpPr>
          <p:nvPr>
            <p:ph type="sldNum" sz="quarter"/>
          </p:nvPr>
        </p:nvSpPr>
        <p:spPr>
          <a:noFill/>
        </p:spPr>
        <p:txBody>
          <a:bodyPr/>
          <a:lstStyle/>
          <a:p>
            <a:fld id="{C1AECC05-7786-42F8-A092-C5766CEFDDF1}" type="slidenum">
              <a:rPr lang="ru-RU" altLang="ru-RU" smtClean="0"/>
              <a:pPr/>
              <a:t>5</a:t>
            </a:fld>
            <a:endParaRPr lang="ru-RU" altLang="ru-RU" smtClean="0"/>
          </a:p>
        </p:txBody>
      </p:sp>
      <p:sp>
        <p:nvSpPr>
          <p:cNvPr id="67587"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67588"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8"/>
          <p:cNvSpPr>
            <a:spLocks noGrp="1" noChangeArrowheads="1"/>
          </p:cNvSpPr>
          <p:nvPr>
            <p:ph type="sldNum" sz="quarter"/>
          </p:nvPr>
        </p:nvSpPr>
        <p:spPr>
          <a:noFill/>
        </p:spPr>
        <p:txBody>
          <a:bodyPr/>
          <a:lstStyle/>
          <a:p>
            <a:fld id="{ECFEA036-E7B4-419B-BC9A-5A4D713A9074}" type="slidenum">
              <a:rPr lang="ru-RU" altLang="ru-RU" smtClean="0"/>
              <a:pPr/>
              <a:t>7</a:t>
            </a:fld>
            <a:endParaRPr lang="ru-RU" altLang="ru-RU" smtClean="0"/>
          </a:p>
        </p:txBody>
      </p:sp>
      <p:sp>
        <p:nvSpPr>
          <p:cNvPr id="68611"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68612"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8"/>
          <p:cNvSpPr>
            <a:spLocks noGrp="1" noChangeArrowheads="1"/>
          </p:cNvSpPr>
          <p:nvPr>
            <p:ph type="sldNum" sz="quarter"/>
          </p:nvPr>
        </p:nvSpPr>
        <p:spPr>
          <a:noFill/>
        </p:spPr>
        <p:txBody>
          <a:bodyPr/>
          <a:lstStyle/>
          <a:p>
            <a:fld id="{F564327A-5990-4A83-9337-58DC94A301D8}" type="slidenum">
              <a:rPr lang="ru-RU" altLang="ru-RU" smtClean="0"/>
              <a:pPr/>
              <a:t>8</a:t>
            </a:fld>
            <a:endParaRPr lang="ru-RU" altLang="ru-RU" smtClean="0"/>
          </a:p>
        </p:txBody>
      </p:sp>
      <p:sp>
        <p:nvSpPr>
          <p:cNvPr id="69635" name="Text Box 1"/>
          <p:cNvSpPr txBox="1">
            <a:spLocks noChangeArrowheads="1"/>
          </p:cNvSpPr>
          <p:nvPr/>
        </p:nvSpPr>
        <p:spPr bwMode="auto">
          <a:xfrm>
            <a:off x="4021138" y="9721850"/>
            <a:ext cx="3076575" cy="511175"/>
          </a:xfrm>
          <a:prstGeom prst="rect">
            <a:avLst/>
          </a:prstGeom>
          <a:noFill/>
          <a:ln w="9525">
            <a:noFill/>
            <a:round/>
            <a:headEnd/>
            <a:tailEnd/>
          </a:ln>
        </p:spPr>
        <p:txBody>
          <a:bodyPr lIns="97488" tIns="50694" rIns="97488" bIns="50694" anchor="b"/>
          <a:lstStyle/>
          <a:p>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fld id="{D5DC4855-696D-4531-A936-6247F590B37B}" type="slidenum">
              <a:rPr lang="ru-RU" altLang="ru-RU" sz="1300" b="0">
                <a:solidFill>
                  <a:srgbClr val="000000"/>
                </a:solidFill>
                <a:latin typeface="Arial" pitchFamily="34" charset="0"/>
              </a:rPr>
              <a:pPr algn="r" defTabSz="487363">
                <a:buSzPct val="100000"/>
                <a:tabLst>
                  <a:tab pos="0" algn="l"/>
                  <a:tab pos="484188" algn="l"/>
                  <a:tab pos="971550" algn="l"/>
                  <a:tab pos="1458913" algn="l"/>
                  <a:tab pos="1944688" algn="l"/>
                  <a:tab pos="2432050" algn="l"/>
                  <a:tab pos="2917825" algn="l"/>
                  <a:tab pos="3405188" algn="l"/>
                  <a:tab pos="3890963" algn="l"/>
                  <a:tab pos="4378325" algn="l"/>
                  <a:tab pos="4864100" algn="l"/>
                  <a:tab pos="5351463" algn="l"/>
                  <a:tab pos="5837238" algn="l"/>
                  <a:tab pos="6324600" algn="l"/>
                  <a:tab pos="6811963" algn="l"/>
                  <a:tab pos="7297738" algn="l"/>
                  <a:tab pos="7785100" algn="l"/>
                  <a:tab pos="8270875" algn="l"/>
                  <a:tab pos="8758238" algn="l"/>
                  <a:tab pos="9244013" algn="l"/>
                  <a:tab pos="9731375" algn="l"/>
                </a:tabLst>
              </a:pPr>
              <a:t>8</a:t>
            </a:fld>
            <a:endParaRPr lang="ru-RU" altLang="ru-RU" sz="1300" b="0">
              <a:solidFill>
                <a:srgbClr val="000000"/>
              </a:solidFill>
              <a:latin typeface="Arial" pitchFamily="34" charset="0"/>
            </a:endParaRPr>
          </a:p>
        </p:txBody>
      </p:sp>
      <p:sp>
        <p:nvSpPr>
          <p:cNvPr id="69636" name="Rectangle 2"/>
          <p:cNvSpPr>
            <a:spLocks noGrp="1" noRot="1" noChangeAspect="1" noChangeArrowheads="1" noTextEdit="1"/>
          </p:cNvSpPr>
          <p:nvPr>
            <p:ph type="sldImg"/>
          </p:nvPr>
        </p:nvSpPr>
        <p:spPr>
          <a:xfrm>
            <a:off x="2219325" y="768350"/>
            <a:ext cx="2662238" cy="3836988"/>
          </a:xfrm>
          <a:solidFill>
            <a:srgbClr val="FFFFFF"/>
          </a:solidFill>
          <a:ln/>
        </p:spPr>
      </p:sp>
      <p:sp>
        <p:nvSpPr>
          <p:cNvPr id="69637" name="Rectangle 3"/>
          <p:cNvSpPr>
            <a:spLocks noGrp="1" noChangeArrowheads="1"/>
          </p:cNvSpPr>
          <p:nvPr>
            <p:ph type="body" idx="1"/>
          </p:nvPr>
        </p:nvSpPr>
        <p:spPr>
          <a:xfrm>
            <a:off x="709613" y="4860925"/>
            <a:ext cx="5680075" cy="4605338"/>
          </a:xfrm>
          <a:noFill/>
          <a:ln/>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mtClean="0">
              <a:latin typeface="Arial" pitchFamily="34" charset="0"/>
              <a:ea typeface="SimSun"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8"/>
          <p:cNvSpPr>
            <a:spLocks noGrp="1" noChangeArrowheads="1"/>
          </p:cNvSpPr>
          <p:nvPr>
            <p:ph type="sldNum" sz="quarter"/>
          </p:nvPr>
        </p:nvSpPr>
        <p:spPr>
          <a:noFill/>
        </p:spPr>
        <p:txBody>
          <a:bodyPr/>
          <a:lstStyle/>
          <a:p>
            <a:fld id="{D5C64A5C-EFE6-4987-AFC6-CCEAA5CB90A6}" type="slidenum">
              <a:rPr lang="ru-RU" altLang="ru-RU" smtClean="0"/>
              <a:pPr/>
              <a:t>9</a:t>
            </a:fld>
            <a:endParaRPr lang="ru-RU" altLang="ru-RU" smtClean="0"/>
          </a:p>
        </p:txBody>
      </p:sp>
      <p:sp>
        <p:nvSpPr>
          <p:cNvPr id="70659"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70660"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8"/>
          <p:cNvSpPr>
            <a:spLocks noGrp="1" noChangeArrowheads="1"/>
          </p:cNvSpPr>
          <p:nvPr>
            <p:ph type="sldNum" sz="quarter"/>
          </p:nvPr>
        </p:nvSpPr>
        <p:spPr>
          <a:noFill/>
        </p:spPr>
        <p:txBody>
          <a:bodyPr/>
          <a:lstStyle/>
          <a:p>
            <a:fld id="{13292E06-BA99-4B67-B0B6-55BAE4523AEA}" type="slidenum">
              <a:rPr lang="ru-RU" altLang="ru-RU" smtClean="0"/>
              <a:pPr/>
              <a:t>10</a:t>
            </a:fld>
            <a:endParaRPr lang="ru-RU" altLang="ru-RU" smtClean="0"/>
          </a:p>
        </p:txBody>
      </p:sp>
      <p:sp>
        <p:nvSpPr>
          <p:cNvPr id="71683" name="Rectangle 1"/>
          <p:cNvSpPr>
            <a:spLocks noGrp="1" noRot="1" noChangeAspect="1" noChangeArrowheads="1" noTextEdit="1"/>
          </p:cNvSpPr>
          <p:nvPr>
            <p:ph type="sldImg"/>
          </p:nvPr>
        </p:nvSpPr>
        <p:spPr>
          <a:xfrm>
            <a:off x="2022475" y="485775"/>
            <a:ext cx="3054350" cy="4402138"/>
          </a:xfrm>
          <a:solidFill>
            <a:srgbClr val="FFFFFF"/>
          </a:solidFill>
          <a:ln/>
        </p:spPr>
      </p:sp>
      <p:sp>
        <p:nvSpPr>
          <p:cNvPr id="71684" name="Rectangle 2"/>
          <p:cNvSpPr>
            <a:spLocks noGrp="1" noChangeArrowheads="1"/>
          </p:cNvSpPr>
          <p:nvPr>
            <p:ph type="body" idx="1"/>
          </p:nvPr>
        </p:nvSpPr>
        <p:spPr>
          <a:xfrm>
            <a:off x="709613" y="4860925"/>
            <a:ext cx="5678487" cy="4605338"/>
          </a:xfrm>
          <a:noFill/>
          <a:ln/>
        </p:spPr>
        <p:txBody>
          <a:bodyPr wrap="none" anchor="ctr"/>
          <a:lstStyle/>
          <a:p>
            <a:endParaRPr lang="ru-RU" altLang="ru-RU"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5938" y="3078163"/>
            <a:ext cx="5843587" cy="212407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031875" y="5614988"/>
            <a:ext cx="4811713" cy="25304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3"/>
          <p:cNvSpPr>
            <a:spLocks noGrp="1" noChangeArrowheads="1"/>
          </p:cNvSpPr>
          <p:nvPr>
            <p:ph type="dt" idx="10"/>
          </p:nvPr>
        </p:nvSpPr>
        <p:spPr/>
        <p:txBody>
          <a:bodyPr/>
          <a:lstStyle>
            <a:lvl1pPr>
              <a:defRPr/>
            </a:lvl1pPr>
          </a:lstStyle>
          <a:p>
            <a:pPr>
              <a:defRPr/>
            </a:pPr>
            <a:endParaRPr lang="ru-RU"/>
          </a:p>
        </p:txBody>
      </p:sp>
      <p:sp>
        <p:nvSpPr>
          <p:cNvPr id="5" name="Rectangle 4"/>
          <p:cNvSpPr>
            <a:spLocks noGrp="1" noChangeArrowheads="1"/>
          </p:cNvSpPr>
          <p:nvPr>
            <p:ph type="ftr" idx="11"/>
          </p:nvPr>
        </p:nvSpPr>
        <p:spPr/>
        <p:txBody>
          <a:bodyPr/>
          <a:lstStyle>
            <a:lvl1pPr>
              <a:defRPr/>
            </a:lvl1pPr>
          </a:lstStyle>
          <a:p>
            <a:pPr>
              <a:defRPr/>
            </a:pPr>
            <a:endParaRPr lang="en-US"/>
          </a:p>
        </p:txBody>
      </p:sp>
      <p:sp>
        <p:nvSpPr>
          <p:cNvPr id="6" name="Rectangle 5"/>
          <p:cNvSpPr>
            <a:spLocks noGrp="1" noChangeArrowheads="1"/>
          </p:cNvSpPr>
          <p:nvPr>
            <p:ph type="sldNum" idx="12"/>
          </p:nvPr>
        </p:nvSpPr>
        <p:spPr/>
        <p:txBody>
          <a:bodyPr/>
          <a:lstStyle>
            <a:lvl1pPr>
              <a:defRPr/>
            </a:lvl1pPr>
          </a:lstStyle>
          <a:p>
            <a:pPr>
              <a:defRPr/>
            </a:pPr>
            <a:fld id="{8DBEFE5D-9AE5-4EAA-B4B7-77CD2B7AAE4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dt" idx="10"/>
          </p:nvPr>
        </p:nvSpPr>
        <p:spPr/>
        <p:txBody>
          <a:bodyPr/>
          <a:lstStyle>
            <a:lvl1pPr>
              <a:defRPr/>
            </a:lvl1pPr>
          </a:lstStyle>
          <a:p>
            <a:pPr>
              <a:defRPr/>
            </a:pPr>
            <a:endParaRPr lang="ru-RU"/>
          </a:p>
        </p:txBody>
      </p:sp>
      <p:sp>
        <p:nvSpPr>
          <p:cNvPr id="5" name="Rectangle 4"/>
          <p:cNvSpPr>
            <a:spLocks noGrp="1" noChangeArrowheads="1"/>
          </p:cNvSpPr>
          <p:nvPr>
            <p:ph type="ftr" idx="11"/>
          </p:nvPr>
        </p:nvSpPr>
        <p:spPr/>
        <p:txBody>
          <a:bodyPr/>
          <a:lstStyle>
            <a:lvl1pPr>
              <a:defRPr/>
            </a:lvl1pPr>
          </a:lstStyle>
          <a:p>
            <a:pPr>
              <a:defRPr/>
            </a:pPr>
            <a:endParaRPr lang="en-US"/>
          </a:p>
        </p:txBody>
      </p:sp>
      <p:sp>
        <p:nvSpPr>
          <p:cNvPr id="6" name="Rectangle 5"/>
          <p:cNvSpPr>
            <a:spLocks noGrp="1" noChangeArrowheads="1"/>
          </p:cNvSpPr>
          <p:nvPr>
            <p:ph type="sldNum" idx="12"/>
          </p:nvPr>
        </p:nvSpPr>
        <p:spPr/>
        <p:txBody>
          <a:bodyPr/>
          <a:lstStyle>
            <a:lvl1pPr>
              <a:defRPr/>
            </a:lvl1pPr>
          </a:lstStyle>
          <a:p>
            <a:pPr>
              <a:defRPr/>
            </a:pPr>
            <a:fld id="{FBA57C9D-A49B-435D-B49B-A8D44AC4AF7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83163" y="401638"/>
            <a:ext cx="1546225" cy="84502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44488" y="401638"/>
            <a:ext cx="4486275" cy="84502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dt" idx="10"/>
          </p:nvPr>
        </p:nvSpPr>
        <p:spPr/>
        <p:txBody>
          <a:bodyPr/>
          <a:lstStyle>
            <a:lvl1pPr>
              <a:defRPr/>
            </a:lvl1pPr>
          </a:lstStyle>
          <a:p>
            <a:pPr>
              <a:defRPr/>
            </a:pPr>
            <a:endParaRPr lang="ru-RU"/>
          </a:p>
        </p:txBody>
      </p:sp>
      <p:sp>
        <p:nvSpPr>
          <p:cNvPr id="5" name="Rectangle 4"/>
          <p:cNvSpPr>
            <a:spLocks noGrp="1" noChangeArrowheads="1"/>
          </p:cNvSpPr>
          <p:nvPr>
            <p:ph type="ftr" idx="11"/>
          </p:nvPr>
        </p:nvSpPr>
        <p:spPr/>
        <p:txBody>
          <a:bodyPr/>
          <a:lstStyle>
            <a:lvl1pPr>
              <a:defRPr/>
            </a:lvl1pPr>
          </a:lstStyle>
          <a:p>
            <a:pPr>
              <a:defRPr/>
            </a:pPr>
            <a:endParaRPr lang="en-US"/>
          </a:p>
        </p:txBody>
      </p:sp>
      <p:sp>
        <p:nvSpPr>
          <p:cNvPr id="6" name="Rectangle 5"/>
          <p:cNvSpPr>
            <a:spLocks noGrp="1" noChangeArrowheads="1"/>
          </p:cNvSpPr>
          <p:nvPr>
            <p:ph type="sldNum" idx="12"/>
          </p:nvPr>
        </p:nvSpPr>
        <p:spPr/>
        <p:txBody>
          <a:bodyPr/>
          <a:lstStyle>
            <a:lvl1pPr>
              <a:defRPr/>
            </a:lvl1pPr>
          </a:lstStyle>
          <a:p>
            <a:pPr>
              <a:defRPr/>
            </a:pPr>
            <a:fld id="{023C302E-E000-49B5-8863-40F7D9AFE65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dt" idx="10"/>
          </p:nvPr>
        </p:nvSpPr>
        <p:spPr/>
        <p:txBody>
          <a:bodyPr/>
          <a:lstStyle>
            <a:lvl1pPr>
              <a:defRPr/>
            </a:lvl1pPr>
          </a:lstStyle>
          <a:p>
            <a:pPr>
              <a:defRPr/>
            </a:pPr>
            <a:endParaRPr lang="ru-RU"/>
          </a:p>
        </p:txBody>
      </p:sp>
      <p:sp>
        <p:nvSpPr>
          <p:cNvPr id="5" name="Rectangle 4"/>
          <p:cNvSpPr>
            <a:spLocks noGrp="1" noChangeArrowheads="1"/>
          </p:cNvSpPr>
          <p:nvPr>
            <p:ph type="ftr" idx="11"/>
          </p:nvPr>
        </p:nvSpPr>
        <p:spPr/>
        <p:txBody>
          <a:bodyPr/>
          <a:lstStyle>
            <a:lvl1pPr>
              <a:defRPr/>
            </a:lvl1pPr>
          </a:lstStyle>
          <a:p>
            <a:pPr>
              <a:defRPr/>
            </a:pPr>
            <a:endParaRPr lang="en-US"/>
          </a:p>
        </p:txBody>
      </p:sp>
      <p:sp>
        <p:nvSpPr>
          <p:cNvPr id="6" name="Rectangle 5"/>
          <p:cNvSpPr>
            <a:spLocks noGrp="1" noChangeArrowheads="1"/>
          </p:cNvSpPr>
          <p:nvPr>
            <p:ph type="sldNum" idx="12"/>
          </p:nvPr>
        </p:nvSpPr>
        <p:spPr/>
        <p:txBody>
          <a:bodyPr/>
          <a:lstStyle>
            <a:lvl1pPr>
              <a:defRPr/>
            </a:lvl1pPr>
          </a:lstStyle>
          <a:p>
            <a:pPr>
              <a:defRPr/>
            </a:pPr>
            <a:fld id="{6E2E3234-A92A-4A3D-B1F9-2E48E1DAA62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2925" y="6365875"/>
            <a:ext cx="5843588" cy="1968500"/>
          </a:xfrm>
        </p:spPr>
        <p:txBody>
          <a:bodyPr/>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2925" y="4198938"/>
            <a:ext cx="5843588" cy="21669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dt" idx="10"/>
          </p:nvPr>
        </p:nvSpPr>
        <p:spPr/>
        <p:txBody>
          <a:bodyPr/>
          <a:lstStyle>
            <a:lvl1pPr>
              <a:defRPr/>
            </a:lvl1pPr>
          </a:lstStyle>
          <a:p>
            <a:pPr>
              <a:defRPr/>
            </a:pPr>
            <a:endParaRPr lang="ru-RU"/>
          </a:p>
        </p:txBody>
      </p:sp>
      <p:sp>
        <p:nvSpPr>
          <p:cNvPr id="5" name="Rectangle 4"/>
          <p:cNvSpPr>
            <a:spLocks noGrp="1" noChangeArrowheads="1"/>
          </p:cNvSpPr>
          <p:nvPr>
            <p:ph type="ftr" idx="11"/>
          </p:nvPr>
        </p:nvSpPr>
        <p:spPr/>
        <p:txBody>
          <a:bodyPr/>
          <a:lstStyle>
            <a:lvl1pPr>
              <a:defRPr/>
            </a:lvl1pPr>
          </a:lstStyle>
          <a:p>
            <a:pPr>
              <a:defRPr/>
            </a:pPr>
            <a:endParaRPr lang="en-US"/>
          </a:p>
        </p:txBody>
      </p:sp>
      <p:sp>
        <p:nvSpPr>
          <p:cNvPr id="6" name="Rectangle 5"/>
          <p:cNvSpPr>
            <a:spLocks noGrp="1" noChangeArrowheads="1"/>
          </p:cNvSpPr>
          <p:nvPr>
            <p:ph type="sldNum" idx="12"/>
          </p:nvPr>
        </p:nvSpPr>
        <p:spPr/>
        <p:txBody>
          <a:bodyPr/>
          <a:lstStyle>
            <a:lvl1pPr>
              <a:defRPr/>
            </a:lvl1pPr>
          </a:lstStyle>
          <a:p>
            <a:pPr>
              <a:defRPr/>
            </a:pPr>
            <a:fld id="{423B031D-B139-4460-BFA0-ECD62AFE706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344488" y="2311400"/>
            <a:ext cx="3016250" cy="654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3513138" y="2311400"/>
            <a:ext cx="3016250" cy="654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3"/>
          <p:cNvSpPr>
            <a:spLocks noGrp="1" noChangeArrowheads="1"/>
          </p:cNvSpPr>
          <p:nvPr>
            <p:ph type="dt" idx="10"/>
          </p:nvPr>
        </p:nvSpPr>
        <p:spPr/>
        <p:txBody>
          <a:bodyPr/>
          <a:lstStyle>
            <a:lvl1pPr>
              <a:defRPr/>
            </a:lvl1pPr>
          </a:lstStyle>
          <a:p>
            <a:pPr>
              <a:defRPr/>
            </a:pPr>
            <a:endParaRPr lang="ru-RU"/>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2365BDB6-12B4-40B8-AD21-533B6568FE7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4488" y="396875"/>
            <a:ext cx="6186487" cy="1651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344488" y="2217738"/>
            <a:ext cx="3036887"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344488" y="3141663"/>
            <a:ext cx="3036887" cy="57086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92500" y="2217738"/>
            <a:ext cx="3038475"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3492500" y="3141663"/>
            <a:ext cx="3038475" cy="57086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3"/>
          <p:cNvSpPr>
            <a:spLocks noGrp="1" noChangeArrowheads="1"/>
          </p:cNvSpPr>
          <p:nvPr>
            <p:ph type="dt" idx="10"/>
          </p:nvPr>
        </p:nvSpPr>
        <p:spPr/>
        <p:txBody>
          <a:bodyPr/>
          <a:lstStyle>
            <a:lvl1pPr>
              <a:defRPr/>
            </a:lvl1pPr>
          </a:lstStyle>
          <a:p>
            <a:pPr>
              <a:defRPr/>
            </a:pPr>
            <a:endParaRPr lang="ru-RU"/>
          </a:p>
        </p:txBody>
      </p:sp>
      <p:sp>
        <p:nvSpPr>
          <p:cNvPr id="8" name="Rectangle 4"/>
          <p:cNvSpPr>
            <a:spLocks noGrp="1" noChangeArrowheads="1"/>
          </p:cNvSpPr>
          <p:nvPr>
            <p:ph type="ftr" idx="11"/>
          </p:nvPr>
        </p:nvSpPr>
        <p:spPr/>
        <p:txBody>
          <a:bodyPr/>
          <a:lstStyle>
            <a:lvl1pPr>
              <a:defRPr/>
            </a:lvl1pPr>
          </a:lstStyle>
          <a:p>
            <a:pPr>
              <a:defRPr/>
            </a:pPr>
            <a:endParaRPr lang="en-US"/>
          </a:p>
        </p:txBody>
      </p:sp>
      <p:sp>
        <p:nvSpPr>
          <p:cNvPr id="9" name="Rectangle 5"/>
          <p:cNvSpPr>
            <a:spLocks noGrp="1" noChangeArrowheads="1"/>
          </p:cNvSpPr>
          <p:nvPr>
            <p:ph type="sldNum" idx="12"/>
          </p:nvPr>
        </p:nvSpPr>
        <p:spPr/>
        <p:txBody>
          <a:bodyPr/>
          <a:lstStyle>
            <a:lvl1pPr>
              <a:defRPr/>
            </a:lvl1pPr>
          </a:lstStyle>
          <a:p>
            <a:pPr>
              <a:defRPr/>
            </a:pPr>
            <a:fld id="{B6F3DCD9-E111-4F48-A72F-B3BD8AE4BF3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3"/>
          <p:cNvSpPr>
            <a:spLocks noGrp="1" noChangeArrowheads="1"/>
          </p:cNvSpPr>
          <p:nvPr>
            <p:ph type="dt" idx="10"/>
          </p:nvPr>
        </p:nvSpPr>
        <p:spPr/>
        <p:txBody>
          <a:bodyPr/>
          <a:lstStyle>
            <a:lvl1pPr>
              <a:defRPr/>
            </a:lvl1pPr>
          </a:lstStyle>
          <a:p>
            <a:pPr>
              <a:defRPr/>
            </a:pPr>
            <a:endParaRPr lang="ru-RU"/>
          </a:p>
        </p:txBody>
      </p:sp>
      <p:sp>
        <p:nvSpPr>
          <p:cNvPr id="4" name="Rectangle 4"/>
          <p:cNvSpPr>
            <a:spLocks noGrp="1" noChangeArrowheads="1"/>
          </p:cNvSpPr>
          <p:nvPr>
            <p:ph type="ftr" idx="11"/>
          </p:nvPr>
        </p:nvSpPr>
        <p:spPr/>
        <p:txBody>
          <a:bodyPr/>
          <a:lstStyle>
            <a:lvl1pPr>
              <a:defRPr/>
            </a:lvl1pPr>
          </a:lstStyle>
          <a:p>
            <a:pPr>
              <a:defRPr/>
            </a:pPr>
            <a:endParaRPr lang="en-US"/>
          </a:p>
        </p:txBody>
      </p:sp>
      <p:sp>
        <p:nvSpPr>
          <p:cNvPr id="5" name="Rectangle 5"/>
          <p:cNvSpPr>
            <a:spLocks noGrp="1" noChangeArrowheads="1"/>
          </p:cNvSpPr>
          <p:nvPr>
            <p:ph type="sldNum" idx="12"/>
          </p:nvPr>
        </p:nvSpPr>
        <p:spPr/>
        <p:txBody>
          <a:bodyPr/>
          <a:lstStyle>
            <a:lvl1pPr>
              <a:defRPr/>
            </a:lvl1pPr>
          </a:lstStyle>
          <a:p>
            <a:pPr>
              <a:defRPr/>
            </a:pPr>
            <a:fld id="{2FFDE089-0541-4E93-99EC-D39323361D9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a:defRPr/>
            </a:lvl1pPr>
          </a:lstStyle>
          <a:p>
            <a:pPr>
              <a:defRPr/>
            </a:pPr>
            <a:endParaRPr lang="ru-RU"/>
          </a:p>
        </p:txBody>
      </p:sp>
      <p:sp>
        <p:nvSpPr>
          <p:cNvPr id="3" name="Rectangle 4"/>
          <p:cNvSpPr>
            <a:spLocks noGrp="1" noChangeArrowheads="1"/>
          </p:cNvSpPr>
          <p:nvPr>
            <p:ph type="ftr" idx="11"/>
          </p:nvPr>
        </p:nvSpPr>
        <p:spPr/>
        <p:txBody>
          <a:bodyPr/>
          <a:lstStyle>
            <a:lvl1pPr>
              <a:defRPr/>
            </a:lvl1pPr>
          </a:lstStyle>
          <a:p>
            <a:pPr>
              <a:defRPr/>
            </a:pPr>
            <a:endParaRPr lang="en-US"/>
          </a:p>
        </p:txBody>
      </p:sp>
      <p:sp>
        <p:nvSpPr>
          <p:cNvPr id="4" name="Rectangle 5"/>
          <p:cNvSpPr>
            <a:spLocks noGrp="1" noChangeArrowheads="1"/>
          </p:cNvSpPr>
          <p:nvPr>
            <p:ph type="sldNum" idx="12"/>
          </p:nvPr>
        </p:nvSpPr>
        <p:spPr/>
        <p:txBody>
          <a:bodyPr/>
          <a:lstStyle>
            <a:lvl1pPr>
              <a:defRPr/>
            </a:lvl1pPr>
          </a:lstStyle>
          <a:p>
            <a:pPr>
              <a:defRPr/>
            </a:pPr>
            <a:fld id="{093B6474-3A0E-4D56-A579-A6727AFD77F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4488" y="393700"/>
            <a:ext cx="2260600" cy="1679575"/>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2687638" y="393700"/>
            <a:ext cx="3843337" cy="84566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44488" y="2073275"/>
            <a:ext cx="2260600" cy="6777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
          <p:cNvSpPr>
            <a:spLocks noGrp="1" noChangeArrowheads="1"/>
          </p:cNvSpPr>
          <p:nvPr>
            <p:ph type="dt" idx="10"/>
          </p:nvPr>
        </p:nvSpPr>
        <p:spPr/>
        <p:txBody>
          <a:bodyPr/>
          <a:lstStyle>
            <a:lvl1pPr>
              <a:defRPr/>
            </a:lvl1pPr>
          </a:lstStyle>
          <a:p>
            <a:pPr>
              <a:defRPr/>
            </a:pPr>
            <a:endParaRPr lang="ru-RU"/>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AD9541D7-29BD-40A9-8FEC-122C440DFA5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7788" y="6935788"/>
            <a:ext cx="4125912" cy="817562"/>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347788" y="885825"/>
            <a:ext cx="4125912"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347788" y="7753350"/>
            <a:ext cx="4125912" cy="11636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
          <p:cNvSpPr>
            <a:spLocks noGrp="1" noChangeArrowheads="1"/>
          </p:cNvSpPr>
          <p:nvPr>
            <p:ph type="dt" idx="10"/>
          </p:nvPr>
        </p:nvSpPr>
        <p:spPr/>
        <p:txBody>
          <a:bodyPr/>
          <a:lstStyle>
            <a:lvl1pPr>
              <a:defRPr/>
            </a:lvl1pPr>
          </a:lstStyle>
          <a:p>
            <a:pPr>
              <a:defRPr/>
            </a:pPr>
            <a:endParaRPr lang="ru-RU"/>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A781AB63-84E7-4A0D-8ED8-3E23ED356F0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344488" y="401638"/>
            <a:ext cx="6184900" cy="2012950"/>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ltLang="ru-RU" smtClean="0"/>
              <a:t>Для правки текста заголовка щелкните мышью</a:t>
            </a:r>
          </a:p>
        </p:txBody>
      </p:sp>
      <p:sp>
        <p:nvSpPr>
          <p:cNvPr id="1027" name="Rectangle 2"/>
          <p:cNvSpPr>
            <a:spLocks noGrp="1" noChangeArrowheads="1"/>
          </p:cNvSpPr>
          <p:nvPr>
            <p:ph type="body" idx="1"/>
          </p:nvPr>
        </p:nvSpPr>
        <p:spPr bwMode="auto">
          <a:xfrm>
            <a:off x="344488" y="2311400"/>
            <a:ext cx="6184900" cy="6540500"/>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2" name="Rectangle 3"/>
          <p:cNvSpPr>
            <a:spLocks noGrp="1" noChangeArrowheads="1"/>
          </p:cNvSpPr>
          <p:nvPr>
            <p:ph type="dt"/>
          </p:nvPr>
        </p:nvSpPr>
        <p:spPr bwMode="auto">
          <a:xfrm>
            <a:off x="344488" y="9018588"/>
            <a:ext cx="1600200" cy="6572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0">
                <a:solidFill>
                  <a:srgbClr val="000000"/>
                </a:solidFill>
                <a:latin typeface="Tahoma" pitchFamily="32" charset="0"/>
                <a:ea typeface="+mn-ea"/>
                <a:cs typeface="+mn-cs"/>
              </a:defRPr>
            </a:lvl1pPr>
          </a:lstStyle>
          <a:p>
            <a:pPr>
              <a:defRPr/>
            </a:pPr>
            <a:endParaRPr lang="ru-RU"/>
          </a:p>
        </p:txBody>
      </p:sp>
      <p:sp>
        <p:nvSpPr>
          <p:cNvPr id="1028" name="Rectangle 4"/>
          <p:cNvSpPr>
            <a:spLocks noGrp="1" noChangeArrowheads="1"/>
          </p:cNvSpPr>
          <p:nvPr>
            <p:ph type="ftr"/>
          </p:nvPr>
        </p:nvSpPr>
        <p:spPr bwMode="auto">
          <a:xfrm>
            <a:off x="2349500" y="9023350"/>
            <a:ext cx="2174875" cy="6572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0">
                <a:solidFill>
                  <a:srgbClr val="000000"/>
                </a:solidFill>
                <a:latin typeface="Tahoma" pitchFamily="32" charset="0"/>
                <a:ea typeface="+mn-ea"/>
                <a:cs typeface="+mn-cs"/>
              </a:defRPr>
            </a:lvl1pPr>
          </a:lstStyle>
          <a:p>
            <a:pPr>
              <a:defRPr/>
            </a:pPr>
            <a:endParaRPr lang="en-US"/>
          </a:p>
        </p:txBody>
      </p:sp>
      <p:sp>
        <p:nvSpPr>
          <p:cNvPr id="1029" name="Rectangle 5"/>
          <p:cNvSpPr>
            <a:spLocks noGrp="1" noChangeArrowheads="1"/>
          </p:cNvSpPr>
          <p:nvPr>
            <p:ph type="sldNum"/>
          </p:nvPr>
        </p:nvSpPr>
        <p:spPr bwMode="auto">
          <a:xfrm>
            <a:off x="4929188" y="9018588"/>
            <a:ext cx="1600200" cy="6572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0">
                <a:solidFill>
                  <a:srgbClr val="000000"/>
                </a:solidFill>
                <a:latin typeface="Tahoma" pitchFamily="32" charset="0"/>
                <a:ea typeface="+mn-ea"/>
                <a:cs typeface="+mn-cs"/>
              </a:defRPr>
            </a:lvl1pPr>
          </a:lstStyle>
          <a:p>
            <a:pPr>
              <a:defRPr/>
            </a:pPr>
            <a:fld id="{C43EA614-86A9-460B-AFCD-C8AB6E438918}" type="slidenum">
              <a:rPr lang="en-US"/>
              <a:pPr>
                <a:defRPr/>
              </a:pPr>
              <a:t>‹#›</a:t>
            </a:fld>
            <a:endParaRPr lang="en-US"/>
          </a:p>
        </p:txBody>
      </p:sp>
      <p:sp>
        <p:nvSpPr>
          <p:cNvPr id="1031" name="Freeform 6"/>
          <p:cNvSpPr>
            <a:spLocks noChangeArrowheads="1"/>
          </p:cNvSpPr>
          <p:nvPr/>
        </p:nvSpPr>
        <p:spPr bwMode="auto">
          <a:xfrm>
            <a:off x="287338" y="330200"/>
            <a:ext cx="6188075" cy="881063"/>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80">
            <a:solidFill>
              <a:srgbClr val="CC9900"/>
            </a:solidFill>
            <a:miter lim="800000"/>
            <a:headEnd/>
            <a:tailEnd/>
          </a:ln>
        </p:spPr>
        <p:txBody>
          <a:bodyPr wrap="none" anchor="ctr"/>
          <a:lstStyle/>
          <a:p>
            <a:pPr>
              <a:defRPr/>
            </a:pPr>
            <a:endParaRPr lang="ru-RU"/>
          </a:p>
        </p:txBody>
      </p:sp>
      <p:sp>
        <p:nvSpPr>
          <p:cNvPr id="1032" name="Line 7"/>
          <p:cNvSpPr>
            <a:spLocks noChangeShapeType="1"/>
          </p:cNvSpPr>
          <p:nvPr/>
        </p:nvSpPr>
        <p:spPr bwMode="auto">
          <a:xfrm>
            <a:off x="344488" y="8915400"/>
            <a:ext cx="6188075" cy="1588"/>
          </a:xfrm>
          <a:prstGeom prst="line">
            <a:avLst/>
          </a:prstGeom>
          <a:noFill/>
          <a:ln w="19080">
            <a:solidFill>
              <a:srgbClr val="CC9900"/>
            </a:solidFill>
            <a:miter lim="800000"/>
            <a:headEnd/>
            <a:tailEnd/>
          </a:ln>
        </p:spPr>
        <p:txBody>
          <a:bodyPr/>
          <a:lstStyle/>
          <a:p>
            <a:pPr>
              <a:defRPr/>
            </a:pPr>
            <a:endParaRPr lang="ru-RU"/>
          </a:p>
        </p:txBody>
      </p:sp>
    </p:spTree>
  </p:cSld>
  <p:clrMap bg1="lt1" tx1="dk1" bg2="lt2" tx2="dk2" accent1="accent1" accent2="accent2" accent3="accent3" accent4="accent4" accent5="accent5" accent6="accent6" hlink="hlink" folHlink="folHlink"/>
  <p:sldLayoutIdLst>
    <p:sldLayoutId id="2147485343" r:id="rId1"/>
    <p:sldLayoutId id="2147485344" r:id="rId2"/>
    <p:sldLayoutId id="2147485345" r:id="rId3"/>
    <p:sldLayoutId id="2147485346" r:id="rId4"/>
    <p:sldLayoutId id="2147485347" r:id="rId5"/>
    <p:sldLayoutId id="2147485348" r:id="rId6"/>
    <p:sldLayoutId id="2147485349" r:id="rId7"/>
    <p:sldLayoutId id="2147485350" r:id="rId8"/>
    <p:sldLayoutId id="2147485351" r:id="rId9"/>
    <p:sldLayoutId id="2147485352" r:id="rId10"/>
    <p:sldLayoutId id="2147485353" r:id="rId11"/>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4200">
          <a:solidFill>
            <a:srgbClr val="006633"/>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4200">
          <a:solidFill>
            <a:srgbClr val="006633"/>
          </a:solidFill>
          <a:latin typeface="Garamond" pitchFamily="16" charset="0"/>
          <a:ea typeface="SimSun" charset="0"/>
          <a:cs typeface="SimSun" charset="0"/>
        </a:defRPr>
      </a:lvl2pPr>
      <a:lvl3pPr algn="l" defTabSz="449263" rtl="0" eaLnBrk="0" fontAlgn="base" hangingPunct="0">
        <a:spcBef>
          <a:spcPct val="0"/>
        </a:spcBef>
        <a:spcAft>
          <a:spcPct val="0"/>
        </a:spcAft>
        <a:buClr>
          <a:srgbClr val="000000"/>
        </a:buClr>
        <a:buSzPct val="100000"/>
        <a:buFont typeface="Times New Roman" pitchFamily="18" charset="0"/>
        <a:defRPr sz="4200">
          <a:solidFill>
            <a:srgbClr val="006633"/>
          </a:solidFill>
          <a:latin typeface="Garamond" pitchFamily="16" charset="0"/>
          <a:ea typeface="SimSun" charset="0"/>
          <a:cs typeface="SimSun" charset="0"/>
        </a:defRPr>
      </a:lvl3pPr>
      <a:lvl4pPr algn="l" defTabSz="449263" rtl="0" eaLnBrk="0" fontAlgn="base" hangingPunct="0">
        <a:spcBef>
          <a:spcPct val="0"/>
        </a:spcBef>
        <a:spcAft>
          <a:spcPct val="0"/>
        </a:spcAft>
        <a:buClr>
          <a:srgbClr val="000000"/>
        </a:buClr>
        <a:buSzPct val="100000"/>
        <a:buFont typeface="Times New Roman" pitchFamily="18" charset="0"/>
        <a:defRPr sz="4200">
          <a:solidFill>
            <a:srgbClr val="006633"/>
          </a:solidFill>
          <a:latin typeface="Garamond" pitchFamily="16" charset="0"/>
          <a:ea typeface="SimSun" charset="0"/>
          <a:cs typeface="SimSun" charset="0"/>
        </a:defRPr>
      </a:lvl4pPr>
      <a:lvl5pPr algn="l" defTabSz="449263" rtl="0" eaLnBrk="0" fontAlgn="base" hangingPunct="0">
        <a:spcBef>
          <a:spcPct val="0"/>
        </a:spcBef>
        <a:spcAft>
          <a:spcPct val="0"/>
        </a:spcAft>
        <a:buClr>
          <a:srgbClr val="000000"/>
        </a:buClr>
        <a:buSzPct val="100000"/>
        <a:buFont typeface="Times New Roman" pitchFamily="18" charset="0"/>
        <a:defRPr sz="4200">
          <a:solidFill>
            <a:srgbClr val="006633"/>
          </a:solidFill>
          <a:latin typeface="Garamond" pitchFamily="16" charset="0"/>
          <a:ea typeface="SimSun" charset="0"/>
          <a:cs typeface="SimSun" charset="0"/>
        </a:defRPr>
      </a:lvl5pPr>
      <a:lvl6pPr marL="2514600" indent="-228600" algn="l" defTabSz="449263" rtl="0" fontAlgn="base">
        <a:spcBef>
          <a:spcPct val="0"/>
        </a:spcBef>
        <a:spcAft>
          <a:spcPct val="0"/>
        </a:spcAft>
        <a:buClr>
          <a:srgbClr val="000000"/>
        </a:buClr>
        <a:buSzPct val="100000"/>
        <a:buFont typeface="Times New Roman" pitchFamily="16" charset="0"/>
        <a:defRPr sz="4200">
          <a:solidFill>
            <a:srgbClr val="006633"/>
          </a:solidFill>
          <a:latin typeface="Garamond" pitchFamily="16" charset="0"/>
          <a:ea typeface="SimSun" charset="0"/>
          <a:cs typeface="SimSun" charset="0"/>
        </a:defRPr>
      </a:lvl6pPr>
      <a:lvl7pPr marL="2971800" indent="-228600" algn="l" defTabSz="449263" rtl="0" fontAlgn="base">
        <a:spcBef>
          <a:spcPct val="0"/>
        </a:spcBef>
        <a:spcAft>
          <a:spcPct val="0"/>
        </a:spcAft>
        <a:buClr>
          <a:srgbClr val="000000"/>
        </a:buClr>
        <a:buSzPct val="100000"/>
        <a:buFont typeface="Times New Roman" pitchFamily="16" charset="0"/>
        <a:defRPr sz="4200">
          <a:solidFill>
            <a:srgbClr val="006633"/>
          </a:solidFill>
          <a:latin typeface="Garamond" pitchFamily="16" charset="0"/>
          <a:ea typeface="SimSun" charset="0"/>
          <a:cs typeface="SimSun" charset="0"/>
        </a:defRPr>
      </a:lvl7pPr>
      <a:lvl8pPr marL="3429000" indent="-228600" algn="l" defTabSz="449263" rtl="0" fontAlgn="base">
        <a:spcBef>
          <a:spcPct val="0"/>
        </a:spcBef>
        <a:spcAft>
          <a:spcPct val="0"/>
        </a:spcAft>
        <a:buClr>
          <a:srgbClr val="000000"/>
        </a:buClr>
        <a:buSzPct val="100000"/>
        <a:buFont typeface="Times New Roman" pitchFamily="16" charset="0"/>
        <a:defRPr sz="4200">
          <a:solidFill>
            <a:srgbClr val="006633"/>
          </a:solidFill>
          <a:latin typeface="Garamond" pitchFamily="16" charset="0"/>
          <a:ea typeface="SimSun" charset="0"/>
          <a:cs typeface="SimSun" charset="0"/>
        </a:defRPr>
      </a:lvl8pPr>
      <a:lvl9pPr marL="3886200" indent="-228600" algn="l" defTabSz="449263" rtl="0" fontAlgn="base">
        <a:spcBef>
          <a:spcPct val="0"/>
        </a:spcBef>
        <a:spcAft>
          <a:spcPct val="0"/>
        </a:spcAft>
        <a:buClr>
          <a:srgbClr val="000000"/>
        </a:buClr>
        <a:buSzPct val="100000"/>
        <a:buFont typeface="Times New Roman" pitchFamily="16" charset="0"/>
        <a:defRPr sz="4200">
          <a:solidFill>
            <a:srgbClr val="006633"/>
          </a:solidFill>
          <a:latin typeface="Garamond" pitchFamily="16" charset="0"/>
          <a:ea typeface="SimSun" charset="0"/>
          <a:cs typeface="SimSun" charset="0"/>
        </a:defRPr>
      </a:lvl9pPr>
    </p:titleStyle>
    <p:bodyStyle>
      <a:lvl1pPr marL="342900" indent="-342900" algn="l" defTabSz="449263" rtl="0" eaLnBrk="0" fontAlgn="base" hangingPunct="0">
        <a:spcBef>
          <a:spcPts val="750"/>
        </a:spcBef>
        <a:spcAft>
          <a:spcPct val="0"/>
        </a:spcAft>
        <a:buClr>
          <a:srgbClr val="000000"/>
        </a:buClr>
        <a:buSzPct val="100000"/>
        <a:buFont typeface="Times New Roman" pitchFamily="18" charset="0"/>
        <a:defRPr sz="3000">
          <a:solidFill>
            <a:srgbClr val="000000"/>
          </a:solidFill>
          <a:latin typeface="+mn-lt"/>
          <a:ea typeface="+mn-ea"/>
          <a:cs typeface="+mn-cs"/>
        </a:defRPr>
      </a:lvl1pPr>
      <a:lvl2pPr marL="742950" indent="-285750" algn="l" defTabSz="449263" rtl="0" eaLnBrk="0" fontAlgn="base" hangingPunct="0">
        <a:spcBef>
          <a:spcPts val="650"/>
        </a:spcBef>
        <a:spcAft>
          <a:spcPct val="0"/>
        </a:spcAft>
        <a:buClr>
          <a:srgbClr val="000000"/>
        </a:buClr>
        <a:buSzPct val="100000"/>
        <a:buFont typeface="Times New Roman" pitchFamily="18" charset="0"/>
        <a:defRPr sz="2600">
          <a:solidFill>
            <a:srgbClr val="000000"/>
          </a:solidFill>
          <a:latin typeface="+mn-lt"/>
          <a:ea typeface="+mn-ea"/>
          <a:cs typeface="+mn-cs"/>
        </a:defRPr>
      </a:lvl2pPr>
      <a:lvl3pPr marL="11430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onu.edu.ua/"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gif"/><Relationship Id="rId4" Type="http://schemas.openxmlformats.org/officeDocument/2006/relationships/image" Target="../media/image111.jpeg"/><Relationship Id="rId9" Type="http://schemas.openxmlformats.org/officeDocument/2006/relationships/image" Target="../media/image116.jpeg"/></Relationships>
</file>

<file path=ppt/slides/_rels/slide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2.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mailto:rector@onu.edu.ua"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mailto:interstud@onu.edu.ua" TargetMode="External"/><Relationship Id="rId5" Type="http://schemas.openxmlformats.org/officeDocument/2006/relationships/hyperlink" Target="mailto:inter@onu.edu.ua" TargetMode="External"/><Relationship Id="rId4" Type="http://schemas.openxmlformats.org/officeDocument/2006/relationships/hyperlink" Target="mailto:poi@onu.edu.ua"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13" descr="1.png"/>
          <p:cNvPicPr>
            <a:picLocks noChangeAspect="1"/>
          </p:cNvPicPr>
          <p:nvPr/>
        </p:nvPicPr>
        <p:blipFill>
          <a:blip r:embed="rId3" cstate="print"/>
          <a:srcRect/>
          <a:stretch>
            <a:fillRect/>
          </a:stretch>
        </p:blipFill>
        <p:spPr bwMode="auto">
          <a:xfrm>
            <a:off x="0" y="-195263"/>
            <a:ext cx="6875463" cy="9907588"/>
          </a:xfrm>
          <a:prstGeom prst="rect">
            <a:avLst/>
          </a:prstGeom>
          <a:noFill/>
          <a:ln w="9525">
            <a:noFill/>
            <a:miter lim="800000"/>
            <a:headEnd/>
            <a:tailEnd/>
          </a:ln>
        </p:spPr>
      </p:pic>
      <p:sp>
        <p:nvSpPr>
          <p:cNvPr id="4099" name="Text Box 3"/>
          <p:cNvSpPr txBox="1">
            <a:spLocks noChangeArrowheads="1"/>
          </p:cNvSpPr>
          <p:nvPr/>
        </p:nvSpPr>
        <p:spPr bwMode="auto">
          <a:xfrm>
            <a:off x="200025" y="615950"/>
            <a:ext cx="6246813" cy="2270125"/>
          </a:xfrm>
          <a:prstGeom prst="rect">
            <a:avLst/>
          </a:prstGeom>
          <a:noFill/>
          <a:ln>
            <a:noFill/>
          </a:ln>
          <a:effectLst/>
          <a:extLst/>
        </p:spPr>
        <p:txBody>
          <a:bodyPr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endParaRPr lang="en-US" altLang="ru-RU" sz="2900" b="0" dirty="0">
              <a:solidFill>
                <a:srgbClr val="280099"/>
              </a:solidFill>
              <a:effectLst>
                <a:outerShdw blurRad="38100" dist="38100" dir="2700000" algn="tl">
                  <a:srgbClr val="000000"/>
                </a:outerShdw>
              </a:effectLst>
              <a:latin typeface="Comic Sans MS" pitchFamily="64" charset="0"/>
            </a:endParaRPr>
          </a:p>
        </p:txBody>
      </p:sp>
      <p:sp>
        <p:nvSpPr>
          <p:cNvPr id="4100" name="Text Box 4"/>
          <p:cNvSpPr txBox="1">
            <a:spLocks noChangeArrowheads="1"/>
          </p:cNvSpPr>
          <p:nvPr/>
        </p:nvSpPr>
        <p:spPr bwMode="auto">
          <a:xfrm>
            <a:off x="2214563" y="8913813"/>
            <a:ext cx="4321175" cy="708025"/>
          </a:xfrm>
          <a:prstGeom prst="rect">
            <a:avLst/>
          </a:prstGeom>
          <a:noFill/>
          <a:ln>
            <a:noFill/>
          </a:ln>
          <a:effectLs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spcBef>
                <a:spcPts val="700"/>
              </a:spcBef>
              <a:buSzPct val="65000"/>
              <a:defRPr/>
            </a:pPr>
            <a:endParaRPr lang="en-US" altLang="ru-RU" sz="2800" b="0" u="sng" dirty="0">
              <a:solidFill>
                <a:srgbClr val="280099"/>
              </a:solidFill>
              <a:effectLst>
                <a:outerShdw blurRad="38100" dist="38100" dir="2700000" algn="tl">
                  <a:srgbClr val="000000"/>
                </a:outerShdw>
              </a:effectLst>
              <a:latin typeface="Arial" charset="0"/>
            </a:endParaRPr>
          </a:p>
        </p:txBody>
      </p:sp>
      <p:sp>
        <p:nvSpPr>
          <p:cNvPr id="13317" name="Прямоугольник 10"/>
          <p:cNvSpPr>
            <a:spLocks noChangeArrowheads="1"/>
          </p:cNvSpPr>
          <p:nvPr/>
        </p:nvSpPr>
        <p:spPr bwMode="auto">
          <a:xfrm>
            <a:off x="628650" y="1009650"/>
            <a:ext cx="5643563" cy="5632311"/>
          </a:xfrm>
          <a:prstGeom prst="rect">
            <a:avLst/>
          </a:prstGeom>
          <a:noFill/>
          <a:ln w="9525">
            <a:noFill/>
            <a:miter lim="800000"/>
            <a:headEnd/>
            <a:tailEnd/>
          </a:ln>
        </p:spPr>
        <p:txBody>
          <a:bodyPr>
            <a:spAutoFit/>
          </a:bodyPr>
          <a:lstStyle/>
          <a:p>
            <a:pPr algn="ctr">
              <a:defRPr/>
            </a:pPr>
            <a:r>
              <a:rPr lang="en-US" sz="4400" spc="500" dirty="0" smtClean="0">
                <a:solidFill>
                  <a:schemeClr val="accent3"/>
                </a:solidFill>
                <a:ea typeface="Tahoma" pitchFamily="34" charset="0"/>
                <a:cs typeface="Tahoma" pitchFamily="34" charset="0"/>
              </a:rPr>
              <a:t>ODESA </a:t>
            </a:r>
          </a:p>
          <a:p>
            <a:pPr algn="ctr">
              <a:defRPr/>
            </a:pPr>
            <a:r>
              <a:rPr lang="en-US" sz="4400" spc="500" dirty="0" smtClean="0">
                <a:solidFill>
                  <a:schemeClr val="accent3"/>
                </a:solidFill>
                <a:ea typeface="Tahoma" pitchFamily="34" charset="0"/>
                <a:cs typeface="Tahoma" pitchFamily="34" charset="0"/>
              </a:rPr>
              <a:t>I.I.MECHNIKOV NATIONAL</a:t>
            </a:r>
          </a:p>
          <a:p>
            <a:pPr algn="ctr">
              <a:defRPr/>
            </a:pPr>
            <a:r>
              <a:rPr lang="en-US" sz="4400" spc="500" dirty="0" smtClean="0">
                <a:solidFill>
                  <a:schemeClr val="accent3"/>
                </a:solidFill>
                <a:ea typeface="Tahoma" pitchFamily="34" charset="0"/>
                <a:cs typeface="Tahoma" pitchFamily="34" charset="0"/>
              </a:rPr>
              <a:t>UNIVERSITY</a:t>
            </a:r>
          </a:p>
          <a:p>
            <a:pPr algn="ctr">
              <a:defRPr/>
            </a:pPr>
            <a:r>
              <a:rPr lang="en-US" sz="4400" spc="500" dirty="0" smtClean="0">
                <a:solidFill>
                  <a:schemeClr val="accent3"/>
                </a:solidFill>
                <a:ea typeface="Tahoma" pitchFamily="34" charset="0"/>
                <a:cs typeface="Tahoma" pitchFamily="34" charset="0"/>
              </a:rPr>
              <a:t>1865</a:t>
            </a:r>
            <a:endParaRPr lang="en-US" sz="4200" dirty="0">
              <a:solidFill>
                <a:schemeClr val="accent3"/>
              </a:solidFill>
              <a:cs typeface="Tahoma" pitchFamily="34" charset="0"/>
            </a:endParaRPr>
          </a:p>
          <a:p>
            <a:pPr algn="ctr"/>
            <a:endParaRPr lang="ru-RU" sz="4500" dirty="0">
              <a:solidFill>
                <a:schemeClr val="bg2"/>
              </a:solidFill>
              <a:cs typeface="Tahoma" pitchFamily="34" charset="0"/>
            </a:endParaRPr>
          </a:p>
          <a:p>
            <a:pPr algn="ctr"/>
            <a:endParaRPr lang="ru-RU" sz="3600" b="0" dirty="0">
              <a:solidFill>
                <a:schemeClr val="bg2"/>
              </a:solidFill>
              <a:latin typeface="Times New Roman" pitchFamily="18" charset="0"/>
              <a:cs typeface="Times New Roman" pitchFamily="18" charset="0"/>
            </a:endParaRPr>
          </a:p>
          <a:p>
            <a:pPr algn="ctr"/>
            <a:r>
              <a:rPr lang="ru-RU" sz="3600" b="0" dirty="0">
                <a:solidFill>
                  <a:schemeClr val="bg2"/>
                </a:solidFill>
                <a:latin typeface="Times New Roman" pitchFamily="18" charset="0"/>
                <a:cs typeface="Times New Roman" pitchFamily="18" charset="0"/>
              </a:rPr>
              <a:t> </a:t>
            </a:r>
            <a:endParaRPr lang="ru-RU" sz="3600" dirty="0">
              <a:solidFill>
                <a:schemeClr val="bg2"/>
              </a:solidFill>
              <a:latin typeface="Times New Roman" pitchFamily="18" charset="0"/>
              <a:cs typeface="Times New Roman" pitchFamily="18" charset="0"/>
            </a:endParaRPr>
          </a:p>
          <a:p>
            <a:pPr algn="ctr"/>
            <a:endParaRPr lang="ru-RU" dirty="0">
              <a:solidFill>
                <a:schemeClr val="tx1"/>
              </a:solidFill>
            </a:endParaRPr>
          </a:p>
        </p:txBody>
      </p:sp>
      <p:sp>
        <p:nvSpPr>
          <p:cNvPr id="10" name="Прямоугольник 9"/>
          <p:cNvSpPr/>
          <p:nvPr/>
        </p:nvSpPr>
        <p:spPr>
          <a:xfrm>
            <a:off x="0" y="0"/>
            <a:ext cx="6875463" cy="9907588"/>
          </a:xfrm>
          <a:prstGeom prst="rect">
            <a:avLst/>
          </a:prstGeom>
          <a:noFill/>
          <a:ln w="889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sp>
        <p:nvSpPr>
          <p:cNvPr id="12" name="Прямоугольник 11"/>
          <p:cNvSpPr/>
          <p:nvPr/>
        </p:nvSpPr>
        <p:spPr>
          <a:xfrm>
            <a:off x="152400" y="133350"/>
            <a:ext cx="6581775" cy="9639300"/>
          </a:xfrm>
          <a:prstGeom prst="rect">
            <a:avLst/>
          </a:prstGeom>
          <a:noFill/>
          <a:ln w="88900">
            <a:solidFill>
              <a:srgbClr val="FFFF00">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pic>
        <p:nvPicPr>
          <p:cNvPr id="13320" name="Рисунок 8" descr="9998854354.png"/>
          <p:cNvPicPr>
            <a:picLocks noChangeAspect="1"/>
          </p:cNvPicPr>
          <p:nvPr/>
        </p:nvPicPr>
        <p:blipFill>
          <a:blip r:embed="rId4" cstate="print">
            <a:lum bright="2000" contrast="6000"/>
          </a:blip>
          <a:srcRect/>
          <a:stretch>
            <a:fillRect/>
          </a:stretch>
        </p:blipFill>
        <p:spPr bwMode="auto">
          <a:xfrm>
            <a:off x="1136650" y="5157788"/>
            <a:ext cx="4676775" cy="39957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print"/>
          <a:srcRect/>
          <a:stretch>
            <a:fillRect/>
          </a:stretch>
        </p:blipFill>
        <p:spPr bwMode="auto">
          <a:xfrm>
            <a:off x="414338" y="5964238"/>
            <a:ext cx="4392612" cy="3287712"/>
          </a:xfrm>
          <a:prstGeom prst="rect">
            <a:avLst/>
          </a:prstGeom>
          <a:noFill/>
          <a:ln w="9525">
            <a:noFill/>
            <a:round/>
            <a:headEnd/>
            <a:tailEnd/>
          </a:ln>
        </p:spPr>
      </p:pic>
      <p:pic>
        <p:nvPicPr>
          <p:cNvPr id="22531" name="Picture 2"/>
          <p:cNvPicPr>
            <a:picLocks noChangeAspect="1" noChangeArrowheads="1"/>
          </p:cNvPicPr>
          <p:nvPr/>
        </p:nvPicPr>
        <p:blipFill>
          <a:blip r:embed="rId4" cstate="print"/>
          <a:srcRect/>
          <a:stretch>
            <a:fillRect/>
          </a:stretch>
        </p:blipFill>
        <p:spPr bwMode="auto">
          <a:xfrm>
            <a:off x="0" y="1023938"/>
            <a:ext cx="6877050" cy="3992562"/>
          </a:xfrm>
          <a:prstGeom prst="rect">
            <a:avLst/>
          </a:prstGeom>
          <a:noFill/>
          <a:ln w="9525">
            <a:noFill/>
            <a:round/>
            <a:headEnd/>
            <a:tailEnd/>
          </a:ln>
        </p:spPr>
      </p:pic>
      <p:sp>
        <p:nvSpPr>
          <p:cNvPr id="22532" name="Rectangle 3"/>
          <p:cNvSpPr>
            <a:spLocks noChangeArrowheads="1"/>
          </p:cNvSpPr>
          <p:nvPr/>
        </p:nvSpPr>
        <p:spPr bwMode="auto">
          <a:xfrm>
            <a:off x="365125" y="0"/>
            <a:ext cx="3671888" cy="4834273"/>
          </a:xfrm>
          <a:prstGeom prst="rect">
            <a:avLst/>
          </a:prstGeom>
          <a:solidFill>
            <a:schemeClr val="bg1">
              <a:alpha val="79999"/>
            </a:schemeClr>
          </a:solidFill>
          <a:ln w="9525">
            <a:no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Odessa has well-developed infrastructure with the population of over one million people. It is the largest city on the Black Sea coast of Ukraine which stretches from north to south for forty kilometers - The city agglomeration faces the sea.</a:t>
            </a: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The city includes: an international airport, international sea port, bus and railway stations, public transport network, high-level medical establishments, as well as higher education establishments, branches of the National Academy of Sciences and </a:t>
            </a:r>
            <a:r>
              <a:rPr lang="en-US" altLang="ru-RU" sz="1400" b="0" dirty="0" err="1" smtClean="0">
                <a:solidFill>
                  <a:srgbClr val="000000"/>
                </a:solidFill>
                <a:latin typeface="Times New Roman" pitchFamily="18" charset="0"/>
                <a:cs typeface="Times New Roman" pitchFamily="18" charset="0"/>
              </a:rPr>
              <a:t>sectoral</a:t>
            </a:r>
            <a:r>
              <a:rPr lang="en-US" altLang="ru-RU" sz="1400" b="0" dirty="0" smtClean="0">
                <a:solidFill>
                  <a:srgbClr val="000000"/>
                </a:solidFill>
                <a:latin typeface="Times New Roman" pitchFamily="18" charset="0"/>
                <a:cs typeface="Times New Roman" pitchFamily="18" charset="0"/>
              </a:rPr>
              <a:t> Academies, centers of culture and recreation.</a:t>
            </a:r>
            <a:endParaRPr lang="ru-RU"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p:txBody>
      </p:sp>
      <p:sp>
        <p:nvSpPr>
          <p:cNvPr id="22533" name="Text Box 4"/>
          <p:cNvSpPr txBox="1">
            <a:spLocks noChangeArrowheads="1"/>
          </p:cNvSpPr>
          <p:nvPr/>
        </p:nvSpPr>
        <p:spPr bwMode="auto">
          <a:xfrm>
            <a:off x="2717800" y="5457825"/>
            <a:ext cx="3690938" cy="3889375"/>
          </a:xfrm>
          <a:prstGeom prst="rect">
            <a:avLst/>
          </a:prstGeom>
          <a:solidFill>
            <a:schemeClr val="bg1">
              <a:alpha val="54901"/>
            </a:schemeClr>
          </a:solidFill>
          <a:ln w="9525">
            <a:noFill/>
            <a:miter lim="800000"/>
            <a:headEnd/>
            <a:tailEnd/>
          </a:ln>
        </p:spPr>
        <p:txBody>
          <a:bodyPr/>
          <a:lstStyle/>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altLang="ru-RU" sz="1300" b="0" dirty="0">
                <a:solidFill>
                  <a:srgbClr val="000000"/>
                </a:solidFill>
                <a:latin typeface="Comic Sans MS" pitchFamily="66" charset="0"/>
              </a:rPr>
              <a:t>  </a:t>
            </a:r>
          </a:p>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300" b="0" dirty="0">
              <a:solidFill>
                <a:srgbClr val="000000"/>
              </a:solidFill>
              <a:latin typeface="Comic Sans MS" pitchFamily="66" charset="0"/>
            </a:endParaRPr>
          </a:p>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300" b="0" dirty="0">
              <a:solidFill>
                <a:srgbClr val="000000"/>
              </a:solidFill>
              <a:latin typeface="Comic Sans MS" pitchFamily="66"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altLang="ru-RU" sz="1400" b="0" dirty="0">
                <a:solidFill>
                  <a:schemeClr val="tx1"/>
                </a:solidFill>
                <a:latin typeface="Comic Sans MS" pitchFamily="66" charset="0"/>
              </a:rPr>
              <a:t> </a:t>
            </a:r>
            <a:r>
              <a:rPr lang="en-US" altLang="ru-RU" sz="1400" b="0" dirty="0" smtClean="0">
                <a:solidFill>
                  <a:srgbClr val="000000"/>
                </a:solidFill>
                <a:latin typeface="Times New Roman" pitchFamily="18" charset="0"/>
                <a:cs typeface="Times New Roman" pitchFamily="18" charset="0"/>
              </a:rPr>
              <a:t>Odessa is a resort city. Sea beaches, healing estuary </a:t>
            </a:r>
            <a:r>
              <a:rPr lang="en-US" altLang="ru-RU" sz="1400" b="0" dirty="0" err="1" smtClean="0">
                <a:solidFill>
                  <a:srgbClr val="000000"/>
                </a:solidFill>
                <a:latin typeface="Times New Roman" pitchFamily="18" charset="0"/>
                <a:cs typeface="Times New Roman" pitchFamily="18" charset="0"/>
              </a:rPr>
              <a:t>muds</a:t>
            </a:r>
            <a:r>
              <a:rPr lang="en-US" altLang="ru-RU" sz="1400" b="0" dirty="0" smtClean="0">
                <a:solidFill>
                  <a:srgbClr val="000000"/>
                </a:solidFill>
                <a:latin typeface="Times New Roman" pitchFamily="18" charset="0"/>
                <a:cs typeface="Times New Roman" pitchFamily="18" charset="0"/>
              </a:rPr>
              <a:t> and mineral springs attract many holidaymakers here. Hundreds of health resorts, holiday homes, tourist bases are located on the Black Sea coast and salt lakes – estuaries.</a:t>
            </a: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b="0" dirty="0" smtClean="0">
              <a:solidFill>
                <a:srgbClr val="000000"/>
              </a:solidFill>
              <a:latin typeface="Times New Roman" pitchFamily="18"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b="0" dirty="0" smtClean="0">
              <a:solidFill>
                <a:srgbClr val="000000"/>
              </a:solidFill>
              <a:latin typeface="Times New Roman" pitchFamily="18"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rgbClr val="000000"/>
                </a:solidFill>
                <a:latin typeface="Times New Roman" pitchFamily="18" charset="0"/>
                <a:cs typeface="Times New Roman" pitchFamily="18" charset="0"/>
              </a:rPr>
              <a:t>The development of the sphere of recreation and entertainment is also one of the advantages of Odessa. Arcadia Resort and Entertainment Center, a large number of clubs and entertainment facilities are open daily to residents of Odessa and to guests of the city.</a:t>
            </a:r>
            <a:endParaRPr lang="en-US" altLang="ru-RU" sz="1300" b="0" dirty="0">
              <a:solidFill>
                <a:srgbClr val="000000"/>
              </a:solidFill>
              <a:latin typeface="Comic Sans MS" pitchFamily="66" charset="0"/>
            </a:endParaRPr>
          </a:p>
        </p:txBody>
      </p:sp>
      <p:sp>
        <p:nvSpPr>
          <p:cNvPr id="22534" name="Rectangle 7"/>
          <p:cNvSpPr>
            <a:spLocks noChangeArrowheads="1"/>
          </p:cNvSpPr>
          <p:nvPr/>
        </p:nvSpPr>
        <p:spPr bwMode="auto">
          <a:xfrm rot="900000">
            <a:off x="4395788" y="2759912"/>
            <a:ext cx="1871662" cy="2033506"/>
          </a:xfrm>
          <a:prstGeom prst="rect">
            <a:avLst/>
          </a:prstGeom>
          <a:solidFill>
            <a:schemeClr val="bg1">
              <a:alpha val="74901"/>
            </a:schemeClr>
          </a:solidFill>
          <a:ln w="9525">
            <a:noFill/>
            <a:miter lim="800000"/>
            <a:headEnd/>
            <a:tailEnd/>
          </a:ln>
        </p:spPr>
        <p:txBody>
          <a:bodyPr lIns="90000" tIns="46800" rIns="90000" bIns="46800">
            <a:spAutoFit/>
          </a:bodyPr>
          <a:lstStyle/>
          <a:p>
            <a:pPr>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Odessa is built according the uniform plan, with the streets of a grid system.</a:t>
            </a:r>
          </a:p>
          <a:p>
            <a:pPr>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The city amazes people with a harmonious combination of man-</a:t>
            </a:r>
            <a:r>
              <a:rPr lang="en-US" altLang="ru-RU" sz="1400" b="0" dirty="0" err="1" smtClean="0">
                <a:solidFill>
                  <a:schemeClr val="tx1"/>
                </a:solidFill>
                <a:latin typeface="Times New Roman" pitchFamily="18" charset="0"/>
                <a:cs typeface="Times New Roman" pitchFamily="18" charset="0"/>
              </a:rPr>
              <a:t>madeness</a:t>
            </a:r>
            <a:r>
              <a:rPr lang="en-US" altLang="ru-RU" sz="1400" b="0" dirty="0" smtClean="0">
                <a:solidFill>
                  <a:schemeClr val="tx1"/>
                </a:solidFill>
                <a:latin typeface="Times New Roman" pitchFamily="18" charset="0"/>
                <a:cs typeface="Times New Roman" pitchFamily="18" charset="0"/>
              </a:rPr>
              <a:t> and naturalness. </a:t>
            </a:r>
            <a:endParaRPr lang="ru-RU" altLang="ru-RU" sz="1400" dirty="0"/>
          </a:p>
        </p:txBody>
      </p:sp>
      <p:sp>
        <p:nvSpPr>
          <p:cNvPr id="22535" name="Rectangle 8"/>
          <p:cNvSpPr>
            <a:spLocks noChangeArrowheads="1"/>
          </p:cNvSpPr>
          <p:nvPr/>
        </p:nvSpPr>
        <p:spPr bwMode="auto">
          <a:xfrm rot="-360000">
            <a:off x="207963" y="6600409"/>
            <a:ext cx="1566862" cy="1602619"/>
          </a:xfrm>
          <a:prstGeom prst="rect">
            <a:avLst/>
          </a:prstGeom>
          <a:solidFill>
            <a:schemeClr val="bg1">
              <a:alpha val="50195"/>
            </a:schemeClr>
          </a:solidFill>
          <a:ln w="9525">
            <a:noFill/>
            <a:miter lim="800000"/>
            <a:headEnd/>
            <a:tailEnd/>
          </a:ln>
        </p:spPr>
        <p:txBody>
          <a:bodyPr lIns="90000" tIns="46800" rIns="90000" bIns="46800">
            <a:spAutoFit/>
          </a:bodyPr>
          <a:lstStyle/>
          <a:p>
            <a:pPr>
              <a:buClr>
                <a:srgbClr val="000000"/>
              </a:buClr>
              <a:buSzPct val="100000"/>
              <a:buFont typeface="Times New Roman" pitchFamily="18" charset="0"/>
              <a:buNone/>
            </a:pPr>
            <a:r>
              <a:rPr lang="en-US" altLang="ru-RU" sz="1400" b="0" dirty="0" smtClean="0">
                <a:solidFill>
                  <a:srgbClr val="000000"/>
                </a:solidFill>
                <a:latin typeface="Times New Roman" pitchFamily="18" charset="0"/>
                <a:cs typeface="Times New Roman" pitchFamily="18" charset="0"/>
              </a:rPr>
              <a:t>Bright sunshine, clean air and seawater have made Odessa an important recreation center since its inception</a:t>
            </a:r>
            <a:endParaRPr lang="ru-RU" altLang="ru-RU" sz="1400" b="0" dirty="0">
              <a:solidFill>
                <a:srgbClr val="000000"/>
              </a:solidFill>
              <a:latin typeface="Times New Roman" pitchFamily="18" charset="0"/>
              <a:cs typeface="Times New Roman" pitchFamily="18" charset="0"/>
            </a:endParaRPr>
          </a:p>
        </p:txBody>
      </p:sp>
      <p:sp>
        <p:nvSpPr>
          <p:cNvPr id="13" name="Rectangle 6"/>
          <p:cNvSpPr>
            <a:spLocks noChangeArrowheads="1"/>
          </p:cNvSpPr>
          <p:nvPr/>
        </p:nvSpPr>
        <p:spPr bwMode="auto">
          <a:xfrm>
            <a:off x="-1588" y="0"/>
            <a:ext cx="6877051"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lnSpc>
                <a:spcPct val="80000"/>
              </a:lnSpc>
              <a:spcBef>
                <a:spcPts val="600"/>
              </a:spcBef>
              <a:buSzPct val="8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a:solidFill>
                  <a:srgbClr val="000000"/>
                </a:solidFill>
                <a:latin typeface="Times New Roman" pitchFamily="18" charset="0"/>
                <a:cs typeface="Times New Roman" pitchFamily="18" charset="0"/>
              </a:rPr>
              <a:t>INFRASTRUCTURE</a:t>
            </a:r>
          </a:p>
        </p:txBody>
      </p:sp>
      <p:sp>
        <p:nvSpPr>
          <p:cNvPr id="14" name="Rectangle 5"/>
          <p:cNvSpPr>
            <a:spLocks noChangeArrowheads="1"/>
          </p:cNvSpPr>
          <p:nvPr/>
        </p:nvSpPr>
        <p:spPr bwMode="auto">
          <a:xfrm>
            <a:off x="-17463" y="5210175"/>
            <a:ext cx="6877051"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smtClean="0">
                <a:solidFill>
                  <a:schemeClr val="tx1"/>
                </a:solidFill>
                <a:latin typeface="Times New Roman" pitchFamily="18" charset="0"/>
                <a:cs typeface="Times New Roman" pitchFamily="18" charset="0"/>
              </a:rPr>
              <a:t>HOLIDAYS IN THE UKRAINIAN PALMYRA</a:t>
            </a:r>
            <a:endParaRPr lang="en-US" altLang="ru-RU" sz="2300" dirty="0">
              <a:solidFill>
                <a:schemeClr val="tx1"/>
              </a:solidFill>
              <a:latin typeface="Times New Roman" pitchFamily="18" charset="0"/>
              <a:cs typeface="Times New Roman" pitchFamily="18" charset="0"/>
            </a:endParaRPr>
          </a:p>
        </p:txBody>
      </p:sp>
      <p:sp>
        <p:nvSpPr>
          <p:cNvPr id="15" name="Rectangle 6"/>
          <p:cNvSpPr>
            <a:spLocks noChangeArrowheads="1"/>
          </p:cNvSpPr>
          <p:nvPr/>
        </p:nvSpPr>
        <p:spPr bwMode="auto">
          <a:xfrm>
            <a:off x="0" y="9490075"/>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8</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723900"/>
            <a:ext cx="6877050" cy="4660900"/>
          </a:xfrm>
          <a:prstGeom prst="rect">
            <a:avLst/>
          </a:prstGeom>
          <a:noFill/>
          <a:ln w="9525">
            <a:noFill/>
            <a:round/>
            <a:headEnd/>
            <a:tailEnd/>
          </a:ln>
        </p:spPr>
      </p:pic>
      <p:sp>
        <p:nvSpPr>
          <p:cNvPr id="11268" name="Rectangle 3"/>
          <p:cNvSpPr>
            <a:spLocks noChangeArrowheads="1"/>
          </p:cNvSpPr>
          <p:nvPr/>
        </p:nvSpPr>
        <p:spPr bwMode="auto">
          <a:xfrm>
            <a:off x="-1587" y="5458431"/>
            <a:ext cx="6877050" cy="3908762"/>
          </a:xfrm>
          <a:prstGeom prst="rect">
            <a:avLst/>
          </a:prstGeom>
          <a:gradFill rotWithShape="0">
            <a:gsLst>
              <a:gs pos="100000">
                <a:schemeClr val="bg1"/>
              </a:gs>
              <a:gs pos="100000">
                <a:srgbClr val="FFCC99">
                  <a:alpha val="57999"/>
                </a:srgbClr>
              </a:gs>
            </a:gsLst>
            <a:lin ang="10800000" scaled="1"/>
          </a:gradFill>
          <a:ln>
            <a:noFill/>
          </a:ln>
        </p:spPr>
        <p:txBody>
          <a:bodyPr lIns="571320" tIns="228600" rIns="539640" bIns="228600" anchor="ctr">
            <a:spAutoFit/>
          </a:bodyPr>
          <a:lstStyle/>
          <a:p>
            <a:pPr>
              <a:buClr>
                <a:srgbClr val="000000"/>
              </a:buClr>
              <a:buSzPct val="100000"/>
              <a:buFont typeface="Times New Roman" pitchFamily="18" charset="0"/>
              <a:buNone/>
              <a:defRPr/>
            </a:pPr>
            <a:r>
              <a:rPr lang="en-US" altLang="ru-RU" sz="1400" b="0" dirty="0" smtClean="0">
                <a:solidFill>
                  <a:srgbClr val="000000"/>
                </a:solidFill>
                <a:latin typeface="Times New Roman" pitchFamily="18" charset="0"/>
                <a:cs typeface="Times New Roman" pitchFamily="18" charset="0"/>
              </a:rPr>
              <a:t>Odessa II </a:t>
            </a:r>
            <a:r>
              <a:rPr lang="en-US" altLang="ru-RU" sz="1400" b="0" dirty="0" err="1" smtClean="0">
                <a:solidFill>
                  <a:srgbClr val="000000"/>
                </a:solidFill>
                <a:latin typeface="Times New Roman" pitchFamily="18" charset="0"/>
                <a:cs typeface="Times New Roman" pitchFamily="18" charset="0"/>
              </a:rPr>
              <a:t>Mechnikov</a:t>
            </a:r>
            <a:r>
              <a:rPr lang="en-US" altLang="ru-RU" sz="1400" b="0" dirty="0" smtClean="0">
                <a:solidFill>
                  <a:srgbClr val="000000"/>
                </a:solidFill>
                <a:latin typeface="Times New Roman" pitchFamily="18" charset="0"/>
                <a:cs typeface="Times New Roman" pitchFamily="18" charset="0"/>
              </a:rPr>
              <a:t> National University (ONU), since its foundation on May 1, 1865, and up till now has one of the leading places in the formation of the educational system, in the development of scientific research and culture in Ukraine.</a:t>
            </a:r>
          </a:p>
          <a:p>
            <a:pPr>
              <a:buClr>
                <a:srgbClr val="000000"/>
              </a:buClr>
              <a:buSzPct val="100000"/>
              <a:buFont typeface="Times New Roman" pitchFamily="18" charset="0"/>
              <a:buNone/>
              <a:defRPr/>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defRPr/>
            </a:pPr>
            <a:r>
              <a:rPr lang="en-US" altLang="ru-RU" sz="1400" b="0" dirty="0" smtClean="0">
                <a:solidFill>
                  <a:srgbClr val="000000"/>
                </a:solidFill>
                <a:latin typeface="Times New Roman" pitchFamily="18" charset="0"/>
                <a:cs typeface="Times New Roman" pitchFamily="18" charset="0"/>
              </a:rPr>
              <a:t>It is one of the oldest universities in Ukraine. Together with the Kiev, </a:t>
            </a:r>
            <a:r>
              <a:rPr lang="en-US" altLang="ru-RU" sz="1400" b="0" dirty="0" err="1" smtClean="0">
                <a:solidFill>
                  <a:srgbClr val="000000"/>
                </a:solidFill>
                <a:latin typeface="Times New Roman" pitchFamily="18" charset="0"/>
                <a:cs typeface="Times New Roman" pitchFamily="18" charset="0"/>
              </a:rPr>
              <a:t>Kharkiv</a:t>
            </a:r>
            <a:r>
              <a:rPr lang="en-US" altLang="ru-RU" sz="1400" b="0" dirty="0" smtClean="0">
                <a:solidFill>
                  <a:srgbClr val="000000"/>
                </a:solidFill>
                <a:latin typeface="Times New Roman" pitchFamily="18" charset="0"/>
                <a:cs typeface="Times New Roman" pitchFamily="18" charset="0"/>
              </a:rPr>
              <a:t> and </a:t>
            </a:r>
            <a:r>
              <a:rPr lang="en-US" altLang="ru-RU" sz="1400" b="0" dirty="0" err="1" smtClean="0">
                <a:solidFill>
                  <a:srgbClr val="000000"/>
                </a:solidFill>
                <a:latin typeface="Times New Roman" pitchFamily="18" charset="0"/>
                <a:cs typeface="Times New Roman" pitchFamily="18" charset="0"/>
              </a:rPr>
              <a:t>Lviv</a:t>
            </a:r>
            <a:r>
              <a:rPr lang="en-US" altLang="ru-RU" sz="1400" b="0" dirty="0" smtClean="0">
                <a:solidFill>
                  <a:srgbClr val="000000"/>
                </a:solidFill>
                <a:latin typeface="Times New Roman" pitchFamily="18" charset="0"/>
                <a:cs typeface="Times New Roman" pitchFamily="18" charset="0"/>
              </a:rPr>
              <a:t> universities it actually defines the state and prospects of development of education, science and culture of the state.</a:t>
            </a:r>
          </a:p>
          <a:p>
            <a:pPr>
              <a:buClr>
                <a:srgbClr val="000000"/>
              </a:buClr>
              <a:buSzPct val="100000"/>
              <a:buFont typeface="Times New Roman" pitchFamily="18" charset="0"/>
              <a:buNone/>
              <a:defRPr/>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defRPr/>
            </a:pPr>
            <a:r>
              <a:rPr lang="en-US" altLang="ru-RU" sz="1400" b="0" dirty="0" smtClean="0">
                <a:solidFill>
                  <a:srgbClr val="000000"/>
                </a:solidFill>
                <a:latin typeface="Times New Roman" pitchFamily="18" charset="0"/>
                <a:cs typeface="Times New Roman" pitchFamily="18" charset="0"/>
              </a:rPr>
              <a:t>ONU is a world known university with high international prestige. According to the World Scientific metric database SCOPUS, published by V. </a:t>
            </a:r>
            <a:r>
              <a:rPr lang="en-US" altLang="ru-RU" sz="1400" b="0" dirty="0" err="1" smtClean="0">
                <a:solidFill>
                  <a:srgbClr val="000000"/>
                </a:solidFill>
                <a:latin typeface="Times New Roman" pitchFamily="18" charset="0"/>
                <a:cs typeface="Times New Roman" pitchFamily="18" charset="0"/>
              </a:rPr>
              <a:t>Vernadsky</a:t>
            </a:r>
            <a:r>
              <a:rPr lang="en-US" altLang="ru-RU" sz="1400" b="0" dirty="0" smtClean="0">
                <a:solidFill>
                  <a:srgbClr val="000000"/>
                </a:solidFill>
                <a:latin typeface="Times New Roman" pitchFamily="18" charset="0"/>
                <a:cs typeface="Times New Roman" pitchFamily="18" charset="0"/>
              </a:rPr>
              <a:t> Scientific Library, Odessa II </a:t>
            </a:r>
            <a:r>
              <a:rPr lang="en-US" altLang="ru-RU" sz="1400" b="0" dirty="0" err="1" smtClean="0">
                <a:solidFill>
                  <a:srgbClr val="000000"/>
                </a:solidFill>
                <a:latin typeface="Times New Roman" pitchFamily="18" charset="0"/>
                <a:cs typeface="Times New Roman" pitchFamily="18" charset="0"/>
              </a:rPr>
              <a:t>Mechnikov</a:t>
            </a:r>
            <a:r>
              <a:rPr lang="en-US" altLang="ru-RU" sz="1400" b="0" dirty="0" smtClean="0">
                <a:solidFill>
                  <a:srgbClr val="000000"/>
                </a:solidFill>
                <a:latin typeface="Times New Roman" pitchFamily="18" charset="0"/>
                <a:cs typeface="Times New Roman" pitchFamily="18" charset="0"/>
              </a:rPr>
              <a:t> National University is in the TOP-5 rating.</a:t>
            </a:r>
          </a:p>
          <a:p>
            <a:pPr>
              <a:buClr>
                <a:srgbClr val="000000"/>
              </a:buClr>
              <a:buSzPct val="100000"/>
              <a:buFont typeface="Times New Roman" pitchFamily="18" charset="0"/>
              <a:buNone/>
              <a:defRPr/>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defRPr/>
            </a:pPr>
            <a:r>
              <a:rPr lang="en-US" altLang="ru-RU" sz="1400" b="0" dirty="0" smtClean="0">
                <a:solidFill>
                  <a:srgbClr val="000000"/>
                </a:solidFill>
                <a:latin typeface="Times New Roman" pitchFamily="18" charset="0"/>
                <a:cs typeface="Times New Roman" pitchFamily="18" charset="0"/>
              </a:rPr>
              <a:t>Since 2000, the Odessa University has had the status of NATIONAL - it is the highest status of a Higher Educational Establishments in Ukraine.</a:t>
            </a:r>
            <a:r>
              <a:rPr lang="uk-UA" altLang="ru-RU" sz="1400" dirty="0">
                <a:latin typeface="Comic Sans MS" pitchFamily="66" charset="0"/>
              </a:rPr>
              <a:t> </a:t>
            </a:r>
            <a:endParaRPr lang="ru-RU" altLang="ru-RU" sz="1400" dirty="0">
              <a:latin typeface="Comic Sans MS" pitchFamily="66" charset="0"/>
            </a:endParaRPr>
          </a:p>
        </p:txBody>
      </p:sp>
      <p:sp>
        <p:nvSpPr>
          <p:cNvPr id="23558" name="Rectangle 4"/>
          <p:cNvSpPr>
            <a:spLocks noChangeArrowheads="1"/>
          </p:cNvSpPr>
          <p:nvPr/>
        </p:nvSpPr>
        <p:spPr bwMode="auto">
          <a:xfrm>
            <a:off x="990600" y="1712913"/>
            <a:ext cx="2087563" cy="1171732"/>
          </a:xfrm>
          <a:prstGeom prst="rect">
            <a:avLst/>
          </a:prstGeom>
          <a:solidFill>
            <a:srgbClr val="FFFFFF">
              <a:alpha val="32156"/>
            </a:srgbClr>
          </a:solid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Emperor’s </a:t>
            </a:r>
            <a:r>
              <a:rPr lang="en-US" altLang="ru-RU" sz="1400" b="0" dirty="0" err="1" smtClean="0">
                <a:solidFill>
                  <a:srgbClr val="000000"/>
                </a:solidFill>
                <a:latin typeface="Times New Roman" pitchFamily="18" charset="0"/>
                <a:cs typeface="Times New Roman" pitchFamily="18" charset="0"/>
              </a:rPr>
              <a:t>Novorossiya</a:t>
            </a:r>
            <a:r>
              <a:rPr lang="en-US" altLang="ru-RU" sz="1400" b="0" dirty="0" smtClean="0">
                <a:solidFill>
                  <a:srgbClr val="000000"/>
                </a:solidFill>
                <a:latin typeface="Times New Roman" pitchFamily="18" charset="0"/>
                <a:cs typeface="Times New Roman" pitchFamily="18" charset="0"/>
              </a:rPr>
              <a:t> University was the first Higher Education institution in the South of the country. </a:t>
            </a:r>
            <a:endParaRPr lang="en-US" altLang="ru-RU" sz="1400" b="0" dirty="0">
              <a:solidFill>
                <a:srgbClr val="000000"/>
              </a:solidFill>
              <a:latin typeface="Times New Roman" pitchFamily="18" charset="0"/>
              <a:cs typeface="Times New Roman" pitchFamily="18" charset="0"/>
            </a:endParaRPr>
          </a:p>
        </p:txBody>
      </p:sp>
      <p:sp>
        <p:nvSpPr>
          <p:cNvPr id="7" name="Rectangle 5"/>
          <p:cNvSpPr>
            <a:spLocks noChangeArrowheads="1"/>
          </p:cNvSpPr>
          <p:nvPr/>
        </p:nvSpPr>
        <p:spPr bwMode="auto">
          <a:xfrm>
            <a:off x="3941763" y="9490075"/>
            <a:ext cx="2663825"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9</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2"/>
          <p:cNvSpPr>
            <a:spLocks noChangeArrowheads="1"/>
          </p:cNvSpPr>
          <p:nvPr/>
        </p:nvSpPr>
        <p:spPr bwMode="auto">
          <a:xfrm>
            <a:off x="0" y="0"/>
            <a:ext cx="6877050" cy="1225550"/>
          </a:xfrm>
          <a:prstGeom prst="rect">
            <a:avLst/>
          </a:prstGeom>
          <a:gradFill>
            <a:gsLst>
              <a:gs pos="0">
                <a:srgbClr val="FFEFD1"/>
              </a:gs>
              <a:gs pos="64999">
                <a:srgbClr val="F0EBD5"/>
              </a:gs>
              <a:gs pos="100000">
                <a:srgbClr val="D1C39F"/>
              </a:gs>
            </a:gsLst>
            <a:lin ang="5400000" scaled="0"/>
          </a:gradFill>
          <a:ln>
            <a:noFill/>
          </a:ln>
          <a:effec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gn="ctr">
              <a:buSzPct val="100000"/>
              <a:defRPr/>
            </a:pPr>
            <a:r>
              <a:rPr lang="en-US" altLang="ru-RU" sz="2300" cap="all" dirty="0" smtClean="0">
                <a:solidFill>
                  <a:schemeClr val="tx1"/>
                </a:solidFill>
                <a:latin typeface="Times New Roman" pitchFamily="18" charset="0"/>
                <a:cs typeface="Times New Roman" pitchFamily="18" charset="0"/>
              </a:rPr>
              <a:t>PART 2. UNIVERSITY</a:t>
            </a:r>
            <a:r>
              <a:rPr lang="ru-RU" altLang="ru-RU" sz="2300" cap="all" dirty="0" smtClean="0">
                <a:solidFill>
                  <a:schemeClr val="tx1"/>
                </a:solidFill>
                <a:latin typeface="Times New Roman" pitchFamily="18" charset="0"/>
                <a:cs typeface="Times New Roman" pitchFamily="18" charset="0"/>
              </a:rPr>
              <a:t>: </a:t>
            </a:r>
            <a:endParaRPr lang="ru-RU" altLang="ru-RU" sz="2300" cap="all" dirty="0">
              <a:solidFill>
                <a:schemeClr val="tx1"/>
              </a:solidFill>
              <a:latin typeface="Times New Roman" pitchFamily="18" charset="0"/>
              <a:cs typeface="Times New Roman" pitchFamily="18" charset="0"/>
            </a:endParaRPr>
          </a:p>
          <a:p>
            <a:pPr algn="ctr">
              <a:buSzPct val="100000"/>
              <a:defRPr/>
            </a:pPr>
            <a:r>
              <a:rPr lang="en-US" altLang="ru-RU" sz="2300" dirty="0">
                <a:solidFill>
                  <a:schemeClr val="tx1"/>
                </a:solidFill>
                <a:latin typeface="Times New Roman" pitchFamily="18" charset="0"/>
                <a:cs typeface="Times New Roman" pitchFamily="18" charset="0"/>
              </a:rPr>
              <a:t>History</a:t>
            </a:r>
            <a:r>
              <a:rPr lang="ru-RU" altLang="ru-RU" sz="2300" dirty="0">
                <a:solidFill>
                  <a:schemeClr val="tx1"/>
                </a:solidFill>
                <a:latin typeface="Times New Roman" pitchFamily="18" charset="0"/>
                <a:cs typeface="Times New Roman" pitchFamily="18" charset="0"/>
              </a:rPr>
              <a:t>, </a:t>
            </a:r>
            <a:r>
              <a:rPr lang="en-US" altLang="ru-RU" sz="2300" dirty="0">
                <a:solidFill>
                  <a:schemeClr val="tx1"/>
                </a:solidFill>
                <a:latin typeface="Times New Roman" pitchFamily="18" charset="0"/>
                <a:cs typeface="Times New Roman" pitchFamily="18" charset="0"/>
              </a:rPr>
              <a:t>Distinguished Scientists and Graduates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14338" y="0"/>
            <a:ext cx="5024437" cy="9450922"/>
          </a:xfrm>
          <a:prstGeom prst="rect">
            <a:avLst/>
          </a:prstGeom>
          <a:solidFill>
            <a:schemeClr val="bg1"/>
          </a:solidFill>
          <a:ln w="9525">
            <a:no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6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6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b="0" dirty="0" smtClean="0">
                <a:solidFill>
                  <a:srgbClr val="000000"/>
                </a:solidFill>
                <a:latin typeface="Times New Roman" pitchFamily="18" charset="0"/>
                <a:cs typeface="Times New Roman" pitchFamily="18" charset="0"/>
              </a:rPr>
              <a:t>In 1817, the first secondary educational institution was opened in Odessa - the Richelieu Lyceum, named in </a:t>
            </a:r>
            <a:r>
              <a:rPr lang="en-US" altLang="ru-RU" sz="1600" b="0" dirty="0" err="1" smtClean="0">
                <a:solidFill>
                  <a:srgbClr val="000000"/>
                </a:solidFill>
                <a:latin typeface="Times New Roman" pitchFamily="18" charset="0"/>
                <a:cs typeface="Times New Roman" pitchFamily="18" charset="0"/>
              </a:rPr>
              <a:t>honour</a:t>
            </a:r>
            <a:r>
              <a:rPr lang="en-US" altLang="ru-RU" sz="1600" b="0" dirty="0" smtClean="0">
                <a:solidFill>
                  <a:srgbClr val="000000"/>
                </a:solidFill>
                <a:latin typeface="Times New Roman" pitchFamily="18" charset="0"/>
                <a:cs typeface="Times New Roman" pitchFamily="18" charset="0"/>
              </a:rPr>
              <a:t> of the person who initiated its foundation - Duke </a:t>
            </a:r>
            <a:r>
              <a:rPr lang="en-US" altLang="ru-RU" sz="1600" b="0" dirty="0" err="1" smtClean="0">
                <a:solidFill>
                  <a:srgbClr val="000000"/>
                </a:solidFill>
                <a:latin typeface="Times New Roman" pitchFamily="18" charset="0"/>
                <a:cs typeface="Times New Roman" pitchFamily="18" charset="0"/>
              </a:rPr>
              <a:t>Arman</a:t>
            </a:r>
            <a:r>
              <a:rPr lang="en-US" altLang="ru-RU" sz="1600" b="0" dirty="0" smtClean="0">
                <a:solidFill>
                  <a:srgbClr val="000000"/>
                </a:solidFill>
                <a:latin typeface="Times New Roman" pitchFamily="18" charset="0"/>
                <a:cs typeface="Times New Roman" pitchFamily="18" charset="0"/>
              </a:rPr>
              <a:t>-Emmanuel de Richelieu.</a:t>
            </a: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6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b="0" dirty="0" smtClean="0">
                <a:solidFill>
                  <a:srgbClr val="000000"/>
                </a:solidFill>
                <a:latin typeface="Times New Roman" pitchFamily="18" charset="0"/>
                <a:cs typeface="Times New Roman" pitchFamily="18" charset="0"/>
              </a:rPr>
              <a:t>In 1857, the Richelieu Lyceum was expanded and it occupied the building which is now the main campus of modern ONU. Among the lyceum teachers were the outstanding scientists - chemist D. Mendeleyev, medical doctor </a:t>
            </a:r>
            <a:r>
              <a:rPr lang="en-US" altLang="ru-RU" sz="1600" b="0" dirty="0" err="1" smtClean="0">
                <a:solidFill>
                  <a:srgbClr val="000000"/>
                </a:solidFill>
                <a:latin typeface="Times New Roman" pitchFamily="18" charset="0"/>
                <a:cs typeface="Times New Roman" pitchFamily="18" charset="0"/>
              </a:rPr>
              <a:t>M.Pirogov</a:t>
            </a:r>
            <a:r>
              <a:rPr lang="en-US" altLang="ru-RU" sz="1600" b="0" dirty="0" smtClean="0">
                <a:solidFill>
                  <a:srgbClr val="000000"/>
                </a:solidFill>
                <a:latin typeface="Times New Roman" pitchFamily="18" charset="0"/>
                <a:cs typeface="Times New Roman" pitchFamily="18" charset="0"/>
              </a:rPr>
              <a:t>.</a:t>
            </a:r>
            <a:endParaRPr lang="uk-UA" altLang="ru-RU" sz="16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sz="16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Comic Sans MS" pitchFamily="66" charset="0"/>
            </a:endParaRPr>
          </a:p>
        </p:txBody>
      </p:sp>
      <p:pic>
        <p:nvPicPr>
          <p:cNvPr id="24579" name="Picture 3"/>
          <p:cNvPicPr>
            <a:picLocks noChangeAspect="1" noChangeArrowheads="1"/>
          </p:cNvPicPr>
          <p:nvPr/>
        </p:nvPicPr>
        <p:blipFill>
          <a:blip r:embed="rId3" cstate="print"/>
          <a:srcRect r="2560" b="1474"/>
          <a:stretch>
            <a:fillRect/>
          </a:stretch>
        </p:blipFill>
        <p:spPr bwMode="auto">
          <a:xfrm>
            <a:off x="0" y="1497013"/>
            <a:ext cx="6877050" cy="4464050"/>
          </a:xfrm>
          <a:prstGeom prst="rect">
            <a:avLst/>
          </a:prstGeom>
          <a:noFill/>
          <a:ln w="9525">
            <a:noFill/>
            <a:round/>
            <a:headEnd/>
            <a:tailEnd/>
          </a:ln>
        </p:spPr>
      </p:pic>
      <p:sp>
        <p:nvSpPr>
          <p:cNvPr id="24580" name="Rectangle 4"/>
          <p:cNvSpPr>
            <a:spLocks noChangeArrowheads="1"/>
          </p:cNvSpPr>
          <p:nvPr/>
        </p:nvSpPr>
        <p:spPr bwMode="auto">
          <a:xfrm rot="240000">
            <a:off x="3546727" y="2111167"/>
            <a:ext cx="3186177" cy="1171732"/>
          </a:xfrm>
          <a:prstGeom prst="rect">
            <a:avLst/>
          </a:prstGeom>
          <a:solidFill>
            <a:srgbClr val="FFCC99">
              <a:alpha val="79999"/>
            </a:srgbClr>
          </a:solidFill>
          <a:ln w="9360">
            <a:solidFill>
              <a:srgbClr val="006633"/>
            </a:solidFill>
            <a:miter lim="800000"/>
            <a:headEnd/>
            <a:tailEnd/>
          </a:ln>
        </p:spPr>
        <p:txBody>
          <a:bodyPr wrap="square" lIns="90000" tIns="46800" rIns="90000" bIns="46800">
            <a:spAutoFit/>
          </a:bodyPr>
          <a:lstStyle/>
          <a:p>
            <a:pPr>
              <a:buClr>
                <a:srgbClr val="000000"/>
              </a:buClr>
              <a:buSzPct val="100000"/>
            </a:pPr>
            <a:r>
              <a:rPr lang="uk-UA"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On May 1,</a:t>
            </a:r>
            <a:r>
              <a:rPr lang="ru-RU" altLang="ru-RU" sz="1400" b="0" dirty="0" smtClean="0">
                <a:solidFill>
                  <a:srgbClr val="000000"/>
                </a:solidFill>
                <a:latin typeface="Times New Roman" pitchFamily="18" charset="0"/>
                <a:cs typeface="Times New Roman" pitchFamily="18" charset="0"/>
              </a:rPr>
              <a:t> 1865</a:t>
            </a:r>
            <a:r>
              <a:rPr lang="en-US" altLang="ru-RU" sz="1400" b="0" dirty="0" smtClean="0">
                <a:solidFill>
                  <a:srgbClr val="000000"/>
                </a:solidFill>
                <a:latin typeface="Times New Roman" pitchFamily="18" charset="0"/>
                <a:cs typeface="Times New Roman" pitchFamily="18" charset="0"/>
              </a:rPr>
              <a:t> the Russian Emperor Alexander </a:t>
            </a:r>
            <a:r>
              <a:rPr lang="uk-UA" altLang="ru-RU" sz="1400" b="0" dirty="0" smtClean="0">
                <a:solidFill>
                  <a:srgbClr val="000000"/>
                </a:solidFill>
                <a:latin typeface="Times New Roman" pitchFamily="18" charset="0"/>
                <a:cs typeface="Times New Roman" pitchFamily="18" charset="0"/>
              </a:rPr>
              <a:t> </a:t>
            </a:r>
            <a:r>
              <a:rPr lang="ru-RU" altLang="ru-RU" sz="1400" b="0" dirty="0" smtClean="0">
                <a:solidFill>
                  <a:srgbClr val="000000"/>
                </a:solidFill>
                <a:latin typeface="Times New Roman" pitchFamily="18" charset="0"/>
                <a:cs typeface="Times New Roman" pitchFamily="18" charset="0"/>
              </a:rPr>
              <a:t>ІІ </a:t>
            </a:r>
            <a:r>
              <a:rPr lang="en-US" altLang="ru-RU" sz="1400" b="0" dirty="0" smtClean="0">
                <a:solidFill>
                  <a:srgbClr val="000000"/>
                </a:solidFill>
                <a:latin typeface="Times New Roman" pitchFamily="18" charset="0"/>
                <a:cs typeface="Times New Roman" pitchFamily="18" charset="0"/>
              </a:rPr>
              <a:t> signed the Decree establishing the </a:t>
            </a:r>
            <a:r>
              <a:rPr lang="en-US" altLang="ru-RU" sz="1400" b="0" dirty="0" err="1" smtClean="0">
                <a:solidFill>
                  <a:srgbClr val="000000"/>
                </a:solidFill>
                <a:latin typeface="Times New Roman" pitchFamily="18" charset="0"/>
                <a:cs typeface="Times New Roman" pitchFamily="18" charset="0"/>
              </a:rPr>
              <a:t>Novorossiya</a:t>
            </a:r>
            <a:r>
              <a:rPr lang="en-US" altLang="ru-RU" sz="1400" b="0" dirty="0" smtClean="0">
                <a:solidFill>
                  <a:srgbClr val="000000"/>
                </a:solidFill>
                <a:latin typeface="Times New Roman" pitchFamily="18" charset="0"/>
                <a:cs typeface="Times New Roman" pitchFamily="18" charset="0"/>
              </a:rPr>
              <a:t> University in </a:t>
            </a:r>
            <a:r>
              <a:rPr lang="en-US" altLang="ru-RU" sz="1400" b="0" dirty="0" err="1" smtClean="0">
                <a:solidFill>
                  <a:srgbClr val="000000"/>
                </a:solidFill>
                <a:latin typeface="Times New Roman" pitchFamily="18" charset="0"/>
                <a:cs typeface="Times New Roman" pitchFamily="18" charset="0"/>
              </a:rPr>
              <a:t>Odesa</a:t>
            </a:r>
            <a:r>
              <a:rPr lang="en-US" altLang="ru-RU" sz="1400" b="0" dirty="0" smtClean="0">
                <a:solidFill>
                  <a:srgbClr val="000000"/>
                </a:solidFill>
                <a:latin typeface="Times New Roman" pitchFamily="18" charset="0"/>
                <a:cs typeface="Times New Roman" pitchFamily="18" charset="0"/>
              </a:rPr>
              <a:t>. </a:t>
            </a:r>
          </a:p>
          <a:p>
            <a:pPr>
              <a:buClr>
                <a:srgbClr val="000000"/>
              </a:buClr>
              <a:buSzPct val="100000"/>
              <a:buFont typeface="Times New Roman" pitchFamily="18" charset="0"/>
              <a:buNone/>
            </a:pPr>
            <a:endParaRPr lang="ru-RU" altLang="ru-RU" sz="1400" b="0" dirty="0">
              <a:solidFill>
                <a:srgbClr val="000000"/>
              </a:solidFill>
              <a:latin typeface="Times New Roman" pitchFamily="18" charset="0"/>
              <a:cs typeface="Times New Roman" pitchFamily="18" charset="0"/>
            </a:endParaRPr>
          </a:p>
        </p:txBody>
      </p:sp>
      <p:sp>
        <p:nvSpPr>
          <p:cNvPr id="10" name="Rectangle 2"/>
          <p:cNvSpPr>
            <a:spLocks noChangeArrowheads="1"/>
          </p:cNvSpPr>
          <p:nvPr/>
        </p:nvSpPr>
        <p:spPr bwMode="auto">
          <a:xfrm>
            <a:off x="0"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chemeClr val="tx1"/>
                </a:solidFill>
                <a:latin typeface="Times New Roman" pitchFamily="18" charset="0"/>
                <a:cs typeface="Times New Roman" pitchFamily="18" charset="0"/>
              </a:rPr>
              <a:t>THE HISTORY OF THE UNIVERSITY</a:t>
            </a:r>
          </a:p>
        </p:txBody>
      </p:sp>
      <p:sp>
        <p:nvSpPr>
          <p:cNvPr id="11" name="Rectangle 6"/>
          <p:cNvSpPr>
            <a:spLocks noChangeArrowheads="1"/>
          </p:cNvSpPr>
          <p:nvPr/>
        </p:nvSpPr>
        <p:spPr bwMode="auto">
          <a:xfrm>
            <a:off x="0" y="9490075"/>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rgbClr val="006633"/>
                </a:solidFill>
                <a:effectLst>
                  <a:outerShdw blurRad="38100" dist="38100" dir="2700000" algn="tl">
                    <a:srgbClr val="000000"/>
                  </a:outerShdw>
                </a:effectLst>
                <a:cs typeface="+mn-cs"/>
              </a:rPr>
              <a:t>  </a:t>
            </a:r>
            <a:r>
              <a:rPr lang="ru-RU" altLang="ru-RU" sz="1600" b="0" dirty="0">
                <a:solidFill>
                  <a:srgbClr val="280099"/>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10</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436563" y="0"/>
            <a:ext cx="3671887" cy="9906000"/>
          </a:xfrm>
          <a:prstGeom prst="rect">
            <a:avLst/>
          </a:prstGeom>
          <a:solidFill>
            <a:schemeClr val="bg1"/>
          </a:solidFill>
          <a:ln w="9525">
            <a:noFill/>
            <a:miter lim="800000"/>
            <a:headEnd/>
            <a:tailEnd/>
          </a:ln>
        </p:spPr>
        <p:txBody>
          <a:bodyPr wrap="none" anchor="ctr"/>
          <a:lstStyle/>
          <a:p>
            <a:pPr>
              <a:buClr>
                <a:srgbClr val="000000"/>
              </a:buClr>
              <a:buSzPct val="100000"/>
              <a:buFont typeface="Times New Roman" pitchFamily="18" charset="0"/>
              <a:buNone/>
            </a:pPr>
            <a:endParaRPr lang="ru-RU" altLang="ru-RU"/>
          </a:p>
        </p:txBody>
      </p:sp>
      <p:pic>
        <p:nvPicPr>
          <p:cNvPr id="25603" name="Picture 3"/>
          <p:cNvPicPr>
            <a:picLocks noChangeAspect="1" noChangeArrowheads="1"/>
          </p:cNvPicPr>
          <p:nvPr/>
        </p:nvPicPr>
        <p:blipFill>
          <a:blip r:embed="rId3" cstate="print"/>
          <a:srcRect/>
          <a:stretch>
            <a:fillRect/>
          </a:stretch>
        </p:blipFill>
        <p:spPr bwMode="auto">
          <a:xfrm>
            <a:off x="4232275" y="1568450"/>
            <a:ext cx="2519363" cy="1731963"/>
          </a:xfrm>
          <a:prstGeom prst="rect">
            <a:avLst/>
          </a:prstGeom>
          <a:noFill/>
          <a:ln w="9360">
            <a:solidFill>
              <a:srgbClr val="006633"/>
            </a:solid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4232275" y="6573838"/>
            <a:ext cx="2519363" cy="1884362"/>
          </a:xfrm>
          <a:prstGeom prst="rect">
            <a:avLst/>
          </a:prstGeom>
          <a:noFill/>
          <a:ln w="9360">
            <a:solidFill>
              <a:srgbClr val="006633"/>
            </a:solidFill>
            <a:miter lim="800000"/>
            <a:headEnd/>
            <a:tailEnd/>
          </a:ln>
        </p:spPr>
      </p:pic>
      <p:pic>
        <p:nvPicPr>
          <p:cNvPr id="25605" name="Picture 5"/>
          <p:cNvPicPr>
            <a:picLocks noChangeAspect="1" noChangeArrowheads="1"/>
          </p:cNvPicPr>
          <p:nvPr/>
        </p:nvPicPr>
        <p:blipFill>
          <a:blip r:embed="rId5" cstate="print"/>
          <a:srcRect/>
          <a:stretch>
            <a:fillRect/>
          </a:stretch>
        </p:blipFill>
        <p:spPr bwMode="auto">
          <a:xfrm>
            <a:off x="4232275" y="3987800"/>
            <a:ext cx="2519363" cy="1863725"/>
          </a:xfrm>
          <a:prstGeom prst="rect">
            <a:avLst/>
          </a:prstGeom>
          <a:noFill/>
          <a:ln w="9360">
            <a:solidFill>
              <a:srgbClr val="006633"/>
            </a:solidFill>
            <a:miter lim="800000"/>
            <a:headEnd/>
            <a:tailEnd/>
          </a:ln>
        </p:spPr>
      </p:pic>
      <p:sp>
        <p:nvSpPr>
          <p:cNvPr id="25606" name="Text Box 6"/>
          <p:cNvSpPr txBox="1">
            <a:spLocks noChangeArrowheads="1"/>
          </p:cNvSpPr>
          <p:nvPr/>
        </p:nvSpPr>
        <p:spPr bwMode="auto">
          <a:xfrm>
            <a:off x="485775" y="1423988"/>
            <a:ext cx="3527425" cy="7104125"/>
          </a:xfrm>
          <a:prstGeom prst="rect">
            <a:avLst/>
          </a:prstGeom>
          <a:noFill/>
          <a:ln w="9525">
            <a:noFill/>
            <a:round/>
            <a:headEnd/>
            <a:tailEnd/>
          </a:ln>
        </p:spPr>
        <p:txBody>
          <a:bodyPr lIns="90000" tIns="46800" rIns="90000" bIns="46800">
            <a:spAutoFit/>
          </a:bodyPr>
          <a:lstStyle/>
          <a:p>
            <a:pPr>
              <a:buClr>
                <a:srgbClr val="000000"/>
              </a:buClr>
              <a:buSzPct val="100000"/>
              <a:buFont typeface="Times New Roman" pitchFamily="18" charset="0"/>
              <a:buNone/>
            </a:pPr>
            <a:r>
              <a:rPr lang="en-US" altLang="ru-RU" sz="1400" b="0" dirty="0" smtClean="0">
                <a:solidFill>
                  <a:srgbClr val="000000"/>
                </a:solidFill>
                <a:latin typeface="Times New Roman" pitchFamily="18" charset="0"/>
                <a:cs typeface="Times New Roman" pitchFamily="18" charset="0"/>
              </a:rPr>
              <a:t>In 1865 the Lyceum was transformed into the University. Three faculties were created:</a:t>
            </a:r>
          </a:p>
          <a:p>
            <a:pPr>
              <a:buClr>
                <a:srgbClr val="000000"/>
              </a:buClr>
              <a:buSzPct val="100000"/>
              <a:buFont typeface="Times New Roman" pitchFamily="18" charset="0"/>
              <a:buNone/>
            </a:pPr>
            <a:r>
              <a:rPr lang="en-US" altLang="ru-RU" sz="1400" b="0" dirty="0" smtClean="0">
                <a:solidFill>
                  <a:srgbClr val="000000"/>
                </a:solidFill>
                <a:latin typeface="Times New Roman" pitchFamily="18" charset="0"/>
                <a:cs typeface="Times New Roman" pitchFamily="18" charset="0"/>
              </a:rPr>
              <a:t> -</a:t>
            </a:r>
            <a:r>
              <a:rPr lang="ru-RU"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Law</a:t>
            </a:r>
            <a:r>
              <a:rPr lang="ru-RU" altLang="ru-RU" sz="1400" b="0" dirty="0" smtClean="0">
                <a:solidFill>
                  <a:srgbClr val="000000"/>
                </a:solidFill>
                <a:latin typeface="Times New Roman" pitchFamily="18" charset="0"/>
                <a:cs typeface="Times New Roman" pitchFamily="18" charset="0"/>
              </a:rPr>
              <a:t>;</a:t>
            </a:r>
          </a:p>
          <a:p>
            <a:pPr>
              <a:buClr>
                <a:srgbClr val="000000"/>
              </a:buClr>
              <a:buSzPct val="100000"/>
              <a:buFont typeface="Times New Roman" pitchFamily="18" charset="0"/>
              <a:buNone/>
            </a:pPr>
            <a:r>
              <a:rPr lang="ru-RU"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History &amp; Philology</a:t>
            </a:r>
            <a:r>
              <a:rPr lang="ru-RU" altLang="ru-RU" sz="1400" b="0" dirty="0" smtClean="0">
                <a:solidFill>
                  <a:srgbClr val="000000"/>
                </a:solidFill>
                <a:latin typeface="Times New Roman" pitchFamily="18" charset="0"/>
                <a:cs typeface="Times New Roman" pitchFamily="18" charset="0"/>
              </a:rPr>
              <a:t>;</a:t>
            </a: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r>
              <a:rPr lang="ru-RU"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Physics &amp; Mathematics.</a:t>
            </a:r>
          </a:p>
          <a:p>
            <a:pPr>
              <a:buClr>
                <a:srgbClr val="000000"/>
              </a:buClr>
              <a:buSzPct val="100000"/>
              <a:buFont typeface="Times New Roman" pitchFamily="18" charset="0"/>
              <a:buNone/>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b="0" dirty="0" smtClean="0">
                <a:solidFill>
                  <a:srgbClr val="000000"/>
                </a:solidFill>
                <a:latin typeface="Times New Roman" pitchFamily="18" charset="0"/>
                <a:cs typeface="Times New Roman" pitchFamily="18" charset="0"/>
              </a:rPr>
              <a:t>In 1920-1933, during the period of educational reforms in Ukraine, the university was temporarily divided: Medical, Polytechnic, Pedagogical institutes (now - universities), later - other higher educational establishments of the city, were created on its base.</a:t>
            </a:r>
          </a:p>
          <a:p>
            <a:pPr>
              <a:buClr>
                <a:srgbClr val="000000"/>
              </a:buClr>
              <a:buSzPct val="100000"/>
              <a:buFont typeface="Times New Roman" pitchFamily="18" charset="0"/>
              <a:buNone/>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b="0" dirty="0" smtClean="0">
                <a:solidFill>
                  <a:srgbClr val="000000"/>
                </a:solidFill>
                <a:latin typeface="Times New Roman" pitchFamily="18" charset="0"/>
                <a:cs typeface="Times New Roman" pitchFamily="18" charset="0"/>
              </a:rPr>
              <a:t>In 1934, the university was re-established, and in 1945 it was named in </a:t>
            </a:r>
            <a:r>
              <a:rPr lang="en-US" altLang="ru-RU" sz="1400" b="0" dirty="0" err="1" smtClean="0">
                <a:solidFill>
                  <a:srgbClr val="000000"/>
                </a:solidFill>
                <a:latin typeface="Times New Roman" pitchFamily="18" charset="0"/>
                <a:cs typeface="Times New Roman" pitchFamily="18" charset="0"/>
              </a:rPr>
              <a:t>honour</a:t>
            </a:r>
            <a:r>
              <a:rPr lang="en-US" altLang="ru-RU" sz="1400" b="0" dirty="0" smtClean="0">
                <a:solidFill>
                  <a:srgbClr val="000000"/>
                </a:solidFill>
                <a:latin typeface="Times New Roman" pitchFamily="18" charset="0"/>
                <a:cs typeface="Times New Roman" pitchFamily="18" charset="0"/>
              </a:rPr>
              <a:t> of the prominent scientist, Nobel Laureate </a:t>
            </a:r>
            <a:r>
              <a:rPr lang="en-US" altLang="ru-RU" sz="1400" b="0" dirty="0" err="1" smtClean="0">
                <a:solidFill>
                  <a:srgbClr val="000000"/>
                </a:solidFill>
                <a:latin typeface="Times New Roman" pitchFamily="18" charset="0"/>
                <a:cs typeface="Times New Roman" pitchFamily="18" charset="0"/>
              </a:rPr>
              <a:t>Illya</a:t>
            </a:r>
            <a:r>
              <a:rPr lang="en-US" altLang="ru-RU" sz="1400" b="0" dirty="0" smtClean="0">
                <a:solidFill>
                  <a:srgbClr val="000000"/>
                </a:solidFill>
                <a:latin typeface="Times New Roman" pitchFamily="18" charset="0"/>
                <a:cs typeface="Times New Roman" pitchFamily="18" charset="0"/>
              </a:rPr>
              <a:t> </a:t>
            </a:r>
            <a:r>
              <a:rPr lang="en-US" altLang="ru-RU" sz="1400" b="0" dirty="0" err="1" smtClean="0">
                <a:solidFill>
                  <a:srgbClr val="000000"/>
                </a:solidFill>
                <a:latin typeface="Times New Roman" pitchFamily="18" charset="0"/>
                <a:cs typeface="Times New Roman" pitchFamily="18" charset="0"/>
              </a:rPr>
              <a:t>Ilyich</a:t>
            </a:r>
            <a:r>
              <a:rPr lang="en-US" altLang="ru-RU" sz="1400" b="0" dirty="0" smtClean="0">
                <a:solidFill>
                  <a:srgbClr val="000000"/>
                </a:solidFill>
                <a:latin typeface="Times New Roman" pitchFamily="18" charset="0"/>
                <a:cs typeface="Times New Roman" pitchFamily="18" charset="0"/>
              </a:rPr>
              <a:t> MECHNIKOV.</a:t>
            </a:r>
          </a:p>
          <a:p>
            <a:pPr>
              <a:buClr>
                <a:srgbClr val="000000"/>
              </a:buClr>
              <a:buSzPct val="100000"/>
              <a:buFont typeface="Times New Roman" pitchFamily="18" charset="0"/>
              <a:buNone/>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b="0" dirty="0" smtClean="0">
                <a:solidFill>
                  <a:srgbClr val="000000"/>
                </a:solidFill>
                <a:latin typeface="Times New Roman" pitchFamily="18" charset="0"/>
                <a:cs typeface="Times New Roman" pitchFamily="18" charset="0"/>
              </a:rPr>
              <a:t>For the outstanding achievements in specialists training in 1965 Odessa I.I. </a:t>
            </a:r>
            <a:r>
              <a:rPr lang="en-US" altLang="ru-RU" sz="1400" b="0" dirty="0" err="1" smtClean="0">
                <a:solidFill>
                  <a:srgbClr val="000000"/>
                </a:solidFill>
                <a:latin typeface="Times New Roman" pitchFamily="18" charset="0"/>
                <a:cs typeface="Times New Roman" pitchFamily="18" charset="0"/>
              </a:rPr>
              <a:t>Mechnikov</a:t>
            </a:r>
            <a:r>
              <a:rPr lang="en-US" altLang="ru-RU" sz="1400" b="0" dirty="0" smtClean="0">
                <a:solidFill>
                  <a:srgbClr val="000000"/>
                </a:solidFill>
                <a:latin typeface="Times New Roman" pitchFamily="18" charset="0"/>
                <a:cs typeface="Times New Roman" pitchFamily="18" charset="0"/>
              </a:rPr>
              <a:t> State University was awarded the Order of the Red Banner of </a:t>
            </a:r>
            <a:r>
              <a:rPr lang="en-US" altLang="ru-RU" sz="1400" b="0" dirty="0" err="1" smtClean="0">
                <a:solidFill>
                  <a:srgbClr val="000000"/>
                </a:solidFill>
                <a:latin typeface="Times New Roman" pitchFamily="18" charset="0"/>
                <a:cs typeface="Times New Roman" pitchFamily="18" charset="0"/>
              </a:rPr>
              <a:t>Labour</a:t>
            </a:r>
            <a:r>
              <a:rPr lang="en-US" altLang="ru-RU" sz="1400" b="0" dirty="0" smtClean="0">
                <a:solidFill>
                  <a:srgbClr val="000000"/>
                </a:solidFill>
                <a:latin typeface="Times New Roman" pitchFamily="18" charset="0"/>
                <a:cs typeface="Times New Roman" pitchFamily="18" charset="0"/>
              </a:rPr>
              <a:t>, and in 1978 it was listed as one of the leading universities of the USSR.</a:t>
            </a:r>
          </a:p>
          <a:p>
            <a:pPr>
              <a:buClr>
                <a:srgbClr val="000000"/>
              </a:buClr>
              <a:buSzPct val="100000"/>
              <a:buFont typeface="Times New Roman" pitchFamily="18" charset="0"/>
              <a:buNone/>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b="0" dirty="0" smtClean="0">
                <a:solidFill>
                  <a:srgbClr val="000000"/>
                </a:solidFill>
                <a:latin typeface="Times New Roman" pitchFamily="18" charset="0"/>
                <a:cs typeface="Times New Roman" pitchFamily="18" charset="0"/>
              </a:rPr>
              <a:t>In 2000, the University was awarded the Honorary Certificate of the Cabinet of Ministers of Ukraine.</a:t>
            </a:r>
            <a:endParaRPr lang="ru-RU" altLang="ru-RU" sz="1400" b="0" dirty="0">
              <a:solidFill>
                <a:srgbClr val="000000"/>
              </a:solidFill>
              <a:latin typeface="Times New Roman" pitchFamily="18" charset="0"/>
              <a:cs typeface="Times New Roman" pitchFamily="18" charset="0"/>
            </a:endParaRPr>
          </a:p>
          <a:p>
            <a:pPr>
              <a:spcBef>
                <a:spcPts val="875"/>
              </a:spcBef>
              <a:buSzPct val="100000"/>
            </a:pPr>
            <a:endParaRPr lang="ru-RU" altLang="ru-RU" sz="1400" b="0" dirty="0">
              <a:solidFill>
                <a:srgbClr val="000000"/>
              </a:solidFill>
              <a:latin typeface="Comic Sans MS" pitchFamily="66" charset="0"/>
            </a:endParaRPr>
          </a:p>
        </p:txBody>
      </p:sp>
      <p:sp>
        <p:nvSpPr>
          <p:cNvPr id="10" name="Rectangle 5"/>
          <p:cNvSpPr>
            <a:spLocks noChangeArrowheads="1"/>
          </p:cNvSpPr>
          <p:nvPr/>
        </p:nvSpPr>
        <p:spPr bwMode="auto">
          <a:xfrm>
            <a:off x="3797300" y="9345613"/>
            <a:ext cx="2808288" cy="288925"/>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11</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chemeClr val="tx1"/>
                </a:solidFill>
                <a:latin typeface="Times New Roman" pitchFamily="18" charset="0"/>
                <a:cs typeface="Times New Roman" pitchFamily="18" charset="0"/>
              </a:rPr>
              <a:t>THE HISTORY OF THE UNIVERSTIY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cstate="print"/>
          <a:srcRect/>
          <a:stretch>
            <a:fillRect/>
          </a:stretch>
        </p:blipFill>
        <p:spPr bwMode="auto">
          <a:xfrm>
            <a:off x="196850" y="1209675"/>
            <a:ext cx="2719388" cy="1771650"/>
          </a:xfrm>
          <a:prstGeom prst="rect">
            <a:avLst/>
          </a:prstGeom>
          <a:noFill/>
          <a:ln w="9360">
            <a:solidFill>
              <a:srgbClr val="000000"/>
            </a:solidFill>
            <a:miter lim="800000"/>
            <a:headEnd/>
            <a:tailEnd/>
          </a:ln>
        </p:spPr>
      </p:pic>
      <p:sp>
        <p:nvSpPr>
          <p:cNvPr id="26627" name="Rectangle 2"/>
          <p:cNvSpPr>
            <a:spLocks noChangeArrowheads="1"/>
          </p:cNvSpPr>
          <p:nvPr/>
        </p:nvSpPr>
        <p:spPr bwMode="auto">
          <a:xfrm>
            <a:off x="3203575" y="0"/>
            <a:ext cx="3671888" cy="9906000"/>
          </a:xfrm>
          <a:prstGeom prst="rect">
            <a:avLst/>
          </a:prstGeom>
          <a:solidFill>
            <a:schemeClr val="bg1"/>
          </a:solidFill>
          <a:ln w="9525">
            <a:noFill/>
            <a:miter lim="800000"/>
            <a:headEnd/>
            <a:tailEnd/>
          </a:ln>
        </p:spPr>
        <p:txBody>
          <a:bodyPr wrap="none" anchor="ctr"/>
          <a:lstStyle/>
          <a:p>
            <a:pPr>
              <a:buClr>
                <a:srgbClr val="000000"/>
              </a:buClr>
              <a:buSzPct val="100000"/>
              <a:buFont typeface="Times New Roman" pitchFamily="18" charset="0"/>
              <a:buNone/>
            </a:pPr>
            <a:endParaRPr lang="ru-RU" altLang="ru-RU"/>
          </a:p>
        </p:txBody>
      </p:sp>
      <p:sp>
        <p:nvSpPr>
          <p:cNvPr id="26628" name="Rectangle 4"/>
          <p:cNvSpPr>
            <a:spLocks noChangeArrowheads="1"/>
          </p:cNvSpPr>
          <p:nvPr/>
        </p:nvSpPr>
        <p:spPr bwMode="auto">
          <a:xfrm>
            <a:off x="3005138" y="1153306"/>
            <a:ext cx="3870325" cy="8512203"/>
          </a:xfrm>
          <a:prstGeom prst="rect">
            <a:avLst/>
          </a:prstGeom>
          <a:noFill/>
          <a:ln w="9525">
            <a:noFill/>
            <a:round/>
            <a:headEnd/>
            <a:tailEnd/>
          </a:ln>
        </p:spPr>
        <p:txBody>
          <a:bodyPr lIns="90000" tIns="46800" rIns="90000" bIns="46800" anchor="ctr">
            <a:spAutoFit/>
          </a:bodyPr>
          <a:lstStyle/>
          <a:p>
            <a:pPr>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The best indicator of teaching quality of the University is the professional level of its lecturers as well as the achievements of its graduates.</a:t>
            </a:r>
          </a:p>
          <a:p>
            <a:pPr>
              <a:buClr>
                <a:srgbClr val="000000"/>
              </a:buClr>
              <a:buSzPct val="100000"/>
              <a:buFont typeface="Times New Roman" pitchFamily="18" charset="0"/>
              <a:buNone/>
            </a:pPr>
            <a:endParaRPr lang="en-US" altLang="ru-RU" sz="14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dirty="0" smtClean="0">
                <a:solidFill>
                  <a:schemeClr val="tx1"/>
                </a:solidFill>
                <a:latin typeface="Times New Roman" pitchFamily="18" charset="0"/>
                <a:cs typeface="Times New Roman" pitchFamily="18" charset="0"/>
              </a:rPr>
              <a:t>BOGATSKY</a:t>
            </a:r>
            <a:r>
              <a:rPr lang="en-US" altLang="ru-RU" sz="1400" b="0" dirty="0" smtClean="0">
                <a:solidFill>
                  <a:schemeClr val="tx1"/>
                </a:solidFill>
                <a:latin typeface="Times New Roman" pitchFamily="18" charset="0"/>
                <a:cs typeface="Times New Roman" pitchFamily="18" charset="0"/>
              </a:rPr>
              <a:t> </a:t>
            </a:r>
            <a:r>
              <a:rPr lang="en-US" altLang="ru-RU" sz="1400" b="0" dirty="0" err="1" smtClean="0">
                <a:solidFill>
                  <a:schemeClr val="tx1"/>
                </a:solidFill>
                <a:latin typeface="Times New Roman" pitchFamily="18" charset="0"/>
                <a:cs typeface="Times New Roman" pitchFamily="18" charset="0"/>
              </a:rPr>
              <a:t>Oleksiy</a:t>
            </a:r>
            <a:r>
              <a:rPr lang="en-US" altLang="ru-RU" sz="1400" b="0" dirty="0" smtClean="0">
                <a:solidFill>
                  <a:schemeClr val="tx1"/>
                </a:solidFill>
                <a:latin typeface="Times New Roman" pitchFamily="18" charset="0"/>
                <a:cs typeface="Times New Roman" pitchFamily="18" charset="0"/>
              </a:rPr>
              <a:t> </a:t>
            </a:r>
            <a:r>
              <a:rPr lang="en-US" altLang="ru-RU" sz="1400" b="0" dirty="0" err="1" smtClean="0">
                <a:solidFill>
                  <a:schemeClr val="tx1"/>
                </a:solidFill>
                <a:latin typeface="Times New Roman" pitchFamily="18" charset="0"/>
                <a:cs typeface="Times New Roman" pitchFamily="18" charset="0"/>
              </a:rPr>
              <a:t>Vsevolodovich</a:t>
            </a:r>
            <a:r>
              <a:rPr lang="en-US" altLang="ru-RU" sz="1400" b="0" dirty="0" smtClean="0">
                <a:solidFill>
                  <a:schemeClr val="tx1"/>
                </a:solidFill>
                <a:latin typeface="Times New Roman" pitchFamily="18" charset="0"/>
                <a:cs typeface="Times New Roman" pitchFamily="18" charset="0"/>
              </a:rPr>
              <a:t> (1929-1983) - academician, member of the Presidium of National Academy of Sciences of Ukraine (NAS), founder of the of Physics and Chemistry Institute NAS of Ukraine, Rector of Odessa I.I. </a:t>
            </a:r>
            <a:r>
              <a:rPr lang="en-US" altLang="ru-RU" sz="1400" b="0" dirty="0" err="1" smtClean="0">
                <a:solidFill>
                  <a:schemeClr val="tx1"/>
                </a:solidFill>
                <a:latin typeface="Times New Roman" pitchFamily="18" charset="0"/>
                <a:cs typeface="Times New Roman" pitchFamily="18" charset="0"/>
              </a:rPr>
              <a:t>Mechnikov</a:t>
            </a:r>
            <a:r>
              <a:rPr lang="en-US" altLang="ru-RU" sz="1400" b="0" dirty="0" smtClean="0">
                <a:solidFill>
                  <a:schemeClr val="tx1"/>
                </a:solidFill>
                <a:latin typeface="Times New Roman" pitchFamily="18" charset="0"/>
                <a:cs typeface="Times New Roman" pitchFamily="18" charset="0"/>
              </a:rPr>
              <a:t> State University (1970-1975).</a:t>
            </a:r>
          </a:p>
          <a:p>
            <a:pPr>
              <a:buClr>
                <a:srgbClr val="000000"/>
              </a:buClr>
              <a:buSzPct val="100000"/>
              <a:buFont typeface="Times New Roman" pitchFamily="18" charset="0"/>
              <a:buNone/>
            </a:pPr>
            <a:endParaRPr lang="en-US" altLang="ru-RU" sz="14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dirty="0" smtClean="0">
                <a:solidFill>
                  <a:schemeClr val="tx1"/>
                </a:solidFill>
                <a:latin typeface="Times New Roman" pitchFamily="18" charset="0"/>
                <a:cs typeface="Times New Roman" pitchFamily="18" charset="0"/>
              </a:rPr>
              <a:t>BOGOMOLETS </a:t>
            </a:r>
            <a:r>
              <a:rPr lang="en-US" altLang="ru-RU" sz="1400" b="0" dirty="0" err="1" smtClean="0">
                <a:solidFill>
                  <a:schemeClr val="tx1"/>
                </a:solidFill>
                <a:latin typeface="Times New Roman" pitchFamily="18" charset="0"/>
                <a:cs typeface="Times New Roman" pitchFamily="18" charset="0"/>
              </a:rPr>
              <a:t>Oleksandr</a:t>
            </a:r>
            <a:r>
              <a:rPr lang="en-US" altLang="ru-RU" sz="1400" b="0" dirty="0" smtClean="0">
                <a:solidFill>
                  <a:schemeClr val="tx1"/>
                </a:solidFill>
                <a:latin typeface="Times New Roman" pitchFamily="18" charset="0"/>
                <a:cs typeface="Times New Roman" pitchFamily="18" charset="0"/>
              </a:rPr>
              <a:t> </a:t>
            </a:r>
            <a:r>
              <a:rPr lang="en-US" altLang="ru-RU" sz="1400" b="0" dirty="0" err="1" smtClean="0">
                <a:solidFill>
                  <a:schemeClr val="tx1"/>
                </a:solidFill>
                <a:latin typeface="Times New Roman" pitchFamily="18" charset="0"/>
                <a:cs typeface="Times New Roman" pitchFamily="18" charset="0"/>
              </a:rPr>
              <a:t>Oleksandrovych</a:t>
            </a:r>
            <a:r>
              <a:rPr lang="en-US" altLang="ru-RU" sz="1400" b="0" dirty="0" smtClean="0">
                <a:solidFill>
                  <a:schemeClr val="tx1"/>
                </a:solidFill>
                <a:latin typeface="Times New Roman" pitchFamily="18" charset="0"/>
                <a:cs typeface="Times New Roman" pitchFamily="18" charset="0"/>
              </a:rPr>
              <a:t> (1881-1946) - </a:t>
            </a:r>
            <a:r>
              <a:rPr lang="en-US" altLang="ru-RU" sz="1400" b="0" dirty="0" err="1" smtClean="0">
                <a:solidFill>
                  <a:schemeClr val="tx1"/>
                </a:solidFill>
                <a:latin typeface="Times New Roman" pitchFamily="18" charset="0"/>
                <a:cs typeface="Times New Roman" pitchFamily="18" charset="0"/>
              </a:rPr>
              <a:t>pathophysiologist</a:t>
            </a:r>
            <a:r>
              <a:rPr lang="en-US" altLang="ru-RU" sz="1400" b="0" dirty="0" smtClean="0">
                <a:solidFill>
                  <a:schemeClr val="tx1"/>
                </a:solidFill>
                <a:latin typeface="Times New Roman" pitchFamily="18" charset="0"/>
                <a:cs typeface="Times New Roman" pitchFamily="18" charset="0"/>
              </a:rPr>
              <a:t> and public figure, academician, President of the Academy of Sciences of Ukraine, academician (1930-1946) and Vice-president of the USSR Academy of Sciences and Academy of Medical Sciences USSR (1944).</a:t>
            </a:r>
          </a:p>
          <a:p>
            <a:pPr>
              <a:buClr>
                <a:srgbClr val="000000"/>
              </a:buClr>
              <a:buSzPct val="100000"/>
              <a:buFont typeface="Times New Roman" pitchFamily="18" charset="0"/>
              <a:buNone/>
            </a:pPr>
            <a:endParaRPr lang="en-US" altLang="ru-RU" sz="14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dirty="0" smtClean="0">
                <a:solidFill>
                  <a:schemeClr val="tx1"/>
                </a:solidFill>
                <a:latin typeface="Times New Roman" pitchFamily="18" charset="0"/>
                <a:cs typeface="Times New Roman" pitchFamily="18" charset="0"/>
              </a:rPr>
              <a:t>VERESCHAGIN</a:t>
            </a:r>
            <a:r>
              <a:rPr lang="en-US" altLang="ru-RU" sz="1400" b="0" dirty="0" smtClean="0">
                <a:solidFill>
                  <a:schemeClr val="tx1"/>
                </a:solidFill>
                <a:latin typeface="Times New Roman" pitchFamily="18" charset="0"/>
                <a:cs typeface="Times New Roman" pitchFamily="18" charset="0"/>
              </a:rPr>
              <a:t> Leonid </a:t>
            </a:r>
            <a:r>
              <a:rPr lang="en-US" altLang="ru-RU" sz="1400" b="0" dirty="0" err="1" smtClean="0">
                <a:solidFill>
                  <a:schemeClr val="tx1"/>
                </a:solidFill>
                <a:latin typeface="Times New Roman" pitchFamily="18" charset="0"/>
                <a:cs typeface="Times New Roman" pitchFamily="18" charset="0"/>
              </a:rPr>
              <a:t>Fedorovich</a:t>
            </a:r>
            <a:endParaRPr lang="en-US" altLang="ru-RU" sz="14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(1909-1977) - physicist and chemist, discoverer of scientific principles and head of the project dealing with the creation of industrial production of synthetic super hard materials - diamond and cubic boron nitride, the Hero of Socialist </a:t>
            </a:r>
            <a:r>
              <a:rPr lang="en-US" altLang="ru-RU" sz="1400" b="0" dirty="0" err="1" smtClean="0">
                <a:solidFill>
                  <a:schemeClr val="tx1"/>
                </a:solidFill>
                <a:latin typeface="Times New Roman" pitchFamily="18" charset="0"/>
                <a:cs typeface="Times New Roman" pitchFamily="18" charset="0"/>
              </a:rPr>
              <a:t>Labour</a:t>
            </a:r>
            <a:r>
              <a:rPr lang="en-US" altLang="ru-RU" sz="1400" b="0" dirty="0" smtClean="0">
                <a:solidFill>
                  <a:schemeClr val="tx1"/>
                </a:solidFill>
                <a:latin typeface="Times New Roman" pitchFamily="18" charset="0"/>
                <a:cs typeface="Times New Roman" pitchFamily="18" charset="0"/>
              </a:rPr>
              <a:t>.</a:t>
            </a:r>
          </a:p>
          <a:p>
            <a:pPr>
              <a:buClr>
                <a:srgbClr val="000000"/>
              </a:buClr>
              <a:buSzPct val="100000"/>
              <a:buFont typeface="Times New Roman" pitchFamily="18" charset="0"/>
              <a:buNone/>
            </a:pPr>
            <a:endParaRPr lang="en-US" altLang="ru-RU" sz="14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dirty="0" smtClean="0">
                <a:solidFill>
                  <a:schemeClr val="tx1"/>
                </a:solidFill>
                <a:latin typeface="Times New Roman" pitchFamily="18" charset="0"/>
                <a:cs typeface="Times New Roman" pitchFamily="18" charset="0"/>
              </a:rPr>
              <a:t>VITTE</a:t>
            </a:r>
            <a:r>
              <a:rPr lang="en-US" altLang="ru-RU" sz="1400" b="0" dirty="0" smtClean="0">
                <a:solidFill>
                  <a:schemeClr val="tx1"/>
                </a:solidFill>
                <a:latin typeface="Times New Roman" pitchFamily="18" charset="0"/>
                <a:cs typeface="Times New Roman" pitchFamily="18" charset="0"/>
              </a:rPr>
              <a:t> </a:t>
            </a:r>
            <a:r>
              <a:rPr lang="en-US" altLang="ru-RU" sz="1400" b="0" dirty="0" err="1" smtClean="0">
                <a:solidFill>
                  <a:schemeClr val="tx1"/>
                </a:solidFill>
                <a:latin typeface="Times New Roman" pitchFamily="18" charset="0"/>
                <a:cs typeface="Times New Roman" pitchFamily="18" charset="0"/>
              </a:rPr>
              <a:t>Sergiy</a:t>
            </a:r>
            <a:r>
              <a:rPr lang="en-US" altLang="ru-RU" sz="1400" b="0" dirty="0" smtClean="0">
                <a:solidFill>
                  <a:schemeClr val="tx1"/>
                </a:solidFill>
                <a:latin typeface="Times New Roman" pitchFamily="18" charset="0"/>
                <a:cs typeface="Times New Roman" pitchFamily="18" charset="0"/>
              </a:rPr>
              <a:t> </a:t>
            </a:r>
            <a:r>
              <a:rPr lang="en-US" altLang="ru-RU" sz="1400" b="0" dirty="0" err="1" smtClean="0">
                <a:solidFill>
                  <a:schemeClr val="tx1"/>
                </a:solidFill>
                <a:latin typeface="Times New Roman" pitchFamily="18" charset="0"/>
                <a:cs typeface="Times New Roman" pitchFamily="18" charset="0"/>
              </a:rPr>
              <a:t>Yuliyovych</a:t>
            </a:r>
            <a:r>
              <a:rPr lang="en-US" altLang="ru-RU" sz="1400" b="0" dirty="0" smtClean="0">
                <a:solidFill>
                  <a:schemeClr val="tx1"/>
                </a:solidFill>
                <a:latin typeface="Times New Roman" pitchFamily="18" charset="0"/>
                <a:cs typeface="Times New Roman" pitchFamily="18" charset="0"/>
              </a:rPr>
              <a:t> (1849-1915) - Candidate of Physical and Mathematical Sciences, statesman, Minister of Finance, Chairman of the Russian Empire’s Council of Ministers.</a:t>
            </a:r>
          </a:p>
          <a:p>
            <a:pPr>
              <a:buClr>
                <a:srgbClr val="000000"/>
              </a:buClr>
              <a:buSzPct val="100000"/>
              <a:buFont typeface="Times New Roman" pitchFamily="18" charset="0"/>
              <a:buNone/>
            </a:pPr>
            <a:endParaRPr lang="en-US" altLang="ru-RU" sz="14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dirty="0" smtClean="0">
                <a:solidFill>
                  <a:schemeClr val="tx1"/>
                </a:solidFill>
                <a:latin typeface="Times New Roman" pitchFamily="18" charset="0"/>
                <a:cs typeface="Times New Roman" pitchFamily="18" charset="0"/>
              </a:rPr>
              <a:t>GAMOV</a:t>
            </a:r>
            <a:r>
              <a:rPr lang="en-US" altLang="ru-RU" sz="1400" b="0" dirty="0" smtClean="0">
                <a:solidFill>
                  <a:schemeClr val="tx1"/>
                </a:solidFill>
                <a:latin typeface="Times New Roman" pitchFamily="18" charset="0"/>
                <a:cs typeface="Times New Roman" pitchFamily="18" charset="0"/>
              </a:rPr>
              <a:t> </a:t>
            </a:r>
            <a:r>
              <a:rPr lang="en-US" altLang="ru-RU" sz="1400" b="0" dirty="0" err="1" smtClean="0">
                <a:solidFill>
                  <a:schemeClr val="tx1"/>
                </a:solidFill>
                <a:latin typeface="Times New Roman" pitchFamily="18" charset="0"/>
                <a:cs typeface="Times New Roman" pitchFamily="18" charset="0"/>
              </a:rPr>
              <a:t>Georgy</a:t>
            </a:r>
            <a:r>
              <a:rPr lang="en-US" altLang="ru-RU" sz="1400" b="0" dirty="0" smtClean="0">
                <a:solidFill>
                  <a:schemeClr val="tx1"/>
                </a:solidFill>
                <a:latin typeface="Times New Roman" pitchFamily="18" charset="0"/>
                <a:cs typeface="Times New Roman" pitchFamily="18" charset="0"/>
              </a:rPr>
              <a:t> </a:t>
            </a:r>
            <a:r>
              <a:rPr lang="en-US" altLang="ru-RU" sz="1400" b="0" dirty="0" err="1" smtClean="0">
                <a:solidFill>
                  <a:schemeClr val="tx1"/>
                </a:solidFill>
                <a:latin typeface="Times New Roman" pitchFamily="18" charset="0"/>
                <a:cs typeface="Times New Roman" pitchFamily="18" charset="0"/>
              </a:rPr>
              <a:t>Antonovich</a:t>
            </a:r>
            <a:r>
              <a:rPr lang="en-US" altLang="ru-RU" sz="1400" b="0" dirty="0" smtClean="0">
                <a:solidFill>
                  <a:schemeClr val="tx1"/>
                </a:solidFill>
                <a:latin typeface="Times New Roman" pitchFamily="18" charset="0"/>
                <a:cs typeface="Times New Roman" pitchFamily="18" charset="0"/>
              </a:rPr>
              <a:t> (1904-1968) - author of the theory of formation of chemical elements, according to which the whole substance originally consisted of neutrons. He developed the theory of alpha decay through tunneling, worked in the field of radioactive decay of atomic nuclei, nuclear synthesis in the bowels of stars, the Big Bang theory.</a:t>
            </a:r>
            <a:endParaRPr lang="ru-RU" altLang="ru-RU" sz="1500" b="0" dirty="0">
              <a:solidFill>
                <a:srgbClr val="000000"/>
              </a:solidFill>
              <a:latin typeface="Comic Sans MS" pitchFamily="66" charset="0"/>
            </a:endParaRPr>
          </a:p>
          <a:p>
            <a:pPr>
              <a:buSzPct val="100000"/>
            </a:pPr>
            <a:endParaRPr lang="ru-RU" altLang="ru-RU" sz="1500" b="0" dirty="0">
              <a:solidFill>
                <a:srgbClr val="000000"/>
              </a:solidFill>
              <a:latin typeface="Comic Sans MS" pitchFamily="66" charset="0"/>
            </a:endParaRPr>
          </a:p>
        </p:txBody>
      </p:sp>
      <p:sp>
        <p:nvSpPr>
          <p:cNvPr id="26629" name="Rectangle 5"/>
          <p:cNvSpPr>
            <a:spLocks noChangeArrowheads="1"/>
          </p:cNvSpPr>
          <p:nvPr/>
        </p:nvSpPr>
        <p:spPr bwMode="auto">
          <a:xfrm rot="-209705">
            <a:off x="214678" y="2873616"/>
            <a:ext cx="2646363" cy="648512"/>
          </a:xfrm>
          <a:prstGeom prst="rect">
            <a:avLst/>
          </a:prstGeom>
          <a:blipFill dpi="0" rotWithShape="1">
            <a:blip r:embed="rId4" cstate="print"/>
            <a:srcRect/>
            <a:tile tx="0" ty="0" sx="100000" sy="100000" flip="none" algn="tl"/>
          </a:blipFill>
          <a:ln w="9525">
            <a:noFill/>
            <a:round/>
            <a:headEnd/>
            <a:tailEnd/>
          </a:ln>
        </p:spPr>
        <p:txBody>
          <a:bodyPr lIns="90000" tIns="46800" rIns="90000" bIns="46800">
            <a:spAutoFit/>
          </a:bodyPr>
          <a:lstStyle/>
          <a:p>
            <a:pPr>
              <a:buClr>
                <a:srgbClr val="000000"/>
              </a:buClr>
              <a:buSzPct val="100000"/>
              <a:buFont typeface="Times New Roman" pitchFamily="18" charset="0"/>
              <a:buNone/>
            </a:pPr>
            <a:r>
              <a:rPr lang="en-US" altLang="ru-RU" sz="1200" b="0" dirty="0" smtClean="0">
                <a:solidFill>
                  <a:schemeClr val="tx1"/>
                </a:solidFill>
                <a:latin typeface="Comic Sans MS" pitchFamily="66" charset="0"/>
              </a:rPr>
              <a:t>The unique four volume edition is dedicated to the outstanding graduates of the University</a:t>
            </a:r>
            <a:endParaRPr lang="ru-RU" altLang="ru-RU" sz="1200" b="0" dirty="0">
              <a:solidFill>
                <a:schemeClr val="tx1"/>
              </a:solidFill>
              <a:latin typeface="Comic Sans MS" pitchFamily="66" charset="0"/>
            </a:endParaRPr>
          </a:p>
        </p:txBody>
      </p:sp>
      <p:pic>
        <p:nvPicPr>
          <p:cNvPr id="26630" name="Picture 6"/>
          <p:cNvPicPr>
            <a:picLocks noChangeAspect="1" noChangeArrowheads="1"/>
          </p:cNvPicPr>
          <p:nvPr/>
        </p:nvPicPr>
        <p:blipFill>
          <a:blip r:embed="rId5" cstate="print"/>
          <a:srcRect/>
          <a:stretch>
            <a:fillRect/>
          </a:stretch>
        </p:blipFill>
        <p:spPr bwMode="auto">
          <a:xfrm>
            <a:off x="0" y="3613150"/>
            <a:ext cx="1839913" cy="2663825"/>
          </a:xfrm>
          <a:prstGeom prst="rect">
            <a:avLst/>
          </a:prstGeom>
          <a:noFill/>
          <a:ln w="9360">
            <a:solidFill>
              <a:srgbClr val="000000"/>
            </a:solidFill>
            <a:miter lim="800000"/>
            <a:headEnd/>
            <a:tailEnd/>
          </a:ln>
        </p:spPr>
      </p:pic>
      <p:pic>
        <p:nvPicPr>
          <p:cNvPr id="26631" name="Picture 7"/>
          <p:cNvPicPr>
            <a:picLocks noChangeAspect="1" noChangeArrowheads="1"/>
          </p:cNvPicPr>
          <p:nvPr/>
        </p:nvPicPr>
        <p:blipFill>
          <a:blip r:embed="rId6" cstate="print"/>
          <a:srcRect/>
          <a:stretch>
            <a:fillRect/>
          </a:stretch>
        </p:blipFill>
        <p:spPr bwMode="auto">
          <a:xfrm>
            <a:off x="1133475" y="5067300"/>
            <a:ext cx="1844675" cy="2736850"/>
          </a:xfrm>
          <a:prstGeom prst="rect">
            <a:avLst/>
          </a:prstGeom>
          <a:noFill/>
          <a:ln w="9360">
            <a:solidFill>
              <a:srgbClr val="000000"/>
            </a:solidFill>
            <a:miter lim="800000"/>
            <a:headEnd/>
            <a:tailEnd/>
          </a:ln>
        </p:spPr>
      </p:pic>
      <p:pic>
        <p:nvPicPr>
          <p:cNvPr id="26632" name="Picture 11" descr="Георгий Антонович Гамов.jpg"/>
          <p:cNvPicPr>
            <a:picLocks noChangeAspect="1" noChangeArrowheads="1"/>
          </p:cNvPicPr>
          <p:nvPr/>
        </p:nvPicPr>
        <p:blipFill>
          <a:blip r:embed="rId7" cstate="print"/>
          <a:srcRect/>
          <a:stretch>
            <a:fillRect/>
          </a:stretch>
        </p:blipFill>
        <p:spPr bwMode="auto">
          <a:xfrm>
            <a:off x="0" y="6784975"/>
            <a:ext cx="1925638" cy="2579688"/>
          </a:xfrm>
          <a:prstGeom prst="rect">
            <a:avLst/>
          </a:prstGeom>
          <a:noFill/>
          <a:ln w="9525">
            <a:solidFill>
              <a:schemeClr val="tx1"/>
            </a:solidFill>
            <a:miter lim="800000"/>
            <a:headEnd/>
            <a:tailEnd/>
          </a:ln>
        </p:spPr>
      </p:pic>
      <p:sp>
        <p:nvSpPr>
          <p:cNvPr id="13" name="Rectangle 3"/>
          <p:cNvSpPr>
            <a:spLocks noChangeArrowheads="1"/>
          </p:cNvSpPr>
          <p:nvPr/>
        </p:nvSpPr>
        <p:spPr bwMode="auto">
          <a:xfrm>
            <a:off x="0" y="0"/>
            <a:ext cx="6877050" cy="923925"/>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OUTSTANDING GRADUATES AND LECTURERS</a:t>
            </a:r>
          </a:p>
        </p:txBody>
      </p:sp>
      <p:sp>
        <p:nvSpPr>
          <p:cNvPr id="15" name="Rectangle 6"/>
          <p:cNvSpPr>
            <a:spLocks noChangeArrowheads="1"/>
          </p:cNvSpPr>
          <p:nvPr/>
        </p:nvSpPr>
        <p:spPr bwMode="auto">
          <a:xfrm>
            <a:off x="0" y="9490075"/>
            <a:ext cx="6877050" cy="301625"/>
          </a:xfrm>
          <a:prstGeom prst="rect">
            <a:avLst/>
          </a:prstGeom>
          <a:solidFill>
            <a:srgbClr val="FFFF66">
              <a:alpha val="79999"/>
            </a:srgbClr>
          </a:solidFill>
          <a:ln w="9525">
            <a:noFill/>
            <a:miter lim="800000"/>
            <a:headEnd/>
            <a:tailEnd/>
          </a:ln>
        </p:spPr>
        <p:txBody>
          <a:bodyPr lIns="90000" tIns="46800" rIns="90000" bIns="46800" anchor="ct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0" dirty="0">
                <a:solidFill>
                  <a:schemeClr val="tx1"/>
                </a:solidFill>
                <a:latin typeface="Times New Roman" pitchFamily="18" charset="0"/>
                <a:cs typeface="Times New Roman" pitchFamily="18" charset="0"/>
              </a:rPr>
              <a:t>   </a:t>
            </a:r>
            <a:r>
              <a:rPr lang="en-US" altLang="ru-RU" sz="1600" b="0" dirty="0">
                <a:solidFill>
                  <a:schemeClr val="tx1"/>
                </a:solidFill>
                <a:latin typeface="Times New Roman" pitchFamily="18" charset="0"/>
                <a:cs typeface="Times New Roman" pitchFamily="18" charset="0"/>
              </a:rPr>
              <a:t>12</a:t>
            </a:r>
            <a:r>
              <a:rPr lang="ru-RU" altLang="ru-RU" sz="1600" b="0" dirty="0">
                <a:solidFill>
                  <a:schemeClr val="tx1"/>
                </a:solidFill>
                <a:latin typeface="Times New Roman" pitchFamily="18" charset="0"/>
                <a:cs typeface="Times New Roman" pitchFamily="18" charset="0"/>
              </a:rPr>
              <a:t>   </a:t>
            </a:r>
            <a:r>
              <a:rPr lang="en-US" altLang="ru-RU" sz="1600" b="0" dirty="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a:t>
            </a:r>
            <a:r>
              <a:rPr lang="en-US" altLang="ru-RU" sz="1600" dirty="0">
                <a:solidFill>
                  <a:schemeClr val="tx1"/>
                </a:solidFill>
                <a:latin typeface="Times New Roman" pitchFamily="18" charset="0"/>
                <a:cs typeface="Times New Roman" pitchFamily="18" charset="0"/>
              </a:rPr>
              <a:t>I. I. MECHNIKOV NATIONAL UNIVERSITY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cstate="print"/>
          <a:srcRect l="43556"/>
          <a:stretch>
            <a:fillRect/>
          </a:stretch>
        </p:blipFill>
        <p:spPr bwMode="auto">
          <a:xfrm>
            <a:off x="4301827" y="921346"/>
            <a:ext cx="1920875" cy="2232025"/>
          </a:xfrm>
          <a:prstGeom prst="rect">
            <a:avLst/>
          </a:prstGeom>
          <a:noFill/>
          <a:ln w="9360">
            <a:solidFill>
              <a:srgbClr val="000000"/>
            </a:solidFill>
            <a:miter lim="800000"/>
            <a:headEnd/>
            <a:tailEnd/>
          </a:ln>
        </p:spPr>
      </p:pic>
      <p:pic>
        <p:nvPicPr>
          <p:cNvPr id="27651" name="Picture 2"/>
          <p:cNvPicPr>
            <a:picLocks noChangeAspect="1" noChangeArrowheads="1"/>
          </p:cNvPicPr>
          <p:nvPr/>
        </p:nvPicPr>
        <p:blipFill>
          <a:blip r:embed="rId4" cstate="print"/>
          <a:srcRect/>
          <a:stretch>
            <a:fillRect/>
          </a:stretch>
        </p:blipFill>
        <p:spPr bwMode="auto">
          <a:xfrm>
            <a:off x="5165923" y="3153594"/>
            <a:ext cx="1548824" cy="2593280"/>
          </a:xfrm>
          <a:prstGeom prst="rect">
            <a:avLst/>
          </a:prstGeom>
          <a:noFill/>
          <a:ln w="3240">
            <a:solidFill>
              <a:srgbClr val="000000"/>
            </a:solidFill>
            <a:miter lim="800000"/>
            <a:headEnd/>
            <a:tailEnd/>
          </a:ln>
        </p:spPr>
      </p:pic>
      <p:sp>
        <p:nvSpPr>
          <p:cNvPr id="27652" name="Rectangle 3"/>
          <p:cNvSpPr>
            <a:spLocks noChangeArrowheads="1"/>
          </p:cNvSpPr>
          <p:nvPr/>
        </p:nvSpPr>
        <p:spPr bwMode="auto">
          <a:xfrm>
            <a:off x="150813" y="0"/>
            <a:ext cx="3935412" cy="9906000"/>
          </a:xfrm>
          <a:prstGeom prst="rect">
            <a:avLst/>
          </a:prstGeom>
          <a:solidFill>
            <a:schemeClr val="bg1"/>
          </a:solidFill>
          <a:ln w="9525">
            <a:noFill/>
            <a:miter lim="800000"/>
            <a:headEnd/>
            <a:tailEnd/>
          </a:ln>
        </p:spPr>
        <p:txBody>
          <a:bodyPr wrap="none" anchor="ctr"/>
          <a:lstStyle/>
          <a:p>
            <a:pPr>
              <a:buClr>
                <a:srgbClr val="000000"/>
              </a:buClr>
              <a:buSzPct val="100000"/>
              <a:buFont typeface="Times New Roman" pitchFamily="18" charset="0"/>
              <a:buNone/>
            </a:pPr>
            <a:endParaRPr lang="ru-RU" altLang="ru-RU"/>
          </a:p>
        </p:txBody>
      </p:sp>
      <p:sp>
        <p:nvSpPr>
          <p:cNvPr id="27653" name="Rectangle 4"/>
          <p:cNvSpPr>
            <a:spLocks noChangeArrowheads="1"/>
          </p:cNvSpPr>
          <p:nvPr/>
        </p:nvSpPr>
        <p:spPr bwMode="auto">
          <a:xfrm>
            <a:off x="222250" y="881063"/>
            <a:ext cx="3959225" cy="9181617"/>
          </a:xfrm>
          <a:prstGeom prst="rect">
            <a:avLst/>
          </a:prstGeom>
          <a:noFill/>
          <a:ln w="9525">
            <a:noFill/>
            <a:round/>
            <a:headEnd/>
            <a:tailEnd/>
          </a:ln>
        </p:spPr>
        <p:txBody>
          <a:bodyPr lIns="90000" tIns="46800" rIns="90000" bIns="46800">
            <a:spAutoFit/>
          </a:bodyPr>
          <a:lstStyle/>
          <a:p>
            <a:pPr>
              <a:buClr>
                <a:srgbClr val="000000"/>
              </a:buClr>
              <a:buSzPct val="100000"/>
              <a:buFont typeface="Times New Roman" pitchFamily="18" charset="0"/>
              <a:buNone/>
            </a:pPr>
            <a:endParaRPr lang="uk-UA" altLang="ru-RU" sz="1400" b="0" dirty="0">
              <a:solidFill>
                <a:schemeClr val="tx1"/>
              </a:solidFill>
              <a:latin typeface="Comic Sans MS" pitchFamily="66" charset="0"/>
            </a:endParaRPr>
          </a:p>
          <a:p>
            <a:pPr>
              <a:buClr>
                <a:srgbClr val="000000"/>
              </a:buClr>
              <a:buSzPct val="100000"/>
              <a:buFont typeface="Times New Roman" pitchFamily="18" charset="0"/>
              <a:buNone/>
            </a:pPr>
            <a:r>
              <a:rPr lang="en-US" altLang="ru-RU" sz="1200" dirty="0" smtClean="0">
                <a:solidFill>
                  <a:schemeClr val="tx1"/>
                </a:solidFill>
                <a:latin typeface="Times New Roman" pitchFamily="18" charset="0"/>
                <a:cs typeface="Times New Roman" pitchFamily="18" charset="0"/>
              </a:rPr>
              <a:t>GERASYUTA</a:t>
            </a:r>
            <a:r>
              <a:rPr lang="en-US" altLang="ru-RU" sz="1200" b="0" dirty="0" smtClean="0">
                <a:solidFill>
                  <a:schemeClr val="tx1"/>
                </a:solidFill>
                <a:latin typeface="Times New Roman" pitchFamily="18" charset="0"/>
                <a:cs typeface="Times New Roman" pitchFamily="18" charset="0"/>
              </a:rPr>
              <a:t> </a:t>
            </a:r>
            <a:r>
              <a:rPr lang="en-US" altLang="ru-RU" sz="1200" b="0" dirty="0" err="1" smtClean="0">
                <a:solidFill>
                  <a:schemeClr val="tx1"/>
                </a:solidFill>
                <a:latin typeface="Times New Roman" pitchFamily="18" charset="0"/>
                <a:cs typeface="Times New Roman" pitchFamily="18" charset="0"/>
              </a:rPr>
              <a:t>Mykola</a:t>
            </a:r>
            <a:r>
              <a:rPr lang="en-US" altLang="ru-RU" sz="1200" b="0" dirty="0" smtClean="0">
                <a:solidFill>
                  <a:schemeClr val="tx1"/>
                </a:solidFill>
                <a:latin typeface="Times New Roman" pitchFamily="18" charset="0"/>
                <a:cs typeface="Times New Roman" pitchFamily="18" charset="0"/>
              </a:rPr>
              <a:t> </a:t>
            </a:r>
            <a:r>
              <a:rPr lang="en-US" altLang="ru-RU" sz="1200" b="0" dirty="0" err="1" smtClean="0">
                <a:solidFill>
                  <a:schemeClr val="tx1"/>
                </a:solidFill>
                <a:latin typeface="Times New Roman" pitchFamily="18" charset="0"/>
                <a:cs typeface="Times New Roman" pitchFamily="18" charset="0"/>
              </a:rPr>
              <a:t>Fedorovich</a:t>
            </a:r>
            <a:r>
              <a:rPr lang="en-US" altLang="ru-RU" sz="1200" b="0" dirty="0" smtClean="0">
                <a:solidFill>
                  <a:schemeClr val="tx1"/>
                </a:solidFill>
                <a:latin typeface="Times New Roman" pitchFamily="18" charset="0"/>
                <a:cs typeface="Times New Roman" pitchFamily="18" charset="0"/>
              </a:rPr>
              <a:t> (1919-1987) - one of the main authors who developed four generations of battle rocket systems (from P-12 to P-36M) and space rocket carriers "Cosmos", "</a:t>
            </a:r>
            <a:r>
              <a:rPr lang="en-US" altLang="ru-RU" sz="1200" b="0" dirty="0" err="1" smtClean="0">
                <a:solidFill>
                  <a:schemeClr val="tx1"/>
                </a:solidFill>
                <a:latin typeface="Times New Roman" pitchFamily="18" charset="0"/>
                <a:cs typeface="Times New Roman" pitchFamily="18" charset="0"/>
              </a:rPr>
              <a:t>Intercosmos</a:t>
            </a:r>
            <a:r>
              <a:rPr lang="en-US" altLang="ru-RU" sz="1200" b="0" dirty="0" smtClean="0">
                <a:solidFill>
                  <a:schemeClr val="tx1"/>
                </a:solidFill>
                <a:latin typeface="Times New Roman" pitchFamily="18" charset="0"/>
                <a:cs typeface="Times New Roman" pitchFamily="18" charset="0"/>
              </a:rPr>
              <a:t>", "Cyclone", "Zenith". Winner of the USSR Lenin and State Prizes, Hero of Socialist </a:t>
            </a:r>
            <a:r>
              <a:rPr lang="en-US" altLang="ru-RU" sz="1200" b="0" dirty="0" err="1" smtClean="0">
                <a:solidFill>
                  <a:schemeClr val="tx1"/>
                </a:solidFill>
                <a:latin typeface="Times New Roman" pitchFamily="18" charset="0"/>
                <a:cs typeface="Times New Roman" pitchFamily="18" charset="0"/>
              </a:rPr>
              <a:t>Labour</a:t>
            </a:r>
            <a:r>
              <a:rPr lang="en-US" altLang="ru-RU" sz="1200" b="0" dirty="0" smtClean="0">
                <a:solidFill>
                  <a:schemeClr val="tx1"/>
                </a:solidFill>
                <a:latin typeface="Times New Roman" pitchFamily="18" charset="0"/>
                <a:cs typeface="Times New Roman" pitchFamily="18" charset="0"/>
              </a:rPr>
              <a:t>, Corresponding Member of the Ukrainian Academy of Sciences.</a:t>
            </a:r>
          </a:p>
          <a:p>
            <a:pPr>
              <a:buClr>
                <a:srgbClr val="000000"/>
              </a:buClr>
              <a:buSzPct val="100000"/>
              <a:buFont typeface="Times New Roman" pitchFamily="18" charset="0"/>
              <a:buNone/>
            </a:pP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dirty="0" smtClean="0">
                <a:solidFill>
                  <a:schemeClr val="tx1"/>
                </a:solidFill>
                <a:latin typeface="Times New Roman" pitchFamily="18" charset="0"/>
                <a:cs typeface="Times New Roman" pitchFamily="18" charset="0"/>
              </a:rPr>
              <a:t>GRIGOROVYCH</a:t>
            </a:r>
            <a:r>
              <a:rPr lang="en-US" altLang="ru-RU" sz="1200" b="0" dirty="0" smtClean="0">
                <a:solidFill>
                  <a:schemeClr val="tx1"/>
                </a:solidFill>
                <a:latin typeface="Times New Roman" pitchFamily="18" charset="0"/>
                <a:cs typeface="Times New Roman" pitchFamily="18" charset="0"/>
              </a:rPr>
              <a:t> Viktor </a:t>
            </a:r>
            <a:r>
              <a:rPr lang="en-US" altLang="ru-RU" sz="1200" b="0" dirty="0" err="1" smtClean="0">
                <a:solidFill>
                  <a:schemeClr val="tx1"/>
                </a:solidFill>
                <a:latin typeface="Times New Roman" pitchFamily="18" charset="0"/>
                <a:cs typeface="Times New Roman" pitchFamily="18" charset="0"/>
              </a:rPr>
              <a:t>Ivanovich</a:t>
            </a:r>
            <a:r>
              <a:rPr lang="en-US" altLang="ru-RU" sz="1200" b="0" dirty="0" smtClean="0">
                <a:solidFill>
                  <a:schemeClr val="tx1"/>
                </a:solidFill>
                <a:latin typeface="Times New Roman" pitchFamily="18" charset="0"/>
                <a:cs typeface="Times New Roman" pitchFamily="18" charset="0"/>
              </a:rPr>
              <a:t> (1815-1876) - </a:t>
            </a:r>
            <a:r>
              <a:rPr lang="en-US" altLang="ru-RU" sz="1200" b="0" dirty="0" err="1" smtClean="0">
                <a:solidFill>
                  <a:schemeClr val="tx1"/>
                </a:solidFill>
                <a:latin typeface="Times New Roman" pitchFamily="18" charset="0"/>
                <a:cs typeface="Times New Roman" pitchFamily="18" charset="0"/>
              </a:rPr>
              <a:t>Slavologist</a:t>
            </a:r>
            <a:r>
              <a:rPr lang="en-US" altLang="ru-RU" sz="1200" b="0" dirty="0" smtClean="0">
                <a:solidFill>
                  <a:schemeClr val="tx1"/>
                </a:solidFill>
                <a:latin typeface="Times New Roman" pitchFamily="18" charset="0"/>
                <a:cs typeface="Times New Roman" pitchFamily="18" charset="0"/>
              </a:rPr>
              <a:t>, one of the first professors of Slavic philology in Russia.</a:t>
            </a:r>
          </a:p>
          <a:p>
            <a:pPr>
              <a:buClr>
                <a:srgbClr val="000000"/>
              </a:buClr>
              <a:buSzPct val="100000"/>
              <a:buFont typeface="Times New Roman" pitchFamily="18" charset="0"/>
              <a:buNone/>
            </a:pP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dirty="0" smtClean="0">
                <a:solidFill>
                  <a:schemeClr val="tx1"/>
                </a:solidFill>
                <a:latin typeface="Times New Roman" pitchFamily="18" charset="0"/>
                <a:cs typeface="Times New Roman" pitchFamily="18" charset="0"/>
              </a:rPr>
              <a:t>ZABOLOTNYI </a:t>
            </a:r>
            <a:r>
              <a:rPr lang="en-US" altLang="ru-RU" sz="1200" b="0" dirty="0" err="1" smtClean="0">
                <a:solidFill>
                  <a:schemeClr val="tx1"/>
                </a:solidFill>
                <a:latin typeface="Times New Roman" pitchFamily="18" charset="0"/>
                <a:cs typeface="Times New Roman" pitchFamily="18" charset="0"/>
              </a:rPr>
              <a:t>Daniil</a:t>
            </a:r>
            <a:r>
              <a:rPr lang="en-US" altLang="ru-RU" sz="1200" b="0" dirty="0" smtClean="0">
                <a:solidFill>
                  <a:schemeClr val="tx1"/>
                </a:solidFill>
                <a:latin typeface="Times New Roman" pitchFamily="18" charset="0"/>
                <a:cs typeface="Times New Roman" pitchFamily="18" charset="0"/>
              </a:rPr>
              <a:t> </a:t>
            </a:r>
            <a:r>
              <a:rPr lang="en-US" altLang="ru-RU" sz="1200" b="0" dirty="0" err="1" smtClean="0">
                <a:solidFill>
                  <a:schemeClr val="tx1"/>
                </a:solidFill>
                <a:latin typeface="Times New Roman" pitchFamily="18" charset="0"/>
                <a:cs typeface="Times New Roman" pitchFamily="18" charset="0"/>
              </a:rPr>
              <a:t>Kirillovich</a:t>
            </a: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b="0" dirty="0" smtClean="0">
                <a:solidFill>
                  <a:schemeClr val="tx1"/>
                </a:solidFill>
                <a:latin typeface="Times New Roman" pitchFamily="18" charset="0"/>
                <a:cs typeface="Times New Roman" pitchFamily="18" charset="0"/>
              </a:rPr>
              <a:t>(1866-1929) - microbiologist, Academician and the President of the Academy of Sciences of Ukraine (1929).</a:t>
            </a:r>
          </a:p>
          <a:p>
            <a:pPr>
              <a:buClr>
                <a:srgbClr val="000000"/>
              </a:buClr>
              <a:buSzPct val="100000"/>
              <a:buFont typeface="Times New Roman" pitchFamily="18" charset="0"/>
              <a:buNone/>
            </a:pP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dirty="0" smtClean="0">
                <a:solidFill>
                  <a:schemeClr val="tx1"/>
                </a:solidFill>
                <a:latin typeface="Times New Roman" pitchFamily="18" charset="0"/>
                <a:cs typeface="Times New Roman" pitchFamily="18" charset="0"/>
              </a:rPr>
              <a:t>ZELINSKY </a:t>
            </a:r>
            <a:r>
              <a:rPr lang="en-US" altLang="ru-RU" sz="1200" b="0" dirty="0" smtClean="0">
                <a:solidFill>
                  <a:schemeClr val="tx1"/>
                </a:solidFill>
                <a:latin typeface="Times New Roman" pitchFamily="18" charset="0"/>
                <a:cs typeface="Times New Roman" pitchFamily="18" charset="0"/>
              </a:rPr>
              <a:t>Igor </a:t>
            </a:r>
            <a:r>
              <a:rPr lang="en-US" altLang="ru-RU" sz="1200" b="0" dirty="0" err="1" smtClean="0">
                <a:solidFill>
                  <a:schemeClr val="tx1"/>
                </a:solidFill>
                <a:latin typeface="Times New Roman" pitchFamily="18" charset="0"/>
                <a:cs typeface="Times New Roman" pitchFamily="18" charset="0"/>
              </a:rPr>
              <a:t>Petrovich</a:t>
            </a:r>
            <a:r>
              <a:rPr lang="en-US" altLang="ru-RU" sz="1200" b="0" dirty="0" smtClean="0">
                <a:solidFill>
                  <a:schemeClr val="tx1"/>
                </a:solidFill>
                <a:latin typeface="Times New Roman" pitchFamily="18" charset="0"/>
                <a:cs typeface="Times New Roman" pitchFamily="18" charset="0"/>
              </a:rPr>
              <a:t> (1933-2002) - the outstanding scientist and the founder of scientific school of engineering geology, the author of the theory and engineering development of coastal strengthening. Rector of Odessa I.I. </a:t>
            </a:r>
            <a:r>
              <a:rPr lang="en-US" altLang="ru-RU" sz="1200" b="0" dirty="0" err="1" smtClean="0">
                <a:solidFill>
                  <a:schemeClr val="tx1"/>
                </a:solidFill>
                <a:latin typeface="Times New Roman" pitchFamily="18" charset="0"/>
                <a:cs typeface="Times New Roman" pitchFamily="18" charset="0"/>
              </a:rPr>
              <a:t>Mechnikov</a:t>
            </a:r>
            <a:r>
              <a:rPr lang="en-US" altLang="ru-RU" sz="1200" b="0" dirty="0" smtClean="0">
                <a:solidFill>
                  <a:schemeClr val="tx1"/>
                </a:solidFill>
                <a:latin typeface="Times New Roman" pitchFamily="18" charset="0"/>
                <a:cs typeface="Times New Roman" pitchFamily="18" charset="0"/>
              </a:rPr>
              <a:t> State University (1987-1995). Member of the Supreme Council of the USSR, Member of the Presidium of the Supreme Council of the USSR.</a:t>
            </a:r>
          </a:p>
          <a:p>
            <a:pPr>
              <a:buClr>
                <a:srgbClr val="000000"/>
              </a:buClr>
              <a:buSzPct val="100000"/>
              <a:buFont typeface="Times New Roman" pitchFamily="18" charset="0"/>
              <a:buNone/>
            </a:pP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dirty="0" smtClean="0">
                <a:solidFill>
                  <a:schemeClr val="tx1"/>
                </a:solidFill>
                <a:latin typeface="Times New Roman" pitchFamily="18" charset="0"/>
                <a:cs typeface="Times New Roman" pitchFamily="18" charset="0"/>
              </a:rPr>
              <a:t>ZELINSKY </a:t>
            </a:r>
            <a:r>
              <a:rPr lang="en-US" altLang="ru-RU" sz="1200" b="0" dirty="0" err="1" smtClean="0">
                <a:solidFill>
                  <a:schemeClr val="tx1"/>
                </a:solidFill>
                <a:latin typeface="Times New Roman" pitchFamily="18" charset="0"/>
                <a:cs typeface="Times New Roman" pitchFamily="18" charset="0"/>
              </a:rPr>
              <a:t>Nikolay</a:t>
            </a:r>
            <a:r>
              <a:rPr lang="en-US" altLang="ru-RU" sz="1200" b="0" dirty="0" smtClean="0">
                <a:solidFill>
                  <a:schemeClr val="tx1"/>
                </a:solidFill>
                <a:latin typeface="Times New Roman" pitchFamily="18" charset="0"/>
                <a:cs typeface="Times New Roman" pitchFamily="18" charset="0"/>
              </a:rPr>
              <a:t> </a:t>
            </a:r>
            <a:r>
              <a:rPr lang="en-US" altLang="ru-RU" sz="1200" b="0" dirty="0" err="1" smtClean="0">
                <a:solidFill>
                  <a:schemeClr val="tx1"/>
                </a:solidFill>
                <a:latin typeface="Times New Roman" pitchFamily="18" charset="0"/>
                <a:cs typeface="Times New Roman" pitchFamily="18" charset="0"/>
              </a:rPr>
              <a:t>Dmitrovich</a:t>
            </a:r>
            <a:r>
              <a:rPr lang="en-US" altLang="ru-RU" sz="1200" b="0" dirty="0" smtClean="0">
                <a:solidFill>
                  <a:schemeClr val="tx1"/>
                </a:solidFill>
                <a:latin typeface="Times New Roman" pitchFamily="18" charset="0"/>
                <a:cs typeface="Times New Roman" pitchFamily="18" charset="0"/>
              </a:rPr>
              <a:t> (1861-1953) - Academician of the USSR Academy of Sciences, the founder of the world-renowned school of organic chemists.</a:t>
            </a:r>
          </a:p>
          <a:p>
            <a:pPr>
              <a:buClr>
                <a:srgbClr val="000000"/>
              </a:buClr>
              <a:buSzPct val="100000"/>
              <a:buFont typeface="Times New Roman" pitchFamily="18" charset="0"/>
              <a:buNone/>
            </a:pP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dirty="0" smtClean="0">
                <a:solidFill>
                  <a:schemeClr val="tx1"/>
                </a:solidFill>
                <a:latin typeface="Times New Roman" pitchFamily="18" charset="0"/>
                <a:cs typeface="Times New Roman" pitchFamily="18" charset="0"/>
              </a:rPr>
              <a:t>KARPENKO </a:t>
            </a:r>
            <a:r>
              <a:rPr lang="en-US" altLang="ru-RU" sz="1200" b="0" dirty="0" err="1" smtClean="0">
                <a:solidFill>
                  <a:schemeClr val="tx1"/>
                </a:solidFill>
                <a:latin typeface="Times New Roman" pitchFamily="18" charset="0"/>
                <a:cs typeface="Times New Roman" pitchFamily="18" charset="0"/>
              </a:rPr>
              <a:t>Yuriy</a:t>
            </a:r>
            <a:r>
              <a:rPr lang="en-US" altLang="ru-RU" sz="1200" b="0" dirty="0" smtClean="0">
                <a:solidFill>
                  <a:schemeClr val="tx1"/>
                </a:solidFill>
                <a:latin typeface="Times New Roman" pitchFamily="18" charset="0"/>
                <a:cs typeface="Times New Roman" pitchFamily="18" charset="0"/>
              </a:rPr>
              <a:t> </a:t>
            </a:r>
            <a:r>
              <a:rPr lang="en-US" altLang="ru-RU" sz="1200" b="0" dirty="0" err="1" smtClean="0">
                <a:solidFill>
                  <a:schemeClr val="tx1"/>
                </a:solidFill>
                <a:latin typeface="Times New Roman" pitchFamily="18" charset="0"/>
                <a:cs typeface="Times New Roman" pitchFamily="18" charset="0"/>
              </a:rPr>
              <a:t>Oleksandrovych</a:t>
            </a:r>
            <a:r>
              <a:rPr lang="en-US" altLang="ru-RU" sz="1200" b="0" dirty="0" smtClean="0">
                <a:solidFill>
                  <a:schemeClr val="tx1"/>
                </a:solidFill>
                <a:latin typeface="Times New Roman" pitchFamily="18" charset="0"/>
                <a:cs typeface="Times New Roman" pitchFamily="18" charset="0"/>
              </a:rPr>
              <a:t> (1929-2010)</a:t>
            </a:r>
          </a:p>
          <a:p>
            <a:pPr>
              <a:buClr>
                <a:srgbClr val="000000"/>
              </a:buClr>
              <a:buSzPct val="100000"/>
              <a:buFont typeface="Times New Roman" pitchFamily="18" charset="0"/>
              <a:buNone/>
            </a:pPr>
            <a:r>
              <a:rPr lang="en-US" altLang="ru-RU" sz="1200" b="0" dirty="0" smtClean="0">
                <a:solidFill>
                  <a:schemeClr val="tx1"/>
                </a:solidFill>
                <a:latin typeface="Times New Roman" pitchFamily="18" charset="0"/>
                <a:cs typeface="Times New Roman" pitchFamily="18" charset="0"/>
              </a:rPr>
              <a:t>philologist in Slavic linguistics, the leader of the</a:t>
            </a:r>
          </a:p>
          <a:p>
            <a:pPr>
              <a:buClr>
                <a:srgbClr val="000000"/>
              </a:buClr>
              <a:buSzPct val="100000"/>
              <a:buFont typeface="Times New Roman" pitchFamily="18" charset="0"/>
              <a:buNone/>
            </a:pPr>
            <a:r>
              <a:rPr lang="en-US" altLang="ru-RU" sz="1200" b="0" dirty="0" smtClean="0">
                <a:solidFill>
                  <a:schemeClr val="tx1"/>
                </a:solidFill>
                <a:latin typeface="Times New Roman" pitchFamily="18" charset="0"/>
                <a:cs typeface="Times New Roman" pitchFamily="18" charset="0"/>
              </a:rPr>
              <a:t>Ukrainian </a:t>
            </a:r>
            <a:r>
              <a:rPr lang="en-US" altLang="ru-RU" sz="1200" b="0" dirty="0" err="1" smtClean="0">
                <a:solidFill>
                  <a:schemeClr val="tx1"/>
                </a:solidFill>
                <a:latin typeface="Times New Roman" pitchFamily="18" charset="0"/>
                <a:cs typeface="Times New Roman" pitchFamily="18" charset="0"/>
              </a:rPr>
              <a:t>Onomastic</a:t>
            </a:r>
            <a:r>
              <a:rPr lang="en-US" altLang="ru-RU" sz="1200" b="0" dirty="0" smtClean="0">
                <a:solidFill>
                  <a:schemeClr val="tx1"/>
                </a:solidFill>
                <a:latin typeface="Times New Roman" pitchFamily="18" charset="0"/>
                <a:cs typeface="Times New Roman" pitchFamily="18" charset="0"/>
              </a:rPr>
              <a:t> School, Corresponding Member of NAS of Ukraine.</a:t>
            </a:r>
          </a:p>
          <a:p>
            <a:pPr>
              <a:buClr>
                <a:srgbClr val="000000"/>
              </a:buClr>
              <a:buSzPct val="100000"/>
              <a:buFont typeface="Times New Roman" pitchFamily="18" charset="0"/>
              <a:buNone/>
            </a:pP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dirty="0" smtClean="0">
                <a:solidFill>
                  <a:schemeClr val="tx1"/>
                </a:solidFill>
                <a:latin typeface="Times New Roman" pitchFamily="18" charset="0"/>
                <a:cs typeface="Times New Roman" pitchFamily="18" charset="0"/>
              </a:rPr>
              <a:t>KARYSHKOVSKY</a:t>
            </a:r>
            <a:r>
              <a:rPr lang="en-US" altLang="ru-RU" sz="1200" b="0" dirty="0" smtClean="0">
                <a:solidFill>
                  <a:schemeClr val="tx1"/>
                </a:solidFill>
                <a:latin typeface="Times New Roman" pitchFamily="18" charset="0"/>
                <a:cs typeface="Times New Roman" pitchFamily="18" charset="0"/>
              </a:rPr>
              <a:t> Peter </a:t>
            </a:r>
            <a:r>
              <a:rPr lang="en-US" altLang="ru-RU" sz="1200" b="0" dirty="0" err="1" smtClean="0">
                <a:solidFill>
                  <a:schemeClr val="tx1"/>
                </a:solidFill>
                <a:latin typeface="Times New Roman" pitchFamily="18" charset="0"/>
                <a:cs typeface="Times New Roman" pitchFamily="18" charset="0"/>
              </a:rPr>
              <a:t>Petrovich</a:t>
            </a: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b="0" dirty="0" smtClean="0">
                <a:solidFill>
                  <a:schemeClr val="tx1"/>
                </a:solidFill>
                <a:latin typeface="Times New Roman" pitchFamily="18" charset="0"/>
                <a:cs typeface="Times New Roman" pitchFamily="18" charset="0"/>
              </a:rPr>
              <a:t>(1921-1988) – the Corresponding Member of the German Archeological Institute, historian, numismatist, scientist - </a:t>
            </a:r>
            <a:r>
              <a:rPr lang="en-US" altLang="ru-RU" sz="1200" b="0" dirty="0" err="1" smtClean="0">
                <a:solidFill>
                  <a:schemeClr val="tx1"/>
                </a:solidFill>
                <a:latin typeface="Times New Roman" pitchFamily="18" charset="0"/>
                <a:cs typeface="Times New Roman" pitchFamily="18" charset="0"/>
              </a:rPr>
              <a:t>encyclopedist</a:t>
            </a:r>
            <a:r>
              <a:rPr lang="en-US" altLang="ru-RU" sz="1200" b="0" dirty="0" smtClean="0">
                <a:solidFill>
                  <a:schemeClr val="tx1"/>
                </a:solidFill>
                <a:latin typeface="Times New Roman" pitchFamily="18" charset="0"/>
                <a:cs typeface="Times New Roman" pitchFamily="18" charset="0"/>
              </a:rPr>
              <a:t>.</a:t>
            </a:r>
          </a:p>
          <a:p>
            <a:pPr>
              <a:buClr>
                <a:srgbClr val="000000"/>
              </a:buClr>
              <a:buSzPct val="100000"/>
              <a:buFont typeface="Times New Roman" pitchFamily="18" charset="0"/>
              <a:buNone/>
            </a:pP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dirty="0" smtClean="0">
                <a:solidFill>
                  <a:schemeClr val="tx1"/>
                </a:solidFill>
                <a:latin typeface="Times New Roman" pitchFamily="18" charset="0"/>
                <a:cs typeface="Times New Roman" pitchFamily="18" charset="0"/>
              </a:rPr>
              <a:t>LYPSKY </a:t>
            </a:r>
            <a:r>
              <a:rPr lang="en-US" altLang="ru-RU" sz="1200" b="0" dirty="0" smtClean="0">
                <a:solidFill>
                  <a:schemeClr val="tx1"/>
                </a:solidFill>
                <a:latin typeface="Times New Roman" pitchFamily="18" charset="0"/>
                <a:cs typeface="Times New Roman" pitchFamily="18" charset="0"/>
              </a:rPr>
              <a:t>Vladimir </a:t>
            </a:r>
            <a:r>
              <a:rPr lang="en-US" altLang="ru-RU" sz="1200" b="0" dirty="0" err="1" smtClean="0">
                <a:solidFill>
                  <a:schemeClr val="tx1"/>
                </a:solidFill>
                <a:latin typeface="Times New Roman" pitchFamily="18" charset="0"/>
                <a:cs typeface="Times New Roman" pitchFamily="18" charset="0"/>
              </a:rPr>
              <a:t>Ippolitovich</a:t>
            </a: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b="0" dirty="0" smtClean="0">
                <a:solidFill>
                  <a:schemeClr val="tx1"/>
                </a:solidFill>
                <a:latin typeface="Times New Roman" pitchFamily="18" charset="0"/>
                <a:cs typeface="Times New Roman" pitchFamily="18" charset="0"/>
              </a:rPr>
              <a:t>(1863-1937) - botanist, Academician, President of the Academy of Sciences of Ukraine (1922-1928).</a:t>
            </a:r>
          </a:p>
          <a:p>
            <a:pPr>
              <a:buClr>
                <a:srgbClr val="000000"/>
              </a:buClr>
              <a:buSzPct val="100000"/>
              <a:buFont typeface="Times New Roman" pitchFamily="18" charset="0"/>
              <a:buNone/>
            </a:pPr>
            <a:endParaRPr lang="en-US" altLang="ru-RU" sz="12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dirty="0" smtClean="0">
                <a:solidFill>
                  <a:schemeClr val="tx1"/>
                </a:solidFill>
                <a:latin typeface="Times New Roman" pitchFamily="18" charset="0"/>
                <a:cs typeface="Times New Roman" pitchFamily="18" charset="0"/>
              </a:rPr>
              <a:t>LYAPUNOV </a:t>
            </a:r>
            <a:r>
              <a:rPr lang="en-US" altLang="ru-RU" sz="1200" b="0" dirty="0" smtClean="0">
                <a:solidFill>
                  <a:schemeClr val="tx1"/>
                </a:solidFill>
                <a:latin typeface="Times New Roman" pitchFamily="18" charset="0"/>
                <a:cs typeface="Times New Roman" pitchFamily="18" charset="0"/>
              </a:rPr>
              <a:t>Alexander  </a:t>
            </a:r>
            <a:r>
              <a:rPr lang="en-US" altLang="ru-RU" sz="1200" b="0" dirty="0" err="1" smtClean="0">
                <a:solidFill>
                  <a:schemeClr val="tx1"/>
                </a:solidFill>
                <a:latin typeface="Times New Roman" pitchFamily="18" charset="0"/>
                <a:cs typeface="Times New Roman" pitchFamily="18" charset="0"/>
              </a:rPr>
              <a:t>Myhailovych</a:t>
            </a:r>
            <a:endParaRPr lang="en-US" altLang="ru-RU" sz="120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200" b="0" dirty="0" smtClean="0">
                <a:solidFill>
                  <a:schemeClr val="tx1"/>
                </a:solidFill>
                <a:latin typeface="Times New Roman" pitchFamily="18" charset="0"/>
                <a:cs typeface="Times New Roman" pitchFamily="18" charset="0"/>
              </a:rPr>
              <a:t>(1857-1918) - mathematician who created the theory of stability.</a:t>
            </a:r>
            <a:r>
              <a:rPr lang="en-US" altLang="ru-RU" sz="1200" b="0" dirty="0">
                <a:latin typeface="Times New Roman" pitchFamily="18" charset="0"/>
                <a:cs typeface="Times New Roman" pitchFamily="18" charset="0"/>
              </a:rPr>
              <a:t> </a:t>
            </a:r>
            <a:r>
              <a:rPr lang="en-US" altLang="ru-RU" sz="1200" b="0" dirty="0" smtClean="0">
                <a:solidFill>
                  <a:schemeClr val="tx1"/>
                </a:solidFill>
                <a:latin typeface="Times New Roman" pitchFamily="18" charset="0"/>
                <a:cs typeface="Times New Roman" pitchFamily="18" charset="0"/>
              </a:rPr>
              <a:t>Academician of the </a:t>
            </a:r>
            <a:r>
              <a:rPr lang="en-US" altLang="ru-RU" sz="1200" b="0" dirty="0" err="1" smtClean="0">
                <a:solidFill>
                  <a:schemeClr val="tx1"/>
                </a:solidFill>
                <a:latin typeface="Times New Roman" pitchFamily="18" charset="0"/>
                <a:cs typeface="Times New Roman" pitchFamily="18" charset="0"/>
              </a:rPr>
              <a:t>St.Petersburg</a:t>
            </a:r>
            <a:r>
              <a:rPr lang="en-US" altLang="ru-RU" sz="1200" b="0" dirty="0" smtClean="0">
                <a:solidFill>
                  <a:schemeClr val="tx1"/>
                </a:solidFill>
                <a:latin typeface="Times New Roman" pitchFamily="18" charset="0"/>
                <a:cs typeface="Times New Roman" pitchFamily="18" charset="0"/>
              </a:rPr>
              <a:t> Academy of Sciences, Professor. </a:t>
            </a:r>
            <a:endParaRPr lang="ru-RU" altLang="ru-RU" sz="1200" b="0" dirty="0">
              <a:solidFill>
                <a:schemeClr val="tx1"/>
              </a:solidFill>
              <a:latin typeface="Times New Roman" pitchFamily="18" charset="0"/>
              <a:cs typeface="Times New Roman" pitchFamily="18" charset="0"/>
            </a:endParaRPr>
          </a:p>
          <a:p>
            <a:pPr>
              <a:buSzPct val="100000"/>
            </a:pPr>
            <a:endParaRPr lang="en-US" altLang="ru-RU" sz="1400" b="0" dirty="0">
              <a:solidFill>
                <a:srgbClr val="000000"/>
              </a:solidFill>
              <a:latin typeface="Comic Sans MS" pitchFamily="66" charset="0"/>
            </a:endParaRPr>
          </a:p>
        </p:txBody>
      </p:sp>
      <p:pic>
        <p:nvPicPr>
          <p:cNvPr id="27654" name="Picture 5"/>
          <p:cNvPicPr>
            <a:picLocks noChangeAspect="1" noChangeArrowheads="1"/>
          </p:cNvPicPr>
          <p:nvPr/>
        </p:nvPicPr>
        <p:blipFill>
          <a:blip r:embed="rId5" cstate="print"/>
          <a:srcRect/>
          <a:stretch>
            <a:fillRect/>
          </a:stretch>
        </p:blipFill>
        <p:spPr bwMode="auto">
          <a:xfrm>
            <a:off x="4157811" y="5097810"/>
            <a:ext cx="1892300" cy="2592387"/>
          </a:xfrm>
          <a:prstGeom prst="rect">
            <a:avLst/>
          </a:prstGeom>
          <a:noFill/>
          <a:ln w="9360">
            <a:solidFill>
              <a:schemeClr val="tx1"/>
            </a:solidFill>
            <a:miter lim="800000"/>
            <a:headEnd/>
            <a:tailEnd/>
          </a:ln>
        </p:spPr>
      </p:pic>
      <p:pic>
        <p:nvPicPr>
          <p:cNvPr id="27655" name="Picture 6"/>
          <p:cNvPicPr>
            <a:picLocks noChangeAspect="1" noChangeArrowheads="1"/>
          </p:cNvPicPr>
          <p:nvPr/>
        </p:nvPicPr>
        <p:blipFill>
          <a:blip r:embed="rId6" cstate="print"/>
          <a:srcRect/>
          <a:stretch>
            <a:fillRect/>
          </a:stretch>
        </p:blipFill>
        <p:spPr bwMode="auto">
          <a:xfrm>
            <a:off x="4877891" y="6970018"/>
            <a:ext cx="1709737" cy="2376487"/>
          </a:xfrm>
          <a:prstGeom prst="rect">
            <a:avLst/>
          </a:prstGeom>
          <a:noFill/>
          <a:ln w="9360">
            <a:solidFill>
              <a:srgbClr val="000000"/>
            </a:solidFill>
            <a:miter lim="800000"/>
            <a:headEnd/>
            <a:tailEnd/>
          </a:ln>
        </p:spPr>
      </p:pic>
      <p:sp>
        <p:nvSpPr>
          <p:cNvPr id="11" name="Rectangle 5"/>
          <p:cNvSpPr>
            <a:spLocks noChangeArrowheads="1"/>
          </p:cNvSpPr>
          <p:nvPr/>
        </p:nvSpPr>
        <p:spPr bwMode="auto">
          <a:xfrm>
            <a:off x="3797300" y="9345613"/>
            <a:ext cx="2808288" cy="288925"/>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13</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5538" name="Picture 2" descr="ÐÐ°ÑÑÐ¸Ð½ÐºÐ¸ Ð¿Ð¾ Ð·Ð°Ð¿ÑÐ¾ÑÑ Ð·ÐµÐ»Ð¸Ð½ÑÐºÐ¸Ð¹ Ð¸Ð³Ð¾ÑÑ Ð¿ÐµÑÑÐ¾Ð²Ð¸Ñ"/>
          <p:cNvPicPr>
            <a:picLocks noChangeAspect="1" noChangeArrowheads="1"/>
          </p:cNvPicPr>
          <p:nvPr/>
        </p:nvPicPr>
        <p:blipFill>
          <a:blip r:embed="rId7" cstate="print"/>
          <a:srcRect/>
          <a:stretch>
            <a:fillRect/>
          </a:stretch>
        </p:blipFill>
        <p:spPr bwMode="auto">
          <a:xfrm>
            <a:off x="4085803" y="3153594"/>
            <a:ext cx="1374837" cy="1944216"/>
          </a:xfrm>
          <a:prstGeom prst="rect">
            <a:avLst/>
          </a:prstGeom>
          <a:noFill/>
        </p:spPr>
      </p:pic>
      <p:sp>
        <p:nvSpPr>
          <p:cNvPr id="12" name="Rectangle 7"/>
          <p:cNvSpPr>
            <a:spLocks noChangeArrowheads="1"/>
          </p:cNvSpPr>
          <p:nvPr/>
        </p:nvSpPr>
        <p:spPr bwMode="auto">
          <a:xfrm>
            <a:off x="0" y="0"/>
            <a:ext cx="6877050" cy="857250"/>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OUTSTANDING GRADUATES AND LECTURERS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3006725" y="0"/>
            <a:ext cx="3671888" cy="9906000"/>
          </a:xfrm>
          <a:prstGeom prst="rect">
            <a:avLst/>
          </a:prstGeom>
          <a:solidFill>
            <a:schemeClr val="bg1"/>
          </a:solidFill>
          <a:ln w="9525">
            <a:noFill/>
            <a:miter lim="800000"/>
            <a:headEnd/>
            <a:tailEnd/>
          </a:ln>
        </p:spPr>
        <p:txBody>
          <a:bodyPr wrap="none" anchor="ctr"/>
          <a:lstStyle/>
          <a:p>
            <a:pPr>
              <a:buClr>
                <a:srgbClr val="000000"/>
              </a:buClr>
              <a:buSzPct val="100000"/>
              <a:buFont typeface="Times New Roman" pitchFamily="18" charset="0"/>
              <a:buNone/>
            </a:pPr>
            <a:endParaRPr lang="ru-RU" altLang="ru-RU"/>
          </a:p>
        </p:txBody>
      </p:sp>
      <p:sp>
        <p:nvSpPr>
          <p:cNvPr id="18434" name="Rectangle 2"/>
          <p:cNvSpPr>
            <a:spLocks noChangeArrowheads="1"/>
          </p:cNvSpPr>
          <p:nvPr/>
        </p:nvSpPr>
        <p:spPr bwMode="auto">
          <a:xfrm>
            <a:off x="2933675" y="921346"/>
            <a:ext cx="3673475" cy="8404481"/>
          </a:xfrm>
          <a:prstGeom prst="rect">
            <a:avLst/>
          </a:prstGeom>
          <a:noFill/>
          <a:ln w="9525">
            <a:noFill/>
            <a:round/>
            <a:headEnd/>
            <a:tailEnd/>
          </a:ln>
          <a:effectLst/>
        </p:spPr>
        <p:txBody>
          <a:bodyPr wrap="square" lIns="90000" tIns="46800" rIns="90000" bIns="46800">
            <a:spAutoFit/>
          </a:bodyPr>
          <a:lstStyle/>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MECHNIKOV</a:t>
            </a:r>
            <a:r>
              <a:rPr lang="en-US" sz="1200" b="0" dirty="0" smtClean="0">
                <a:solidFill>
                  <a:schemeClr val="tx1"/>
                </a:solidFill>
                <a:latin typeface="Times New Roman" pitchFamily="18" charset="0"/>
                <a:ea typeface="+mn-ea"/>
                <a:cs typeface="Times New Roman" pitchFamily="18" charset="0"/>
              </a:rPr>
              <a:t> </a:t>
            </a:r>
            <a:r>
              <a:rPr lang="en-US" sz="1200" b="0" dirty="0" err="1" smtClean="0">
                <a:solidFill>
                  <a:schemeClr val="tx1"/>
                </a:solidFill>
                <a:latin typeface="Times New Roman" pitchFamily="18" charset="0"/>
                <a:ea typeface="+mn-ea"/>
                <a:cs typeface="Times New Roman" pitchFamily="18" charset="0"/>
              </a:rPr>
              <a:t>Ilya</a:t>
            </a:r>
            <a:r>
              <a:rPr lang="en-US" sz="1200" b="0" dirty="0" smtClean="0">
                <a:solidFill>
                  <a:schemeClr val="tx1"/>
                </a:solidFill>
                <a:latin typeface="Times New Roman" pitchFamily="18" charset="0"/>
                <a:ea typeface="+mn-ea"/>
                <a:cs typeface="Times New Roman" pitchFamily="18" charset="0"/>
              </a:rPr>
              <a:t> </a:t>
            </a:r>
            <a:r>
              <a:rPr lang="en-US" sz="1200" b="0" dirty="0" err="1" smtClean="0">
                <a:solidFill>
                  <a:schemeClr val="tx1"/>
                </a:solidFill>
                <a:latin typeface="Times New Roman" pitchFamily="18" charset="0"/>
                <a:ea typeface="+mn-ea"/>
                <a:cs typeface="Times New Roman" pitchFamily="18" charset="0"/>
              </a:rPr>
              <a:t>Illych</a:t>
            </a:r>
            <a:r>
              <a:rPr lang="en-US" sz="1200" b="0" dirty="0" smtClean="0">
                <a:solidFill>
                  <a:schemeClr val="tx1"/>
                </a:solidFill>
                <a:latin typeface="Times New Roman" pitchFamily="18" charset="0"/>
                <a:ea typeface="+mn-ea"/>
                <a:cs typeface="Times New Roman" pitchFamily="18" charset="0"/>
              </a:rPr>
              <a:t> (1845-1916) - Nobel Prize Winner, one of the founders of immunology.</a:t>
            </a:r>
          </a:p>
          <a:p>
            <a:pPr>
              <a:buClr>
                <a:srgbClr val="000000"/>
              </a:buClr>
              <a:buSzPct val="100000"/>
              <a:buFont typeface="Times New Roman" pitchFamily="16" charset="0"/>
              <a:buNone/>
              <a:defRPr/>
            </a:pP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PODVYSOTSKY</a:t>
            </a:r>
            <a:r>
              <a:rPr lang="en-US" sz="1200" b="0" dirty="0" smtClean="0">
                <a:solidFill>
                  <a:schemeClr val="tx1"/>
                </a:solidFill>
                <a:latin typeface="Times New Roman" pitchFamily="18" charset="0"/>
                <a:ea typeface="+mn-ea"/>
                <a:cs typeface="Times New Roman" pitchFamily="18" charset="0"/>
              </a:rPr>
              <a:t> Vladimir </a:t>
            </a:r>
            <a:r>
              <a:rPr lang="en-US" sz="1200" b="0" dirty="0" err="1" smtClean="0">
                <a:solidFill>
                  <a:schemeClr val="tx1"/>
                </a:solidFill>
                <a:latin typeface="Times New Roman" pitchFamily="18" charset="0"/>
                <a:ea typeface="+mn-ea"/>
                <a:cs typeface="Times New Roman" pitchFamily="18" charset="0"/>
              </a:rPr>
              <a:t>Valerianovich</a:t>
            </a:r>
            <a:r>
              <a:rPr lang="en-US" sz="1200" b="0" dirty="0" smtClean="0">
                <a:solidFill>
                  <a:schemeClr val="tx1"/>
                </a:solidFill>
                <a:latin typeface="Times New Roman" pitchFamily="18" charset="0"/>
                <a:ea typeface="+mn-ea"/>
                <a:cs typeface="Times New Roman" pitchFamily="18" charset="0"/>
              </a:rPr>
              <a:t> (1875-1913) - one of the </a:t>
            </a:r>
            <a:r>
              <a:rPr lang="en-US" sz="1200" b="0" dirty="0" err="1" smtClean="0">
                <a:solidFill>
                  <a:schemeClr val="tx1"/>
                </a:solidFill>
                <a:latin typeface="Times New Roman" pitchFamily="18" charset="0"/>
                <a:ea typeface="+mn-ea"/>
                <a:cs typeface="Times New Roman" pitchFamily="18" charset="0"/>
              </a:rPr>
              <a:t>founedrs</a:t>
            </a:r>
            <a:r>
              <a:rPr lang="en-US" sz="1200" b="0" dirty="0" smtClean="0">
                <a:solidFill>
                  <a:schemeClr val="tx1"/>
                </a:solidFill>
                <a:latin typeface="Times New Roman" pitchFamily="18" charset="0"/>
                <a:ea typeface="+mn-ea"/>
                <a:cs typeface="Times New Roman" pitchFamily="18" charset="0"/>
              </a:rPr>
              <a:t> of the National medical school, the organizer of the Odessa clinic of children's diseases.</a:t>
            </a:r>
          </a:p>
          <a:p>
            <a:pPr>
              <a:buClr>
                <a:srgbClr val="000000"/>
              </a:buClr>
              <a:buSzPct val="100000"/>
              <a:buFont typeface="Times New Roman" pitchFamily="16" charset="0"/>
              <a:buNone/>
              <a:defRPr/>
            </a:pP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SECHENOV</a:t>
            </a:r>
            <a:r>
              <a:rPr lang="en-US" sz="1200" b="0" dirty="0" smtClean="0">
                <a:solidFill>
                  <a:schemeClr val="tx1"/>
                </a:solidFill>
                <a:latin typeface="Times New Roman" pitchFamily="18" charset="0"/>
                <a:ea typeface="+mn-ea"/>
                <a:cs typeface="Times New Roman" pitchFamily="18" charset="0"/>
              </a:rPr>
              <a:t> Ivan </a:t>
            </a:r>
            <a:r>
              <a:rPr lang="en-US" sz="1200" b="0" dirty="0" err="1" smtClean="0">
                <a:solidFill>
                  <a:schemeClr val="tx1"/>
                </a:solidFill>
                <a:latin typeface="Times New Roman" pitchFamily="18" charset="0"/>
                <a:ea typeface="+mn-ea"/>
                <a:cs typeface="Times New Roman" pitchFamily="18" charset="0"/>
              </a:rPr>
              <a:t>Mikhailovich</a:t>
            </a:r>
            <a:r>
              <a:rPr lang="en-US" sz="1200" b="0" dirty="0" smtClean="0">
                <a:solidFill>
                  <a:schemeClr val="tx1"/>
                </a:solidFill>
                <a:latin typeface="Times New Roman" pitchFamily="18" charset="0"/>
                <a:ea typeface="+mn-ea"/>
                <a:cs typeface="Times New Roman" pitchFamily="18" charset="0"/>
              </a:rPr>
              <a:t> (1829-1905) - physiologist. The Corresponding Member of </a:t>
            </a:r>
            <a:r>
              <a:rPr lang="en-US" sz="1200" b="0" dirty="0" err="1" smtClean="0">
                <a:solidFill>
                  <a:schemeClr val="tx1"/>
                </a:solidFill>
                <a:latin typeface="Times New Roman" pitchFamily="18" charset="0"/>
                <a:ea typeface="+mn-ea"/>
                <a:cs typeface="Times New Roman" pitchFamily="18" charset="0"/>
              </a:rPr>
              <a:t>St.Petersburg</a:t>
            </a:r>
            <a:r>
              <a:rPr lang="en-US" sz="1200" b="0" dirty="0" smtClean="0">
                <a:solidFill>
                  <a:schemeClr val="tx1"/>
                </a:solidFill>
                <a:latin typeface="Times New Roman" pitchFamily="18" charset="0"/>
                <a:ea typeface="+mn-ea"/>
                <a:cs typeface="Times New Roman" pitchFamily="18" charset="0"/>
              </a:rPr>
              <a:t> Academy of Sciences.</a:t>
            </a:r>
          </a:p>
          <a:p>
            <a:pPr>
              <a:buClr>
                <a:srgbClr val="000000"/>
              </a:buClr>
              <a:buSzPct val="100000"/>
              <a:buFont typeface="Times New Roman" pitchFamily="16" charset="0"/>
              <a:buNone/>
              <a:defRPr/>
            </a:pP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SERDYUK</a:t>
            </a:r>
            <a:r>
              <a:rPr lang="en-US" sz="1200" b="0" dirty="0" smtClean="0">
                <a:solidFill>
                  <a:schemeClr val="tx1"/>
                </a:solidFill>
                <a:latin typeface="Times New Roman" pitchFamily="18" charset="0"/>
                <a:ea typeface="+mn-ea"/>
                <a:cs typeface="Times New Roman" pitchFamily="18" charset="0"/>
              </a:rPr>
              <a:t> Viktor </a:t>
            </a:r>
            <a:r>
              <a:rPr lang="en-US" sz="1200" b="0" dirty="0" err="1" smtClean="0">
                <a:solidFill>
                  <a:schemeClr val="tx1"/>
                </a:solidFill>
                <a:latin typeface="Times New Roman" pitchFamily="18" charset="0"/>
                <a:ea typeface="+mn-ea"/>
                <a:cs typeface="Times New Roman" pitchFamily="18" charset="0"/>
              </a:rPr>
              <a:t>Vasilievich</a:t>
            </a:r>
            <a:r>
              <a:rPr lang="en-US" sz="1200" b="0" dirty="0" smtClean="0">
                <a:solidFill>
                  <a:schemeClr val="tx1"/>
                </a:solidFill>
                <a:latin typeface="Times New Roman" pitchFamily="18" charset="0"/>
                <a:ea typeface="+mn-ea"/>
                <a:cs typeface="Times New Roman" pitchFamily="18" charset="0"/>
              </a:rPr>
              <a:t> (1934-1994) – the outstanding scientist in the field of physics of semiconductors, founder of the scientific school of physics of semiconductors and semiconductor devices, Rector of Odessa I.I. </a:t>
            </a:r>
            <a:r>
              <a:rPr lang="en-US" sz="1200" b="0" dirty="0" err="1" smtClean="0">
                <a:solidFill>
                  <a:schemeClr val="tx1"/>
                </a:solidFill>
                <a:latin typeface="Times New Roman" pitchFamily="18" charset="0"/>
                <a:ea typeface="+mn-ea"/>
                <a:cs typeface="Times New Roman" pitchFamily="18" charset="0"/>
              </a:rPr>
              <a:t>Mechnikov</a:t>
            </a:r>
            <a:r>
              <a:rPr lang="en-US" sz="1200" b="0" dirty="0" smtClean="0">
                <a:solidFill>
                  <a:schemeClr val="tx1"/>
                </a:solidFill>
                <a:latin typeface="Times New Roman" pitchFamily="18" charset="0"/>
                <a:ea typeface="+mn-ea"/>
                <a:cs typeface="Times New Roman" pitchFamily="18" charset="0"/>
              </a:rPr>
              <a:t> State University (1975-1987).</a:t>
            </a:r>
          </a:p>
          <a:p>
            <a:pPr>
              <a:buClr>
                <a:srgbClr val="000000"/>
              </a:buClr>
              <a:buSzPct val="100000"/>
              <a:buFont typeface="Times New Roman" pitchFamily="16" charset="0"/>
              <a:buNone/>
              <a:defRPr/>
            </a:pPr>
            <a:r>
              <a:rPr lang="en-US" sz="1200" b="0" dirty="0" smtClean="0">
                <a:solidFill>
                  <a:schemeClr val="tx1"/>
                </a:solidFill>
                <a:latin typeface="Times New Roman" pitchFamily="18" charset="0"/>
                <a:ea typeface="+mn-ea"/>
                <a:cs typeface="Times New Roman" pitchFamily="18" charset="0"/>
              </a:rPr>
              <a:t> </a:t>
            </a:r>
          </a:p>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SLABCHENKO</a:t>
            </a:r>
            <a:r>
              <a:rPr lang="en-US" sz="1200" b="0" dirty="0" smtClean="0">
                <a:solidFill>
                  <a:schemeClr val="tx1"/>
                </a:solidFill>
                <a:latin typeface="Times New Roman" pitchFamily="18" charset="0"/>
                <a:ea typeface="+mn-ea"/>
                <a:cs typeface="Times New Roman" pitchFamily="18" charset="0"/>
              </a:rPr>
              <a:t> </a:t>
            </a:r>
            <a:r>
              <a:rPr lang="en-US" sz="1200" b="0" dirty="0" err="1" smtClean="0">
                <a:solidFill>
                  <a:schemeClr val="tx1"/>
                </a:solidFill>
                <a:latin typeface="Times New Roman" pitchFamily="18" charset="0"/>
                <a:ea typeface="+mn-ea"/>
                <a:cs typeface="Times New Roman" pitchFamily="18" charset="0"/>
              </a:rPr>
              <a:t>Mykhaylo</a:t>
            </a:r>
            <a:r>
              <a:rPr lang="en-US" sz="1200" b="0" dirty="0" smtClean="0">
                <a:solidFill>
                  <a:schemeClr val="tx1"/>
                </a:solidFill>
                <a:latin typeface="Times New Roman" pitchFamily="18" charset="0"/>
                <a:ea typeface="+mn-ea"/>
                <a:cs typeface="Times New Roman" pitchFamily="18" charset="0"/>
              </a:rPr>
              <a:t> </a:t>
            </a:r>
            <a:r>
              <a:rPr lang="en-US" sz="1200" b="0" dirty="0" err="1" smtClean="0">
                <a:solidFill>
                  <a:schemeClr val="tx1"/>
                </a:solidFill>
                <a:latin typeface="Times New Roman" pitchFamily="18" charset="0"/>
                <a:ea typeface="+mn-ea"/>
                <a:cs typeface="Times New Roman" pitchFamily="18" charset="0"/>
              </a:rPr>
              <a:t>Yeliseyevich</a:t>
            </a: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b="0" dirty="0" smtClean="0">
                <a:solidFill>
                  <a:schemeClr val="tx1"/>
                </a:solidFill>
                <a:latin typeface="Times New Roman" pitchFamily="18" charset="0"/>
                <a:ea typeface="+mn-ea"/>
                <a:cs typeface="Times New Roman" pitchFamily="18" charset="0"/>
              </a:rPr>
              <a:t>(1882-1952) - Ukrainian scientist, historian, academician of the All-Ukrainian Academy of Sciences.</a:t>
            </a:r>
          </a:p>
          <a:p>
            <a:pPr>
              <a:buClr>
                <a:srgbClr val="000000"/>
              </a:buClr>
              <a:buSzPct val="100000"/>
              <a:buFont typeface="Times New Roman" pitchFamily="16" charset="0"/>
              <a:buNone/>
              <a:defRPr/>
            </a:pP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TRETYAKOV </a:t>
            </a:r>
            <a:r>
              <a:rPr lang="en-US" sz="1200" b="0" dirty="0" smtClean="0">
                <a:solidFill>
                  <a:schemeClr val="tx1"/>
                </a:solidFill>
                <a:latin typeface="Times New Roman" pitchFamily="18" charset="0"/>
                <a:ea typeface="+mn-ea"/>
                <a:cs typeface="Times New Roman" pitchFamily="18" charset="0"/>
              </a:rPr>
              <a:t>Dmitry </a:t>
            </a:r>
            <a:r>
              <a:rPr lang="en-US" sz="1200" b="0" dirty="0" err="1" smtClean="0">
                <a:solidFill>
                  <a:schemeClr val="tx1"/>
                </a:solidFill>
                <a:latin typeface="Times New Roman" pitchFamily="18" charset="0"/>
                <a:ea typeface="+mn-ea"/>
                <a:cs typeface="Times New Roman" pitchFamily="18" charset="0"/>
              </a:rPr>
              <a:t>Konstantinovich</a:t>
            </a: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b="0" dirty="0" smtClean="0">
                <a:solidFill>
                  <a:schemeClr val="tx1"/>
                </a:solidFill>
                <a:latin typeface="Times New Roman" pitchFamily="18" charset="0"/>
                <a:ea typeface="+mn-ea"/>
                <a:cs typeface="Times New Roman" pitchFamily="18" charset="0"/>
              </a:rPr>
              <a:t>(1878-1950) - zoologist-morphologist, academician of the Academy of Sciences of the USSR.</a:t>
            </a:r>
          </a:p>
          <a:p>
            <a:pPr>
              <a:buClr>
                <a:srgbClr val="000000"/>
              </a:buClr>
              <a:buSzPct val="100000"/>
              <a:buFont typeface="Times New Roman" pitchFamily="16" charset="0"/>
              <a:buNone/>
              <a:defRPr/>
            </a:pP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USPENSKIY</a:t>
            </a:r>
            <a:r>
              <a:rPr lang="en-US" sz="1200" b="0" dirty="0" smtClean="0">
                <a:solidFill>
                  <a:schemeClr val="tx1"/>
                </a:solidFill>
                <a:latin typeface="Times New Roman" pitchFamily="18" charset="0"/>
                <a:ea typeface="+mn-ea"/>
                <a:cs typeface="Times New Roman" pitchFamily="18" charset="0"/>
              </a:rPr>
              <a:t> </a:t>
            </a:r>
            <a:r>
              <a:rPr lang="en-US" sz="1200" b="0" dirty="0" err="1" smtClean="0">
                <a:solidFill>
                  <a:schemeClr val="tx1"/>
                </a:solidFill>
                <a:latin typeface="Times New Roman" pitchFamily="18" charset="0"/>
                <a:ea typeface="+mn-ea"/>
                <a:cs typeface="Times New Roman" pitchFamily="18" charset="0"/>
              </a:rPr>
              <a:t>Fedor</a:t>
            </a:r>
            <a:r>
              <a:rPr lang="en-US" sz="1200" b="0" dirty="0" smtClean="0">
                <a:solidFill>
                  <a:schemeClr val="tx1"/>
                </a:solidFill>
                <a:latin typeface="Times New Roman" pitchFamily="18" charset="0"/>
                <a:ea typeface="+mn-ea"/>
                <a:cs typeface="Times New Roman" pitchFamily="18" charset="0"/>
              </a:rPr>
              <a:t> </a:t>
            </a:r>
            <a:r>
              <a:rPr lang="en-US" sz="1200" b="0" dirty="0" err="1" smtClean="0">
                <a:solidFill>
                  <a:schemeClr val="tx1"/>
                </a:solidFill>
                <a:latin typeface="Times New Roman" pitchFamily="18" charset="0"/>
                <a:ea typeface="+mn-ea"/>
                <a:cs typeface="Times New Roman" pitchFamily="18" charset="0"/>
              </a:rPr>
              <a:t>Ivanovich</a:t>
            </a:r>
            <a:r>
              <a:rPr lang="en-US" sz="1200" b="0" dirty="0" smtClean="0">
                <a:solidFill>
                  <a:schemeClr val="tx1"/>
                </a:solidFill>
                <a:latin typeface="Times New Roman" pitchFamily="18" charset="0"/>
                <a:ea typeface="+mn-ea"/>
                <a:cs typeface="Times New Roman" pitchFamily="18" charset="0"/>
              </a:rPr>
              <a:t> (1845-1928) - Academician of the Russian Academy of Sciences and Academy of Sciences of the USSR, historian and archeologist, Author of the History of Byzantine Empire.</a:t>
            </a:r>
          </a:p>
          <a:p>
            <a:pPr>
              <a:buClr>
                <a:srgbClr val="000000"/>
              </a:buClr>
              <a:buSzPct val="100000"/>
              <a:buFont typeface="Times New Roman" pitchFamily="16" charset="0"/>
              <a:buNone/>
              <a:defRPr/>
            </a:pP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FRUMKIN </a:t>
            </a:r>
            <a:r>
              <a:rPr lang="en-US" sz="1200" b="0" dirty="0" smtClean="0">
                <a:solidFill>
                  <a:schemeClr val="tx1"/>
                </a:solidFill>
                <a:latin typeface="Times New Roman" pitchFamily="18" charset="0"/>
                <a:ea typeface="+mn-ea"/>
                <a:cs typeface="Times New Roman" pitchFamily="18" charset="0"/>
              </a:rPr>
              <a:t>Alexander </a:t>
            </a:r>
            <a:r>
              <a:rPr lang="en-US" sz="1200" b="0" dirty="0" err="1" smtClean="0">
                <a:solidFill>
                  <a:schemeClr val="tx1"/>
                </a:solidFill>
                <a:latin typeface="Times New Roman" pitchFamily="18" charset="0"/>
                <a:ea typeface="+mn-ea"/>
                <a:cs typeface="Times New Roman" pitchFamily="18" charset="0"/>
              </a:rPr>
              <a:t>Naumovich</a:t>
            </a: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b="0" dirty="0" smtClean="0">
                <a:solidFill>
                  <a:schemeClr val="tx1"/>
                </a:solidFill>
                <a:latin typeface="Times New Roman" pitchFamily="18" charset="0"/>
                <a:ea typeface="+mn-ea"/>
                <a:cs typeface="Times New Roman" pitchFamily="18" charset="0"/>
              </a:rPr>
              <a:t>(1895-1976) - Soviet physicist, the founder of the electrochemical school, academician of the USSR Academy of Sciences, Hero of Socialist Labor.</a:t>
            </a:r>
          </a:p>
          <a:p>
            <a:pPr>
              <a:buClr>
                <a:srgbClr val="000000"/>
              </a:buClr>
              <a:buSzPct val="100000"/>
              <a:buFont typeface="Times New Roman" pitchFamily="16" charset="0"/>
              <a:buNone/>
              <a:defRPr/>
            </a:pP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KHAVKIN</a:t>
            </a:r>
            <a:r>
              <a:rPr lang="en-US" sz="1200" b="0" dirty="0" smtClean="0">
                <a:solidFill>
                  <a:schemeClr val="tx1"/>
                </a:solidFill>
                <a:latin typeface="Times New Roman" pitchFamily="18" charset="0"/>
                <a:ea typeface="+mn-ea"/>
                <a:cs typeface="Times New Roman" pitchFamily="18" charset="0"/>
              </a:rPr>
              <a:t> Vladimir </a:t>
            </a:r>
            <a:r>
              <a:rPr lang="en-US" sz="1200" b="0" dirty="0" err="1" smtClean="0">
                <a:solidFill>
                  <a:schemeClr val="tx1"/>
                </a:solidFill>
                <a:latin typeface="Times New Roman" pitchFamily="18" charset="0"/>
                <a:ea typeface="+mn-ea"/>
                <a:cs typeface="Times New Roman" pitchFamily="18" charset="0"/>
              </a:rPr>
              <a:t>Aronovich</a:t>
            </a: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b="0" dirty="0" smtClean="0">
                <a:solidFill>
                  <a:schemeClr val="tx1"/>
                </a:solidFill>
                <a:latin typeface="Times New Roman" pitchFamily="18" charset="0"/>
                <a:ea typeface="+mn-ea"/>
                <a:cs typeface="Times New Roman" pitchFamily="18" charset="0"/>
              </a:rPr>
              <a:t>(1860-1930) - world-renowned bacteriologist, immunologist and epidemiologist, the first creator the vaccines against </a:t>
            </a:r>
            <a:r>
              <a:rPr lang="en-US" sz="1200" b="0" dirty="0" smtClean="0">
                <a:solidFill>
                  <a:schemeClr val="tx1"/>
                </a:solidFill>
                <a:latin typeface="Times New Roman" pitchFamily="18" charset="0"/>
                <a:cs typeface="Times New Roman" pitchFamily="18" charset="0"/>
              </a:rPr>
              <a:t>plague and cholera, Savior of the world from plague and cholera.</a:t>
            </a: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endParaRPr lang="en-US" sz="1200" b="0" dirty="0" smtClean="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200" dirty="0" smtClean="0">
                <a:solidFill>
                  <a:schemeClr val="tx1"/>
                </a:solidFill>
                <a:latin typeface="Times New Roman" pitchFamily="18" charset="0"/>
                <a:ea typeface="+mn-ea"/>
                <a:cs typeface="Times New Roman" pitchFamily="18" charset="0"/>
              </a:rPr>
              <a:t>SHVEDOV</a:t>
            </a:r>
            <a:r>
              <a:rPr lang="en-US" sz="1200" b="0" dirty="0" smtClean="0">
                <a:solidFill>
                  <a:schemeClr val="tx1"/>
                </a:solidFill>
                <a:latin typeface="Times New Roman" pitchFamily="18" charset="0"/>
                <a:ea typeface="+mn-ea"/>
                <a:cs typeface="Times New Roman" pitchFamily="18" charset="0"/>
              </a:rPr>
              <a:t> </a:t>
            </a:r>
            <a:r>
              <a:rPr lang="en-US" sz="1200" b="0" dirty="0" err="1" smtClean="0">
                <a:solidFill>
                  <a:schemeClr val="tx1"/>
                </a:solidFill>
                <a:latin typeface="Times New Roman" pitchFamily="18" charset="0"/>
                <a:ea typeface="+mn-ea"/>
                <a:cs typeface="Times New Roman" pitchFamily="18" charset="0"/>
              </a:rPr>
              <a:t>Fedir</a:t>
            </a:r>
            <a:r>
              <a:rPr lang="en-US" sz="1200" b="0" dirty="0" smtClean="0">
                <a:solidFill>
                  <a:schemeClr val="tx1"/>
                </a:solidFill>
                <a:latin typeface="Times New Roman" pitchFamily="18" charset="0"/>
                <a:ea typeface="+mn-ea"/>
                <a:cs typeface="Times New Roman" pitchFamily="18" charset="0"/>
              </a:rPr>
              <a:t> </a:t>
            </a:r>
            <a:r>
              <a:rPr lang="en-US" sz="1200" b="0" dirty="0" err="1" smtClean="0">
                <a:solidFill>
                  <a:schemeClr val="tx1"/>
                </a:solidFill>
                <a:latin typeface="Times New Roman" pitchFamily="18" charset="0"/>
                <a:ea typeface="+mn-ea"/>
                <a:cs typeface="Times New Roman" pitchFamily="18" charset="0"/>
              </a:rPr>
              <a:t>Nikiforovich</a:t>
            </a:r>
            <a:r>
              <a:rPr lang="en-US" sz="1200" b="0" dirty="0" smtClean="0">
                <a:solidFill>
                  <a:schemeClr val="tx1"/>
                </a:solidFill>
                <a:latin typeface="Times New Roman" pitchFamily="18" charset="0"/>
                <a:ea typeface="+mn-ea"/>
                <a:cs typeface="Times New Roman" pitchFamily="18" charset="0"/>
              </a:rPr>
              <a:t> (1840-1925) - physicist, Professor, Dean of the Faculty of Physics and Mathematics, Rector of </a:t>
            </a:r>
            <a:r>
              <a:rPr lang="en-US" sz="1200" b="0" dirty="0" err="1" smtClean="0">
                <a:solidFill>
                  <a:schemeClr val="tx1"/>
                </a:solidFill>
                <a:latin typeface="Times New Roman" pitchFamily="18" charset="0"/>
                <a:ea typeface="+mn-ea"/>
                <a:cs typeface="Times New Roman" pitchFamily="18" charset="0"/>
              </a:rPr>
              <a:t>Novorossiya</a:t>
            </a:r>
            <a:r>
              <a:rPr lang="en-US" sz="1200" b="0" dirty="0" smtClean="0">
                <a:solidFill>
                  <a:schemeClr val="tx1"/>
                </a:solidFill>
                <a:latin typeface="Times New Roman" pitchFamily="18" charset="0"/>
                <a:ea typeface="+mn-ea"/>
                <a:cs typeface="Times New Roman" pitchFamily="18" charset="0"/>
              </a:rPr>
              <a:t> University.</a:t>
            </a:r>
            <a:endParaRPr lang="ru-RU" sz="1200" b="0" dirty="0">
              <a:solidFill>
                <a:schemeClr val="tx1"/>
              </a:solidFill>
              <a:latin typeface="Times New Roman" pitchFamily="18" charset="0"/>
              <a:ea typeface="+mn-ea"/>
              <a:cs typeface="Times New Roman" pitchFamily="18" charset="0"/>
            </a:endParaRPr>
          </a:p>
        </p:txBody>
      </p:sp>
      <p:pic>
        <p:nvPicPr>
          <p:cNvPr id="28676" name="Picture 3"/>
          <p:cNvPicPr>
            <a:picLocks noChangeAspect="1" noChangeArrowheads="1"/>
          </p:cNvPicPr>
          <p:nvPr/>
        </p:nvPicPr>
        <p:blipFill>
          <a:blip r:embed="rId3" cstate="print"/>
          <a:srcRect/>
          <a:stretch>
            <a:fillRect/>
          </a:stretch>
        </p:blipFill>
        <p:spPr bwMode="auto">
          <a:xfrm>
            <a:off x="557411" y="1065362"/>
            <a:ext cx="2016224" cy="2359275"/>
          </a:xfrm>
          <a:prstGeom prst="rect">
            <a:avLst/>
          </a:prstGeom>
          <a:noFill/>
          <a:ln w="9360">
            <a:solidFill>
              <a:srgbClr val="000000"/>
            </a:solidFill>
            <a:miter lim="800000"/>
            <a:headEnd/>
            <a:tailEnd/>
          </a:ln>
        </p:spPr>
      </p:pic>
      <p:pic>
        <p:nvPicPr>
          <p:cNvPr id="28677" name="Picture 4"/>
          <p:cNvPicPr>
            <a:picLocks noChangeAspect="1" noChangeArrowheads="1"/>
          </p:cNvPicPr>
          <p:nvPr/>
        </p:nvPicPr>
        <p:blipFill>
          <a:blip r:embed="rId4" cstate="print"/>
          <a:srcRect/>
          <a:stretch>
            <a:fillRect/>
          </a:stretch>
        </p:blipFill>
        <p:spPr bwMode="auto">
          <a:xfrm>
            <a:off x="125363" y="3009578"/>
            <a:ext cx="1592636" cy="2230884"/>
          </a:xfrm>
          <a:prstGeom prst="rect">
            <a:avLst/>
          </a:prstGeom>
          <a:noFill/>
          <a:ln w="9360">
            <a:solidFill>
              <a:srgbClr val="006633"/>
            </a:solidFill>
            <a:miter lim="800000"/>
            <a:headEnd/>
            <a:tailEnd/>
          </a:ln>
        </p:spPr>
      </p:pic>
      <p:pic>
        <p:nvPicPr>
          <p:cNvPr id="28678" name="Picture 5"/>
          <p:cNvPicPr>
            <a:picLocks noChangeAspect="1" noChangeArrowheads="1"/>
          </p:cNvPicPr>
          <p:nvPr/>
        </p:nvPicPr>
        <p:blipFill>
          <a:blip r:embed="rId5" cstate="print"/>
          <a:srcRect/>
          <a:stretch>
            <a:fillRect/>
          </a:stretch>
        </p:blipFill>
        <p:spPr bwMode="auto">
          <a:xfrm>
            <a:off x="989459" y="5241826"/>
            <a:ext cx="1944216" cy="2400606"/>
          </a:xfrm>
          <a:prstGeom prst="rect">
            <a:avLst/>
          </a:prstGeom>
          <a:noFill/>
          <a:ln w="3240">
            <a:solidFill>
              <a:srgbClr val="000000"/>
            </a:solidFill>
            <a:miter lim="800000"/>
            <a:headEnd/>
            <a:tailEnd/>
          </a:ln>
        </p:spPr>
      </p:pic>
      <p:pic>
        <p:nvPicPr>
          <p:cNvPr id="28679" name="Picture 6"/>
          <p:cNvPicPr>
            <a:picLocks noChangeAspect="1" noChangeArrowheads="1"/>
          </p:cNvPicPr>
          <p:nvPr/>
        </p:nvPicPr>
        <p:blipFill>
          <a:blip r:embed="rId6" cstate="print"/>
          <a:srcRect/>
          <a:stretch>
            <a:fillRect/>
          </a:stretch>
        </p:blipFill>
        <p:spPr bwMode="auto">
          <a:xfrm>
            <a:off x="225426" y="7012143"/>
            <a:ext cx="1628130" cy="2098520"/>
          </a:xfrm>
          <a:prstGeom prst="rect">
            <a:avLst/>
          </a:prstGeom>
          <a:noFill/>
          <a:ln w="3240">
            <a:solidFill>
              <a:srgbClr val="000000"/>
            </a:solidFill>
            <a:miter lim="800000"/>
            <a:headEnd/>
            <a:tailEnd/>
          </a:ln>
        </p:spPr>
      </p:pic>
      <p:sp>
        <p:nvSpPr>
          <p:cNvPr id="28681" name="Rectangle 3"/>
          <p:cNvSpPr>
            <a:spLocks noChangeArrowheads="1"/>
          </p:cNvSpPr>
          <p:nvPr/>
        </p:nvSpPr>
        <p:spPr bwMode="auto">
          <a:xfrm>
            <a:off x="0" y="0"/>
            <a:ext cx="6877050" cy="923925"/>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eaLnBrk="0" hangingPunct="0"/>
            <a:r>
              <a:rPr lang="uk-UA" sz="2300">
                <a:solidFill>
                  <a:schemeClr val="tx1"/>
                </a:solidFill>
                <a:latin typeface="Times New Roman" pitchFamily="18" charset="0"/>
                <a:cs typeface="Times New Roman" pitchFamily="18" charset="0"/>
              </a:rPr>
              <a:t>ВИДАТНІ ВИПУСКНИКИ ТА ВИКЛАДАЧІ </a:t>
            </a:r>
          </a:p>
        </p:txBody>
      </p:sp>
      <p:pic>
        <p:nvPicPr>
          <p:cNvPr id="63490" name="Picture 2" descr="ÐÐ°ÑÑÐ¸Ð½ÐºÐ¸ Ð¿Ð¾ Ð·Ð°Ð¿ÑÐ¾ÑÑ ÑÐµÑÐ´ÑÐº Ð²Ð¸ÐºÑÐ¾Ñ Ð²Ð°ÑÐ¸Ð»ÑÐµÐ²Ð¸Ñ"/>
          <p:cNvPicPr>
            <a:picLocks noChangeAspect="1" noChangeArrowheads="1"/>
          </p:cNvPicPr>
          <p:nvPr/>
        </p:nvPicPr>
        <p:blipFill>
          <a:blip r:embed="rId7" cstate="print"/>
          <a:srcRect/>
          <a:stretch>
            <a:fillRect/>
          </a:stretch>
        </p:blipFill>
        <p:spPr bwMode="auto">
          <a:xfrm>
            <a:off x="1493515" y="3009578"/>
            <a:ext cx="1414438" cy="2232248"/>
          </a:xfrm>
          <a:prstGeom prst="rect">
            <a:avLst/>
          </a:prstGeom>
          <a:noFill/>
        </p:spPr>
      </p:pic>
      <p:sp>
        <p:nvSpPr>
          <p:cNvPr id="12" name="Rectangle 6"/>
          <p:cNvSpPr>
            <a:spLocks noChangeArrowheads="1"/>
          </p:cNvSpPr>
          <p:nvPr/>
        </p:nvSpPr>
        <p:spPr bwMode="auto">
          <a:xfrm>
            <a:off x="0" y="9490075"/>
            <a:ext cx="6877050" cy="301625"/>
          </a:xfrm>
          <a:prstGeom prst="rect">
            <a:avLst/>
          </a:prstGeom>
          <a:solidFill>
            <a:srgbClr val="FFFF66">
              <a:alpha val="79999"/>
            </a:srgbClr>
          </a:solidFill>
          <a:ln w="9525">
            <a:noFill/>
            <a:miter lim="800000"/>
            <a:headEnd/>
            <a:tailEnd/>
          </a:ln>
        </p:spPr>
        <p:txBody>
          <a:bodyPr lIns="90000" tIns="46800" rIns="90000" bIns="46800" anchor="ct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b="0" dirty="0">
                <a:solidFill>
                  <a:schemeClr val="tx1"/>
                </a:solidFill>
                <a:latin typeface="Times New Roman" pitchFamily="18" charset="0"/>
                <a:cs typeface="Times New Roman" pitchFamily="18" charset="0"/>
              </a:rPr>
              <a:t>   </a:t>
            </a:r>
            <a:r>
              <a:rPr lang="en-US" altLang="ru-RU" sz="1600" b="0" dirty="0">
                <a:solidFill>
                  <a:schemeClr val="tx1"/>
                </a:solidFill>
                <a:latin typeface="Times New Roman" pitchFamily="18" charset="0"/>
                <a:cs typeface="Times New Roman" pitchFamily="18" charset="0"/>
              </a:rPr>
              <a:t>14</a:t>
            </a:r>
            <a:r>
              <a:rPr lang="ru-RU" altLang="ru-RU" sz="1600" b="0" dirty="0">
                <a:solidFill>
                  <a:schemeClr val="tx1"/>
                </a:solidFill>
                <a:latin typeface="Times New Roman" pitchFamily="18" charset="0"/>
                <a:cs typeface="Times New Roman" pitchFamily="18" charset="0"/>
              </a:rPr>
              <a:t>   </a:t>
            </a:r>
            <a:r>
              <a:rPr lang="en-US" altLang="ru-RU" sz="1600" b="0" dirty="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a:t>
            </a:r>
            <a:r>
              <a:rPr lang="en-US" altLang="ru-RU" sz="1600" dirty="0">
                <a:solidFill>
                  <a:schemeClr val="tx1"/>
                </a:solidFill>
                <a:latin typeface="Times New Roman" pitchFamily="18" charset="0"/>
                <a:cs typeface="Times New Roman" pitchFamily="18" charset="0"/>
              </a:rPr>
              <a:t>I. I. MECHNIKOV NATIONAL UNIVERSITY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7" descr="Картинки по запросу украина png без фона герб"/>
          <p:cNvPicPr>
            <a:picLocks noChangeAspect="1" noChangeArrowheads="1"/>
          </p:cNvPicPr>
          <p:nvPr/>
        </p:nvPicPr>
        <p:blipFill>
          <a:blip r:embed="rId3" cstate="print"/>
          <a:srcRect r="4564"/>
          <a:stretch>
            <a:fillRect/>
          </a:stretch>
        </p:blipFill>
        <p:spPr bwMode="auto">
          <a:xfrm>
            <a:off x="261938" y="3513138"/>
            <a:ext cx="6613525" cy="4425950"/>
          </a:xfrm>
          <a:prstGeom prst="rect">
            <a:avLst/>
          </a:prstGeom>
          <a:noFill/>
          <a:ln w="9525">
            <a:noFill/>
            <a:miter lim="800000"/>
            <a:headEnd/>
            <a:tailEnd/>
          </a:ln>
        </p:spPr>
      </p:pic>
      <p:pic>
        <p:nvPicPr>
          <p:cNvPr id="29699" name="Picture 19" descr="https://pp.vk.me/c614816/v614816896/1a50f/rKOKdH7nCC8.jpg"/>
          <p:cNvPicPr>
            <a:picLocks noChangeAspect="1" noChangeArrowheads="1"/>
          </p:cNvPicPr>
          <p:nvPr/>
        </p:nvPicPr>
        <p:blipFill>
          <a:blip r:embed="rId4" cstate="print"/>
          <a:srcRect r="20128"/>
          <a:stretch>
            <a:fillRect/>
          </a:stretch>
        </p:blipFill>
        <p:spPr bwMode="auto">
          <a:xfrm>
            <a:off x="4905375" y="3787775"/>
            <a:ext cx="1408113" cy="2506663"/>
          </a:xfrm>
          <a:prstGeom prst="rect">
            <a:avLst/>
          </a:prstGeom>
          <a:noFill/>
          <a:ln w="9525">
            <a:solidFill>
              <a:schemeClr val="tx1"/>
            </a:solidFill>
            <a:miter lim="800000"/>
            <a:headEnd/>
            <a:tailEnd/>
          </a:ln>
        </p:spPr>
      </p:pic>
      <p:pic>
        <p:nvPicPr>
          <p:cNvPr id="29700" name="Picture 11" descr="https://pp.vk.me/c629319/v629319177/a89d/tDdX4MNCfU0.jpg"/>
          <p:cNvPicPr>
            <a:picLocks noChangeAspect="1" noChangeArrowheads="1"/>
          </p:cNvPicPr>
          <p:nvPr/>
        </p:nvPicPr>
        <p:blipFill>
          <a:blip r:embed="rId5" cstate="print">
            <a:lum bright="10000" contrast="10000"/>
          </a:blip>
          <a:srcRect l="6436" t="28079" r="69516" b="8754"/>
          <a:stretch>
            <a:fillRect/>
          </a:stretch>
        </p:blipFill>
        <p:spPr bwMode="auto">
          <a:xfrm>
            <a:off x="5200650" y="5326063"/>
            <a:ext cx="1674813" cy="3135312"/>
          </a:xfrm>
          <a:prstGeom prst="rect">
            <a:avLst/>
          </a:prstGeom>
          <a:noFill/>
          <a:ln w="9525">
            <a:solidFill>
              <a:schemeClr val="tx1"/>
            </a:solidFill>
            <a:miter lim="800000"/>
            <a:headEnd/>
            <a:tailEnd/>
          </a:ln>
        </p:spPr>
      </p:pic>
      <p:sp>
        <p:nvSpPr>
          <p:cNvPr id="29701" name="Rectangle 3"/>
          <p:cNvSpPr>
            <a:spLocks noChangeArrowheads="1"/>
          </p:cNvSpPr>
          <p:nvPr/>
        </p:nvSpPr>
        <p:spPr bwMode="auto">
          <a:xfrm>
            <a:off x="3437731" y="1929458"/>
            <a:ext cx="3365500" cy="1325620"/>
          </a:xfrm>
          <a:prstGeom prst="rect">
            <a:avLst/>
          </a:prstGeom>
          <a:noFill/>
          <a:ln w="9525">
            <a:noFill/>
            <a:round/>
            <a:headEnd/>
            <a:tailEnd/>
          </a:ln>
        </p:spPr>
        <p:txBody>
          <a:bodyPr lIns="90000" tIns="46800" rIns="90000" bIns="46800">
            <a:spAutoFit/>
          </a:bodyPr>
          <a:lstStyle/>
          <a:p>
            <a:pPr>
              <a:buClr>
                <a:srgbClr val="000000"/>
              </a:buClr>
              <a:buSzPct val="100000"/>
              <a:buFont typeface="Times New Roman" pitchFamily="18" charset="0"/>
              <a:buNone/>
            </a:pPr>
            <a:r>
              <a:rPr lang="en-US" altLang="ru-RU" sz="2000" b="0" dirty="0" err="1" smtClean="0">
                <a:solidFill>
                  <a:schemeClr val="tx1"/>
                </a:solidFill>
                <a:latin typeface="Times New Roman" pitchFamily="18" charset="0"/>
                <a:cs typeface="Times New Roman" pitchFamily="18" charset="0"/>
              </a:rPr>
              <a:t>Odesa</a:t>
            </a:r>
            <a:r>
              <a:rPr lang="en-US" altLang="ru-RU" sz="2000" b="0" dirty="0" smtClean="0">
                <a:solidFill>
                  <a:schemeClr val="tx1"/>
                </a:solidFill>
                <a:latin typeface="Times New Roman" pitchFamily="18" charset="0"/>
                <a:cs typeface="Times New Roman" pitchFamily="18" charset="0"/>
              </a:rPr>
              <a:t> I. I. </a:t>
            </a:r>
            <a:r>
              <a:rPr lang="en-US" altLang="ru-RU" sz="2000" b="0" dirty="0" err="1" smtClean="0">
                <a:solidFill>
                  <a:schemeClr val="tx1"/>
                </a:solidFill>
                <a:latin typeface="Times New Roman" pitchFamily="18" charset="0"/>
                <a:cs typeface="Times New Roman" pitchFamily="18" charset="0"/>
              </a:rPr>
              <a:t>Mechnikov</a:t>
            </a:r>
            <a:r>
              <a:rPr lang="en-US" altLang="ru-RU" sz="2000" b="0" dirty="0" smtClean="0">
                <a:solidFill>
                  <a:schemeClr val="tx1"/>
                </a:solidFill>
                <a:latin typeface="Times New Roman" pitchFamily="18" charset="0"/>
                <a:cs typeface="Times New Roman" pitchFamily="18" charset="0"/>
              </a:rPr>
              <a:t> National University is the Modern advanced educational complex in Southern Ukraine. </a:t>
            </a:r>
            <a:endParaRPr lang="ru-RU" altLang="ru-RU" sz="2000" b="0" dirty="0">
              <a:solidFill>
                <a:schemeClr val="tx1"/>
              </a:solidFill>
              <a:latin typeface="Times New Roman" pitchFamily="18" charset="0"/>
              <a:cs typeface="Times New Roman" pitchFamily="18" charset="0"/>
            </a:endParaRPr>
          </a:p>
        </p:txBody>
      </p:sp>
      <p:pic>
        <p:nvPicPr>
          <p:cNvPr id="29702" name="Picture 13" descr="https://pp.vk.me/c627831/v627831350/dfe4/7HkXJ_jAmf4.jpg"/>
          <p:cNvPicPr>
            <a:picLocks noChangeAspect="1" noChangeArrowheads="1"/>
          </p:cNvPicPr>
          <p:nvPr/>
        </p:nvPicPr>
        <p:blipFill>
          <a:blip r:embed="rId6" cstate="print"/>
          <a:srcRect/>
          <a:stretch>
            <a:fillRect/>
          </a:stretch>
        </p:blipFill>
        <p:spPr bwMode="auto">
          <a:xfrm>
            <a:off x="341313" y="6750050"/>
            <a:ext cx="1911350" cy="2547938"/>
          </a:xfrm>
          <a:prstGeom prst="rect">
            <a:avLst/>
          </a:prstGeom>
          <a:noFill/>
          <a:ln w="9525">
            <a:solidFill>
              <a:schemeClr val="tx1"/>
            </a:solidFill>
            <a:miter lim="800000"/>
            <a:headEnd/>
            <a:tailEnd/>
          </a:ln>
        </p:spPr>
      </p:pic>
      <p:pic>
        <p:nvPicPr>
          <p:cNvPr id="29703" name="Picture 9" descr="https://pp.vk.me/c614717/v614717896/146de/W77fDRzBS80.jpg"/>
          <p:cNvPicPr>
            <a:picLocks noChangeAspect="1" noChangeArrowheads="1"/>
          </p:cNvPicPr>
          <p:nvPr/>
        </p:nvPicPr>
        <p:blipFill>
          <a:blip r:embed="rId7" cstate="print"/>
          <a:srcRect l="5338" t="23364" r="1811" b="5661"/>
          <a:stretch>
            <a:fillRect/>
          </a:stretch>
        </p:blipFill>
        <p:spPr bwMode="auto">
          <a:xfrm>
            <a:off x="2497138" y="7550150"/>
            <a:ext cx="3789362" cy="1917700"/>
          </a:xfrm>
          <a:prstGeom prst="rect">
            <a:avLst/>
          </a:prstGeom>
          <a:noFill/>
          <a:ln w="9525">
            <a:solidFill>
              <a:schemeClr val="tx1"/>
            </a:solidFill>
            <a:miter lim="800000"/>
            <a:headEnd/>
            <a:tailEnd/>
          </a:ln>
        </p:spPr>
      </p:pic>
      <p:pic>
        <p:nvPicPr>
          <p:cNvPr id="29704" name="Picture 7" descr="https://pp.vk.me/c614717/v614717896/1476e/YP50BfflCBA.jpg"/>
          <p:cNvPicPr>
            <a:picLocks noChangeAspect="1" noChangeArrowheads="1"/>
          </p:cNvPicPr>
          <p:nvPr/>
        </p:nvPicPr>
        <p:blipFill>
          <a:blip r:embed="rId8" cstate="print">
            <a:lum bright="10000" contrast="10000"/>
          </a:blip>
          <a:srcRect l="18932" r="1875" b="12675"/>
          <a:stretch>
            <a:fillRect/>
          </a:stretch>
        </p:blipFill>
        <p:spPr bwMode="auto">
          <a:xfrm rot="-265417">
            <a:off x="268288" y="2001838"/>
            <a:ext cx="2955925" cy="2159000"/>
          </a:xfrm>
          <a:prstGeom prst="rect">
            <a:avLst/>
          </a:prstGeom>
          <a:noFill/>
          <a:ln w="9525">
            <a:solidFill>
              <a:schemeClr val="tx1"/>
            </a:solidFill>
            <a:miter lim="800000"/>
            <a:headEnd/>
            <a:tailEnd/>
          </a:ln>
        </p:spPr>
      </p:pic>
      <p:sp>
        <p:nvSpPr>
          <p:cNvPr id="11" name="Rectangle 5"/>
          <p:cNvSpPr>
            <a:spLocks noChangeArrowheads="1"/>
          </p:cNvSpPr>
          <p:nvPr/>
        </p:nvSpPr>
        <p:spPr bwMode="auto">
          <a:xfrm>
            <a:off x="3797300" y="9563100"/>
            <a:ext cx="2881313" cy="290513"/>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15</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Rectangle 2"/>
          <p:cNvSpPr>
            <a:spLocks noChangeArrowheads="1"/>
          </p:cNvSpPr>
          <p:nvPr/>
        </p:nvSpPr>
        <p:spPr bwMode="auto">
          <a:xfrm>
            <a:off x="0" y="0"/>
            <a:ext cx="6877050" cy="1079500"/>
          </a:xfrm>
          <a:prstGeom prst="rect">
            <a:avLst/>
          </a:prstGeom>
          <a:gradFill rotWithShape="0">
            <a:gsLst>
              <a:gs pos="0">
                <a:srgbClr val="FFEFD1"/>
              </a:gs>
              <a:gs pos="64999">
                <a:srgbClr val="F0EBD5"/>
              </a:gs>
              <a:gs pos="100000">
                <a:srgbClr val="D1C39F"/>
              </a:gs>
            </a:gsLst>
            <a:lin ang="5400000"/>
          </a:gradFill>
          <a:ln w="9525">
            <a:noFill/>
            <a:round/>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300">
                <a:solidFill>
                  <a:schemeClr val="tx1"/>
                </a:solidFill>
                <a:latin typeface="Times New Roman" pitchFamily="18" charset="0"/>
                <a:cs typeface="Times New Roman" pitchFamily="18" charset="0"/>
              </a:rPr>
              <a:t>PART</a:t>
            </a:r>
            <a:r>
              <a:rPr lang="ru-RU" sz="2300">
                <a:solidFill>
                  <a:schemeClr val="tx1"/>
                </a:solidFill>
                <a:latin typeface="Times New Roman" pitchFamily="18" charset="0"/>
                <a:cs typeface="Times New Roman" pitchFamily="18" charset="0"/>
              </a:rPr>
              <a:t> 3. </a:t>
            </a:r>
            <a:r>
              <a:rPr lang="en-US" sz="2300">
                <a:solidFill>
                  <a:schemeClr val="tx1"/>
                </a:solidFill>
                <a:latin typeface="Times New Roman" pitchFamily="18" charset="0"/>
                <a:cs typeface="Times New Roman" pitchFamily="18" charset="0"/>
              </a:rPr>
              <a:t>EDUCATION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269379" y="954227"/>
            <a:ext cx="6192688" cy="2310505"/>
          </a:xfrm>
          <a:prstGeom prst="rect">
            <a:avLst/>
          </a:prstGeom>
          <a:noFill/>
          <a:ln w="9525">
            <a:noFill/>
            <a:round/>
            <a:headEnd/>
            <a:tailEnd/>
          </a:ln>
        </p:spPr>
        <p:txBody>
          <a:bodyPr wrap="square" lIns="90000" tIns="46800" rIns="90000" bIns="46800" anchor="ctr">
            <a:spAutoFit/>
          </a:bodyPr>
          <a:lstStyle/>
          <a:p>
            <a:pPr algn="ctr">
              <a:buClr>
                <a:srgbClr val="000000"/>
              </a:buClr>
              <a:buSzPct val="100000"/>
              <a:buFont typeface="Times New Roman" pitchFamily="18" charset="0"/>
              <a:buNone/>
            </a:pPr>
            <a:r>
              <a:rPr lang="en-US" altLang="ru-RU" sz="1600" dirty="0" smtClean="0">
                <a:solidFill>
                  <a:schemeClr val="tx1"/>
                </a:solidFill>
                <a:latin typeface="Times New Roman" pitchFamily="18" charset="0"/>
                <a:cs typeface="Times New Roman" pitchFamily="18" charset="0"/>
              </a:rPr>
              <a:t>Faculty of Biology</a:t>
            </a:r>
          </a:p>
          <a:p>
            <a:pPr algn="ctr">
              <a:buClr>
                <a:srgbClr val="000000"/>
              </a:buClr>
              <a:buSzPct val="100000"/>
              <a:buFont typeface="Times New Roman" pitchFamily="18" charset="0"/>
              <a:buNone/>
            </a:pPr>
            <a:endParaRPr lang="en-US" altLang="ru-RU" sz="1600" dirty="0" smtClean="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The Faculty is well known by its complex studies of biological diversity of the South and West of Ukraine. Ecological, genetic, molecular-biological, microbiological, biochemical and physiological studies are also conducted. Zoological Museum, Botanical Garden, </a:t>
            </a:r>
            <a:r>
              <a:rPr lang="en-US" altLang="ru-RU" sz="1400" b="0" dirty="0" err="1" smtClean="0">
                <a:solidFill>
                  <a:schemeClr val="tx1"/>
                </a:solidFill>
                <a:latin typeface="Times New Roman" pitchFamily="18" charset="0"/>
                <a:cs typeface="Times New Roman" pitchFamily="18" charset="0"/>
              </a:rPr>
              <a:t>Hydrobiological</a:t>
            </a:r>
            <a:r>
              <a:rPr lang="en-US" altLang="ru-RU" sz="1400" b="0" dirty="0" smtClean="0">
                <a:solidFill>
                  <a:schemeClr val="tx1"/>
                </a:solidFill>
                <a:latin typeface="Times New Roman" pitchFamily="18" charset="0"/>
                <a:cs typeface="Times New Roman" pitchFamily="18" charset="0"/>
              </a:rPr>
              <a:t> Station are educational and experimental bases of the Faculty . The Scientific Society of Students, Graduate Students and Young Scientists function at the Faculty and regularly held International conferences "Biodiversity. Ecology. Evolution. Adaptation“. October is traditionally joyfully celebrated as a Freshman Day.</a:t>
            </a:r>
            <a:endParaRPr lang="ru-RU" altLang="ru-RU" sz="1400" b="0" dirty="0">
              <a:solidFill>
                <a:schemeClr val="tx1"/>
              </a:solidFill>
              <a:latin typeface="Times New Roman" pitchFamily="18" charset="0"/>
              <a:cs typeface="Times New Roman" pitchFamily="18" charset="0"/>
            </a:endParaRPr>
          </a:p>
        </p:txBody>
      </p:sp>
      <p:sp>
        <p:nvSpPr>
          <p:cNvPr id="33796" name="Rectangle 10"/>
          <p:cNvSpPr>
            <a:spLocks noChangeArrowheads="1"/>
          </p:cNvSpPr>
          <p:nvPr/>
        </p:nvSpPr>
        <p:spPr bwMode="auto">
          <a:xfrm>
            <a:off x="701427" y="2973864"/>
            <a:ext cx="5832648" cy="2462213"/>
          </a:xfrm>
          <a:prstGeom prst="rect">
            <a:avLst/>
          </a:prstGeom>
          <a:noFill/>
          <a:ln w="9525">
            <a:noFill/>
            <a:miter lim="800000"/>
            <a:headEnd/>
            <a:tailEnd/>
          </a:ln>
        </p:spPr>
        <p:txBody>
          <a:bodyPr wrap="square" anchor="ctr">
            <a:spAutoFit/>
          </a:bodyPr>
          <a:lstStyle/>
          <a:p>
            <a:pPr algn="ctr" eaLnBrk="0" hangingPunct="0">
              <a:tabLst>
                <a:tab pos="457200" algn="l"/>
              </a:tabLst>
            </a:pPr>
            <a:endParaRPr lang="en-US" altLang="ru-RU" sz="1400" dirty="0" smtClean="0">
              <a:solidFill>
                <a:schemeClr val="tx1"/>
              </a:solidFill>
              <a:latin typeface="Times New Roman" pitchFamily="18" charset="0"/>
              <a:cs typeface="Times New Roman" pitchFamily="18" charset="0"/>
            </a:endParaRPr>
          </a:p>
          <a:p>
            <a:pPr algn="ctr" eaLnBrk="0" hangingPunct="0">
              <a:tabLst>
                <a:tab pos="457200" algn="l"/>
              </a:tabLst>
            </a:pPr>
            <a:r>
              <a:rPr lang="en-US" altLang="ru-RU" sz="1400" dirty="0" smtClean="0">
                <a:solidFill>
                  <a:schemeClr val="tx1"/>
                </a:solidFill>
                <a:latin typeface="Times New Roman" pitchFamily="18" charset="0"/>
                <a:cs typeface="Times New Roman" pitchFamily="18" charset="0"/>
              </a:rPr>
              <a:t>Departments :</a:t>
            </a:r>
          </a:p>
          <a:p>
            <a:pPr eaLnBrk="0" hangingPunct="0">
              <a:tabLst>
                <a:tab pos="457200" algn="l"/>
              </a:tabLst>
            </a:pPr>
            <a:r>
              <a:rPr lang="en-US" altLang="ru-RU" sz="1400" b="0" dirty="0" smtClean="0">
                <a:solidFill>
                  <a:schemeClr val="tx1"/>
                </a:solidFill>
                <a:latin typeface="Times New Roman" pitchFamily="18" charset="0"/>
                <a:cs typeface="Times New Roman" pitchFamily="18" charset="0"/>
              </a:rPr>
              <a:t> </a:t>
            </a:r>
          </a:p>
          <a:p>
            <a:pPr eaLnBrk="0" hangingPunct="0">
              <a:tabLst>
                <a:tab pos="457200" algn="l"/>
              </a:tabLst>
            </a:pPr>
            <a:r>
              <a:rPr lang="en-US" altLang="ru-RU" sz="1400" b="0" dirty="0" smtClean="0">
                <a:solidFill>
                  <a:schemeClr val="tx1"/>
                </a:solidFill>
                <a:latin typeface="Times New Roman" pitchFamily="18" charset="0"/>
                <a:cs typeface="Times New Roman" pitchFamily="18" charset="0"/>
              </a:rPr>
              <a:t>1. Department of Human and Animal Physiology</a:t>
            </a:r>
          </a:p>
          <a:p>
            <a:pPr eaLnBrk="0" hangingPunct="0">
              <a:tabLst>
                <a:tab pos="457200" algn="l"/>
              </a:tabLst>
            </a:pPr>
            <a:r>
              <a:rPr lang="en-US" altLang="ru-RU" sz="1400" b="0" dirty="0" smtClean="0">
                <a:solidFill>
                  <a:schemeClr val="tx1"/>
                </a:solidFill>
                <a:latin typeface="Times New Roman" pitchFamily="18" charset="0"/>
                <a:cs typeface="Times New Roman" pitchFamily="18" charset="0"/>
              </a:rPr>
              <a:t>2. Department of Hydrobiology and General Ecology</a:t>
            </a:r>
          </a:p>
          <a:p>
            <a:pPr eaLnBrk="0" hangingPunct="0">
              <a:tabLst>
                <a:tab pos="457200" algn="l"/>
              </a:tabLst>
            </a:pPr>
            <a:r>
              <a:rPr lang="en-US" altLang="ru-RU" sz="1400" b="0" dirty="0" smtClean="0">
                <a:solidFill>
                  <a:schemeClr val="tx1"/>
                </a:solidFill>
                <a:latin typeface="Times New Roman" pitchFamily="18" charset="0"/>
                <a:cs typeface="Times New Roman" pitchFamily="18" charset="0"/>
              </a:rPr>
              <a:t>3. Department of Genetics and Molecular Biology</a:t>
            </a:r>
          </a:p>
          <a:p>
            <a:pPr eaLnBrk="0" hangingPunct="0">
              <a:tabLst>
                <a:tab pos="457200" algn="l"/>
              </a:tabLst>
            </a:pPr>
            <a:r>
              <a:rPr lang="en-US" altLang="ru-RU" sz="1400" b="0" dirty="0" smtClean="0">
                <a:solidFill>
                  <a:schemeClr val="tx1"/>
                </a:solidFill>
                <a:latin typeface="Times New Roman" pitchFamily="18" charset="0"/>
                <a:cs typeface="Times New Roman" pitchFamily="18" charset="0"/>
              </a:rPr>
              <a:t>4.</a:t>
            </a:r>
            <a:r>
              <a:rPr lang="ru-RU" altLang="ru-RU" sz="1400" b="0" dirty="0" smtClean="0">
                <a:solidFill>
                  <a:schemeClr val="tx1"/>
                </a:solidFill>
                <a:latin typeface="Times New Roman" pitchFamily="18" charset="0"/>
                <a:cs typeface="Times New Roman" pitchFamily="18" charset="0"/>
              </a:rPr>
              <a:t> </a:t>
            </a:r>
            <a:r>
              <a:rPr lang="en-US" altLang="ru-RU" sz="1400" b="0" dirty="0" smtClean="0">
                <a:solidFill>
                  <a:schemeClr val="tx1"/>
                </a:solidFill>
                <a:latin typeface="Times New Roman" pitchFamily="18" charset="0"/>
                <a:cs typeface="Times New Roman" pitchFamily="18" charset="0"/>
              </a:rPr>
              <a:t>Department of Human Health and Civil Safety</a:t>
            </a:r>
          </a:p>
          <a:p>
            <a:pPr eaLnBrk="0" hangingPunct="0">
              <a:tabLst>
                <a:tab pos="457200" algn="l"/>
              </a:tabLst>
            </a:pPr>
            <a:r>
              <a:rPr lang="en-US" altLang="ru-RU" sz="1400" b="0" dirty="0" smtClean="0">
                <a:solidFill>
                  <a:schemeClr val="tx1"/>
                </a:solidFill>
                <a:latin typeface="Times New Roman" pitchFamily="18" charset="0"/>
                <a:cs typeface="Times New Roman" pitchFamily="18" charset="0"/>
              </a:rPr>
              <a:t>5. Department of Zoology</a:t>
            </a:r>
          </a:p>
          <a:p>
            <a:pPr eaLnBrk="0" hangingPunct="0">
              <a:tabLst>
                <a:tab pos="457200" algn="l"/>
              </a:tabLst>
            </a:pPr>
            <a:r>
              <a:rPr lang="en-US" altLang="ru-RU" sz="1400" b="0" dirty="0" smtClean="0">
                <a:solidFill>
                  <a:schemeClr val="tx1"/>
                </a:solidFill>
                <a:latin typeface="Times New Roman" pitchFamily="18" charset="0"/>
                <a:cs typeface="Times New Roman" pitchFamily="18" charset="0"/>
              </a:rPr>
              <a:t>6. Department of Microbiology, Virology and Biotechnology</a:t>
            </a:r>
          </a:p>
          <a:p>
            <a:pPr eaLnBrk="0" hangingPunct="0">
              <a:tabLst>
                <a:tab pos="457200" algn="l"/>
              </a:tabLst>
            </a:pPr>
            <a:r>
              <a:rPr lang="en-US" altLang="ru-RU" sz="1400" b="0" dirty="0" smtClean="0">
                <a:solidFill>
                  <a:schemeClr val="tx1"/>
                </a:solidFill>
                <a:latin typeface="Times New Roman" pitchFamily="18" charset="0"/>
                <a:cs typeface="Times New Roman" pitchFamily="18" charset="0"/>
              </a:rPr>
              <a:t>7. Department of Botany</a:t>
            </a:r>
          </a:p>
          <a:p>
            <a:pPr eaLnBrk="0" hangingPunct="0">
              <a:tabLst>
                <a:tab pos="457200" algn="l"/>
              </a:tabLst>
            </a:pPr>
            <a:r>
              <a:rPr lang="en-US" altLang="ru-RU" sz="1400" b="0" dirty="0" smtClean="0">
                <a:solidFill>
                  <a:schemeClr val="tx1"/>
                </a:solidFill>
                <a:latin typeface="Times New Roman" pitchFamily="18" charset="0"/>
                <a:cs typeface="Times New Roman" pitchFamily="18" charset="0"/>
              </a:rPr>
              <a:t>8. Department of Biochemistry</a:t>
            </a:r>
            <a:endParaRPr lang="ru-RU" altLang="ru-RU" sz="1400" b="0" dirty="0">
              <a:solidFill>
                <a:schemeClr val="tx1"/>
              </a:solidFill>
              <a:latin typeface="Times New Roman" pitchFamily="18" charset="0"/>
              <a:cs typeface="Times New Roman" pitchFamily="18" charset="0"/>
            </a:endParaRPr>
          </a:p>
        </p:txBody>
      </p:sp>
      <p:sp>
        <p:nvSpPr>
          <p:cNvPr id="33797" name="Прямоугольник 11"/>
          <p:cNvSpPr>
            <a:spLocks noChangeArrowheads="1"/>
          </p:cNvSpPr>
          <p:nvPr/>
        </p:nvSpPr>
        <p:spPr bwMode="auto">
          <a:xfrm>
            <a:off x="4086225" y="4594225"/>
            <a:ext cx="2303463" cy="307777"/>
          </a:xfrm>
          <a:prstGeom prst="rect">
            <a:avLst/>
          </a:prstGeom>
          <a:noFill/>
          <a:ln w="9525">
            <a:noFill/>
            <a:miter lim="800000"/>
            <a:headEnd/>
            <a:tailEnd/>
          </a:ln>
        </p:spPr>
        <p:txBody>
          <a:bodyPr>
            <a:spAutoFit/>
          </a:bodyPr>
          <a:lstStyle/>
          <a:p>
            <a:pPr eaLnBrk="0" hangingPunct="0">
              <a:tabLst>
                <a:tab pos="457200" algn="l"/>
              </a:tabLst>
            </a:pPr>
            <a:endParaRPr lang="uk-UA" sz="1400" dirty="0">
              <a:latin typeface="Times New Roman" pitchFamily="18" charset="0"/>
              <a:cs typeface="Times New Roman" pitchFamily="18" charset="0"/>
            </a:endParaRPr>
          </a:p>
        </p:txBody>
      </p:sp>
      <p:pic>
        <p:nvPicPr>
          <p:cNvPr id="53250" name="Picture 2" descr="ÐÐ°ÑÑÐ¸Ð½ÐºÐ¸ Ð¿Ð¾ Ð·Ð°Ð¿ÑÐ¾ÑÑ Ð¾Ð½Ñ Ð±Ð¸Ð¾Ð»Ð¾Ð³Ð¸ÑÐµÑÐºÐ¸Ð¹ ÑÐ°ÐºÑÐ»ÑÑÐµÑ"/>
          <p:cNvPicPr>
            <a:picLocks noChangeAspect="1" noChangeArrowheads="1"/>
          </p:cNvPicPr>
          <p:nvPr/>
        </p:nvPicPr>
        <p:blipFill>
          <a:blip r:embed="rId3" cstate="print"/>
          <a:srcRect/>
          <a:stretch>
            <a:fillRect/>
          </a:stretch>
        </p:blipFill>
        <p:spPr bwMode="auto">
          <a:xfrm>
            <a:off x="3077691" y="6826002"/>
            <a:ext cx="3672408" cy="2462183"/>
          </a:xfrm>
          <a:prstGeom prst="rect">
            <a:avLst/>
          </a:prstGeom>
          <a:noFill/>
        </p:spPr>
      </p:pic>
      <p:sp>
        <p:nvSpPr>
          <p:cNvPr id="9" name="Rectangle 2"/>
          <p:cNvSpPr>
            <a:spLocks noChangeArrowheads="1"/>
          </p:cNvSpPr>
          <p:nvPr/>
        </p:nvSpPr>
        <p:spPr bwMode="auto">
          <a:xfrm>
            <a:off x="-1588" y="0"/>
            <a:ext cx="6877051"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 </a:t>
            </a:r>
          </a:p>
        </p:txBody>
      </p:sp>
      <p:sp>
        <p:nvSpPr>
          <p:cNvPr id="12"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rgbClr val="006633"/>
                </a:solidFill>
                <a:effectLst>
                  <a:outerShdw blurRad="38100" dist="38100" dir="2700000" algn="tl">
                    <a:srgbClr val="000000"/>
                  </a:outerShdw>
                </a:effectLst>
                <a:cs typeface="+mn-cs"/>
              </a:rPr>
              <a:t>  </a:t>
            </a:r>
            <a:r>
              <a:rPr lang="ru-RU" altLang="ru-RU" sz="1600" b="0" dirty="0">
                <a:solidFill>
                  <a:srgbClr val="280099"/>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16</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pic>
        <p:nvPicPr>
          <p:cNvPr id="8" name="Рисунок 7" descr="biology faculty"/>
          <p:cNvPicPr/>
          <p:nvPr/>
        </p:nvPicPr>
        <p:blipFill>
          <a:blip r:embed="rId4" cstate="print"/>
          <a:srcRect/>
          <a:stretch>
            <a:fillRect/>
          </a:stretch>
        </p:blipFill>
        <p:spPr bwMode="auto">
          <a:xfrm>
            <a:off x="197371" y="5601866"/>
            <a:ext cx="2952328" cy="223224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a:t>
            </a:r>
          </a:p>
        </p:txBody>
      </p:sp>
      <p:sp>
        <p:nvSpPr>
          <p:cNvPr id="3" name="Прямоугольник 2"/>
          <p:cNvSpPr/>
          <p:nvPr/>
        </p:nvSpPr>
        <p:spPr>
          <a:xfrm>
            <a:off x="1825083" y="993354"/>
            <a:ext cx="3220753" cy="338554"/>
          </a:xfrm>
          <a:prstGeom prst="rect">
            <a:avLst/>
          </a:prstGeom>
        </p:spPr>
        <p:txBody>
          <a:bodyPr wrap="none">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dirty="0" smtClean="0">
                <a:solidFill>
                  <a:srgbClr val="000000"/>
                </a:solidFill>
                <a:latin typeface="Times New Roman" pitchFamily="18" charset="0"/>
                <a:cs typeface="Times New Roman" pitchFamily="18" charset="0"/>
              </a:rPr>
              <a:t>Faculty of Chemistry &amp; Pharmacy</a:t>
            </a:r>
            <a:endParaRPr lang="en-US" altLang="ru-RU" sz="1600" dirty="0">
              <a:solidFill>
                <a:srgbClr val="000000"/>
              </a:solidFill>
              <a:latin typeface="Times New Roman" pitchFamily="18" charset="0"/>
              <a:cs typeface="Times New Roman" pitchFamily="18" charset="0"/>
            </a:endParaRPr>
          </a:p>
        </p:txBody>
      </p:sp>
      <p:sp>
        <p:nvSpPr>
          <p:cNvPr id="4" name="Прямоугольник 3"/>
          <p:cNvSpPr/>
          <p:nvPr/>
        </p:nvSpPr>
        <p:spPr>
          <a:xfrm>
            <a:off x="269379" y="1353394"/>
            <a:ext cx="3600400" cy="2677656"/>
          </a:xfrm>
          <a:prstGeom prst="rect">
            <a:avLst/>
          </a:prstGeom>
        </p:spPr>
        <p:txBody>
          <a:bodyPr wrap="square">
            <a:spAutoFit/>
          </a:bodyPr>
          <a:lstStyle/>
          <a:p>
            <a:r>
              <a:rPr lang="en-US" sz="1400" b="0" dirty="0" smtClean="0">
                <a:solidFill>
                  <a:schemeClr val="tx1"/>
                </a:solidFill>
                <a:latin typeface="Times New Roman" pitchFamily="18" charset="0"/>
                <a:cs typeface="Times New Roman" pitchFamily="18" charset="0"/>
              </a:rPr>
              <a:t>The Faculty functions in the framework of the unified scientific-production chemical-pharmaceutical complex of the Ministry of Education and Science and the National Academy of Sciences of Ukraine. This makes it possible to use the scientific and practical base of the </a:t>
            </a:r>
            <a:r>
              <a:rPr lang="en-US" sz="1400" b="0" dirty="0" err="1" smtClean="0">
                <a:solidFill>
                  <a:schemeClr val="tx1"/>
                </a:solidFill>
                <a:latin typeface="Times New Roman" pitchFamily="18" charset="0"/>
                <a:cs typeface="Times New Roman" pitchFamily="18" charset="0"/>
              </a:rPr>
              <a:t>Bogatsky</a:t>
            </a:r>
            <a:r>
              <a:rPr lang="en-US" sz="1400" b="0" dirty="0" smtClean="0">
                <a:solidFill>
                  <a:schemeClr val="tx1"/>
                </a:solidFill>
                <a:latin typeface="Times New Roman" pitchFamily="18" charset="0"/>
                <a:cs typeface="Times New Roman" pitchFamily="18" charset="0"/>
              </a:rPr>
              <a:t> </a:t>
            </a:r>
            <a:r>
              <a:rPr lang="en-US" sz="1400" b="0" dirty="0" err="1" smtClean="0">
                <a:solidFill>
                  <a:schemeClr val="tx1"/>
                </a:solidFill>
                <a:latin typeface="Times New Roman" pitchFamily="18" charset="0"/>
                <a:cs typeface="Times New Roman" pitchFamily="18" charset="0"/>
              </a:rPr>
              <a:t>Physico</a:t>
            </a:r>
            <a:r>
              <a:rPr lang="en-US" sz="1400" b="0" dirty="0" smtClean="0">
                <a:solidFill>
                  <a:schemeClr val="tx1"/>
                </a:solidFill>
                <a:latin typeface="Times New Roman" pitchFamily="18" charset="0"/>
                <a:cs typeface="Times New Roman" pitchFamily="18" charset="0"/>
              </a:rPr>
              <a:t>-chemical Institute in the preparation of future specialists.</a:t>
            </a:r>
          </a:p>
          <a:p>
            <a:r>
              <a:rPr lang="en-US" sz="1400" b="0" dirty="0" smtClean="0">
                <a:solidFill>
                  <a:schemeClr val="tx1"/>
                </a:solidFill>
                <a:latin typeface="Times New Roman" pitchFamily="18" charset="0"/>
                <a:cs typeface="Times New Roman" pitchFamily="18" charset="0"/>
              </a:rPr>
              <a:t>The Chemists' Day is celebrated at the end of May. Traditionally, sports and intellectual competitions are held on this day with teachers’ and students’ participation.</a:t>
            </a:r>
            <a:endParaRPr lang="ru-RU" sz="1400" b="0" dirty="0">
              <a:latin typeface="Times New Roman" pitchFamily="18" charset="0"/>
              <a:cs typeface="Times New Roman" pitchFamily="18" charset="0"/>
            </a:endParaRPr>
          </a:p>
        </p:txBody>
      </p:sp>
      <p:sp>
        <p:nvSpPr>
          <p:cNvPr id="5" name="Прямоугольник 4"/>
          <p:cNvSpPr/>
          <p:nvPr/>
        </p:nvSpPr>
        <p:spPr>
          <a:xfrm>
            <a:off x="3746797" y="1353394"/>
            <a:ext cx="2931294" cy="2893100"/>
          </a:xfrm>
          <a:prstGeom prst="rect">
            <a:avLst/>
          </a:prstGeom>
        </p:spPr>
        <p:txBody>
          <a:bodyPr wrap="square">
            <a:spAutoFit/>
          </a:bodyPr>
          <a:lstStyle/>
          <a:p>
            <a:pPr>
              <a:buClr>
                <a:srgbClr val="000000"/>
              </a:buClr>
              <a:buSzPct val="100000"/>
              <a:buFont typeface="Times New Roman" pitchFamily="18" charset="0"/>
              <a:buNone/>
              <a:defRPr/>
            </a:pPr>
            <a:r>
              <a:rPr lang="en-US" altLang="ru-RU" sz="1400" dirty="0" smtClean="0">
                <a:solidFill>
                  <a:schemeClr val="tx1"/>
                </a:solidFill>
                <a:latin typeface="Times New Roman" pitchFamily="18" charset="0"/>
                <a:cs typeface="Times New Roman" pitchFamily="18" charset="0"/>
              </a:rPr>
              <a:t>Departments :</a:t>
            </a:r>
          </a:p>
          <a:p>
            <a:pPr>
              <a:buClr>
                <a:srgbClr val="000000"/>
              </a:buClr>
              <a:buSzPct val="100000"/>
              <a:buFont typeface="Times New Roman" pitchFamily="18" charset="0"/>
              <a:buNone/>
              <a:defRPr/>
            </a:pPr>
            <a:r>
              <a:rPr lang="ru-RU" altLang="ru-RU" sz="1400" b="0" dirty="0" smtClean="0">
                <a:solidFill>
                  <a:schemeClr val="tx1"/>
                </a:solidFill>
                <a:latin typeface="Times New Roman" pitchFamily="18" charset="0"/>
                <a:cs typeface="Times New Roman" pitchFamily="18" charset="0"/>
              </a:rPr>
              <a:t>1. </a:t>
            </a:r>
            <a:r>
              <a:rPr lang="en-US" altLang="ru-RU" sz="1400" b="0" dirty="0" smtClean="0">
                <a:solidFill>
                  <a:schemeClr val="tx1"/>
                </a:solidFill>
                <a:latin typeface="Times New Roman" pitchFamily="18" charset="0"/>
                <a:cs typeface="Times New Roman" pitchFamily="18" charset="0"/>
              </a:rPr>
              <a:t>Department of Physical and Colloidal Chemistry</a:t>
            </a:r>
          </a:p>
          <a:p>
            <a:pPr>
              <a:buClr>
                <a:srgbClr val="000000"/>
              </a:buClr>
              <a:buSzPct val="100000"/>
              <a:buFont typeface="Times New Roman" pitchFamily="18" charset="0"/>
              <a:buNone/>
              <a:defRPr/>
            </a:pPr>
            <a:r>
              <a:rPr lang="ru-RU" altLang="ru-RU" sz="1400" b="0" dirty="0" smtClean="0">
                <a:solidFill>
                  <a:schemeClr val="tx1"/>
                </a:solidFill>
                <a:latin typeface="Times New Roman" pitchFamily="18" charset="0"/>
                <a:cs typeface="Times New Roman" pitchFamily="18" charset="0"/>
              </a:rPr>
              <a:t>2. </a:t>
            </a:r>
            <a:r>
              <a:rPr lang="en-US" altLang="ru-RU" sz="1400" b="0" dirty="0" smtClean="0">
                <a:solidFill>
                  <a:schemeClr val="tx1"/>
                </a:solidFill>
                <a:latin typeface="Times New Roman" pitchFamily="18" charset="0"/>
                <a:cs typeface="Times New Roman" pitchFamily="18" charset="0"/>
              </a:rPr>
              <a:t>Department of Analytical and Toxicological Chemistry</a:t>
            </a:r>
          </a:p>
          <a:p>
            <a:pPr>
              <a:buClr>
                <a:srgbClr val="000000"/>
              </a:buClr>
              <a:buSzPct val="100000"/>
              <a:buFont typeface="Times New Roman" pitchFamily="18" charset="0"/>
              <a:buNone/>
              <a:defRPr/>
            </a:pPr>
            <a:r>
              <a:rPr lang="ru-RU" altLang="ru-RU" sz="1400" b="0" dirty="0" smtClean="0">
                <a:solidFill>
                  <a:schemeClr val="tx1"/>
                </a:solidFill>
                <a:latin typeface="Times New Roman" pitchFamily="18" charset="0"/>
                <a:cs typeface="Times New Roman" pitchFamily="18" charset="0"/>
              </a:rPr>
              <a:t>3. </a:t>
            </a:r>
            <a:r>
              <a:rPr lang="en-US" altLang="ru-RU" sz="1400" b="0" dirty="0" smtClean="0">
                <a:solidFill>
                  <a:schemeClr val="tx1"/>
                </a:solidFill>
                <a:latin typeface="Times New Roman" pitchFamily="18" charset="0"/>
                <a:cs typeface="Times New Roman" pitchFamily="18" charset="0"/>
              </a:rPr>
              <a:t>Department of Inorganic Chemistry and Chemical Ecology</a:t>
            </a:r>
          </a:p>
          <a:p>
            <a:pPr>
              <a:buClr>
                <a:srgbClr val="000000"/>
              </a:buClr>
              <a:buSzPct val="100000"/>
              <a:buFont typeface="Times New Roman" pitchFamily="18" charset="0"/>
              <a:buNone/>
              <a:defRPr/>
            </a:pPr>
            <a:r>
              <a:rPr lang="ru-RU" altLang="ru-RU" sz="1400" b="0" dirty="0" smtClean="0">
                <a:solidFill>
                  <a:schemeClr val="tx1"/>
                </a:solidFill>
                <a:latin typeface="Times New Roman" pitchFamily="18" charset="0"/>
                <a:cs typeface="Times New Roman" pitchFamily="18" charset="0"/>
              </a:rPr>
              <a:t>4. </a:t>
            </a:r>
            <a:r>
              <a:rPr lang="en-US" altLang="ru-RU" sz="1400" b="0" dirty="0" smtClean="0">
                <a:solidFill>
                  <a:schemeClr val="tx1"/>
                </a:solidFill>
                <a:latin typeface="Times New Roman" pitchFamily="18" charset="0"/>
                <a:cs typeface="Times New Roman" pitchFamily="18" charset="0"/>
              </a:rPr>
              <a:t>Department of General Chemistry and Polymers</a:t>
            </a:r>
          </a:p>
          <a:p>
            <a:pPr>
              <a:buClr>
                <a:srgbClr val="000000"/>
              </a:buClr>
              <a:buSzPct val="100000"/>
              <a:buFont typeface="Times New Roman" pitchFamily="18" charset="0"/>
              <a:buNone/>
              <a:defRPr/>
            </a:pPr>
            <a:r>
              <a:rPr lang="ru-RU" altLang="ru-RU" sz="1400" b="0" dirty="0" smtClean="0">
                <a:solidFill>
                  <a:schemeClr val="tx1"/>
                </a:solidFill>
                <a:latin typeface="Times New Roman" pitchFamily="18" charset="0"/>
                <a:cs typeface="Times New Roman" pitchFamily="18" charset="0"/>
              </a:rPr>
              <a:t>5. </a:t>
            </a:r>
            <a:r>
              <a:rPr lang="en-US" altLang="ru-RU" sz="1400" b="0" dirty="0" smtClean="0">
                <a:solidFill>
                  <a:schemeClr val="tx1"/>
                </a:solidFill>
                <a:latin typeface="Times New Roman" pitchFamily="18" charset="0"/>
                <a:cs typeface="Times New Roman" pitchFamily="18" charset="0"/>
              </a:rPr>
              <a:t>Department of Organic and</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Pharmaceutical Chemistry</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6. Department of Pharmacology and Drugs Technology</a:t>
            </a:r>
            <a:endParaRPr lang="uk-UA" altLang="ru-RU" sz="1400" b="0" dirty="0">
              <a:solidFill>
                <a:schemeClr val="tx1"/>
              </a:solidFill>
              <a:latin typeface="Times New Roman" pitchFamily="18" charset="0"/>
              <a:cs typeface="Times New Roman" pitchFamily="18" charset="0"/>
            </a:endParaRPr>
          </a:p>
        </p:txBody>
      </p:sp>
      <p:pic>
        <p:nvPicPr>
          <p:cNvPr id="6" name="Рисунок 9" descr="C:\Users\User\Desktop\10.jpg"/>
          <p:cNvPicPr>
            <a:picLocks noChangeAspect="1" noChangeArrowheads="1"/>
          </p:cNvPicPr>
          <p:nvPr/>
        </p:nvPicPr>
        <p:blipFill>
          <a:blip r:embed="rId2" cstate="print"/>
          <a:srcRect/>
          <a:stretch>
            <a:fillRect/>
          </a:stretch>
        </p:blipFill>
        <p:spPr bwMode="auto">
          <a:xfrm>
            <a:off x="3581747" y="4593754"/>
            <a:ext cx="2968625" cy="2087562"/>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3581747" y="6898010"/>
            <a:ext cx="2986545" cy="2107183"/>
          </a:xfrm>
          <a:prstGeom prst="rect">
            <a:avLst/>
          </a:prstGeom>
          <a:noFill/>
          <a:ln w="9360">
            <a:solidFill>
              <a:srgbClr val="006633"/>
            </a:solidFill>
            <a:miter lim="800000"/>
            <a:headEnd/>
            <a:tailEnd/>
          </a:ln>
        </p:spPr>
      </p:pic>
      <p:pic>
        <p:nvPicPr>
          <p:cNvPr id="8" name="Рисунок 8"/>
          <p:cNvPicPr>
            <a:picLocks noChangeAspect="1" noChangeArrowheads="1"/>
          </p:cNvPicPr>
          <p:nvPr/>
        </p:nvPicPr>
        <p:blipFill>
          <a:blip r:embed="rId4" cstate="print"/>
          <a:srcRect/>
          <a:stretch>
            <a:fillRect/>
          </a:stretch>
        </p:blipFill>
        <p:spPr bwMode="auto">
          <a:xfrm>
            <a:off x="125363" y="7114034"/>
            <a:ext cx="3368744" cy="2591817"/>
          </a:xfrm>
          <a:prstGeom prst="rect">
            <a:avLst/>
          </a:prstGeom>
          <a:noFill/>
          <a:ln w="9525">
            <a:noFill/>
            <a:miter lim="800000"/>
            <a:headEnd/>
            <a:tailEnd/>
          </a:ln>
        </p:spPr>
      </p:pic>
      <p:sp>
        <p:nvSpPr>
          <p:cNvPr id="9" name="Rectangle 5"/>
          <p:cNvSpPr>
            <a:spLocks noChangeArrowheads="1"/>
          </p:cNvSpPr>
          <p:nvPr/>
        </p:nvSpPr>
        <p:spPr bwMode="auto">
          <a:xfrm>
            <a:off x="3742357" y="9345613"/>
            <a:ext cx="3079750" cy="292100"/>
          </a:xfrm>
          <a:prstGeom prst="rect">
            <a:avLst/>
          </a:prstGeom>
          <a:solidFill>
            <a:srgbClr val="FFFF66">
              <a:alpha val="79999"/>
            </a:srgbClr>
          </a:solidFill>
          <a:ln w="9525">
            <a:noFill/>
            <a:miter lim="800000"/>
            <a:headEnd/>
            <a:tailEnd/>
          </a:ln>
        </p:spPr>
        <p:txBody>
          <a:bodyPr lIns="90000" tIns="46800" rIns="90000" bIns="46800">
            <a:spAutoFit/>
          </a:bodyPr>
          <a:lstStyle/>
          <a:p>
            <a:pPr>
              <a:lnSpc>
                <a:spcPct val="80000"/>
              </a:lnSpc>
              <a:spcBef>
                <a:spcPts val="400"/>
              </a:spcBef>
              <a:buSzPct val="8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en-US" altLang="ru-RU" sz="1600" b="0" dirty="0">
                <a:solidFill>
                  <a:schemeClr val="tx1"/>
                </a:solidFill>
                <a:latin typeface="Times New Roman" pitchFamily="18" charset="0"/>
                <a:cs typeface="Times New Roman" pitchFamily="18" charset="0"/>
              </a:rPr>
              <a:t>17</a:t>
            </a:r>
            <a:endParaRPr lang="ru-RU" altLang="ru-RU" sz="1600" b="0" dirty="0">
              <a:solidFill>
                <a:schemeClr val="tx1"/>
              </a:solidFill>
              <a:latin typeface="Times New Roman" pitchFamily="18" charset="0"/>
              <a:cs typeface="Times New Roman" pitchFamily="18" charset="0"/>
            </a:endParaRPr>
          </a:p>
        </p:txBody>
      </p:sp>
      <p:pic>
        <p:nvPicPr>
          <p:cNvPr id="2050" name="Picture 2" descr="C:\Users\User\Desktop\16.jpg"/>
          <p:cNvPicPr>
            <a:picLocks noChangeAspect="1" noChangeArrowheads="1"/>
          </p:cNvPicPr>
          <p:nvPr/>
        </p:nvPicPr>
        <p:blipFill>
          <a:blip r:embed="rId5" cstate="print"/>
          <a:srcRect/>
          <a:stretch>
            <a:fillRect/>
          </a:stretch>
        </p:blipFill>
        <p:spPr bwMode="auto">
          <a:xfrm>
            <a:off x="701427" y="4233714"/>
            <a:ext cx="2160240" cy="268871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1" name="Rectangle 5"/>
          <p:cNvSpPr>
            <a:spLocks noChangeArrowheads="1"/>
          </p:cNvSpPr>
          <p:nvPr/>
        </p:nvSpPr>
        <p:spPr bwMode="auto">
          <a:xfrm>
            <a:off x="197371" y="345282"/>
            <a:ext cx="2088231" cy="2248950"/>
          </a:xfrm>
          <a:prstGeom prst="rect">
            <a:avLst/>
          </a:prstGeom>
          <a:noFill/>
          <a:ln w="9360">
            <a:noFill/>
            <a:miter lim="800000"/>
            <a:headEnd/>
            <a:tailEnd/>
          </a:ln>
        </p:spPr>
        <p:txBody>
          <a:bodyPr wrap="square" lIns="90000" tIns="46800" rIns="90000" bIns="46800">
            <a:spAutoFit/>
          </a:bodyPr>
          <a:lstStyle/>
          <a:p>
            <a:pPr>
              <a:buClr>
                <a:srgbClr val="000000"/>
              </a:buClr>
              <a:buSzPct val="100000"/>
              <a:buFont typeface="Times New Roman" pitchFamily="18" charset="0"/>
              <a:buNone/>
            </a:pPr>
            <a:endParaRPr lang="en-US" altLang="ru-RU" sz="1400" i="1" dirty="0" smtClean="0">
              <a:solidFill>
                <a:schemeClr val="tx1"/>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i="1" dirty="0" smtClean="0">
                <a:solidFill>
                  <a:srgbClr val="000000"/>
                </a:solidFill>
                <a:latin typeface="Times New Roman" pitchFamily="18" charset="0"/>
                <a:cs typeface="Times New Roman" pitchFamily="18" charset="0"/>
              </a:rPr>
              <a:t>RECTOR</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i="1" dirty="0" smtClean="0">
                <a:solidFill>
                  <a:srgbClr val="000000"/>
                </a:solidFill>
                <a:latin typeface="Times New Roman" pitchFamily="18" charset="0"/>
                <a:cs typeface="Times New Roman" pitchFamily="18" charset="0"/>
              </a:rPr>
              <a:t>of </a:t>
            </a:r>
            <a:r>
              <a:rPr lang="en-US" altLang="ru-RU" sz="1400" i="1" dirty="0" err="1" smtClean="0">
                <a:solidFill>
                  <a:srgbClr val="000000"/>
                </a:solidFill>
                <a:latin typeface="Times New Roman" pitchFamily="18" charset="0"/>
                <a:cs typeface="Times New Roman" pitchFamily="18" charset="0"/>
              </a:rPr>
              <a:t>Odesa</a:t>
            </a:r>
            <a:r>
              <a:rPr lang="en-US" altLang="ru-RU" sz="1400" i="1" dirty="0" smtClean="0">
                <a:solidFill>
                  <a:srgbClr val="000000"/>
                </a:solidFill>
                <a:latin typeface="Times New Roman" pitchFamily="18" charset="0"/>
                <a:cs typeface="Times New Roman" pitchFamily="18" charset="0"/>
              </a:rPr>
              <a:t>  I.</a:t>
            </a:r>
            <a:r>
              <a:rPr lang="uk-UA" altLang="ru-RU" sz="1400" i="1" dirty="0" smtClean="0">
                <a:solidFill>
                  <a:srgbClr val="000000"/>
                </a:solidFill>
                <a:latin typeface="Times New Roman" pitchFamily="18" charset="0"/>
                <a:cs typeface="Times New Roman" pitchFamily="18" charset="0"/>
              </a:rPr>
              <a:t> </a:t>
            </a:r>
            <a:r>
              <a:rPr lang="en-US" altLang="ru-RU" sz="1400" i="1" dirty="0" smtClean="0">
                <a:solidFill>
                  <a:srgbClr val="000000"/>
                </a:solidFill>
                <a:latin typeface="Times New Roman" pitchFamily="18" charset="0"/>
                <a:cs typeface="Times New Roman" pitchFamily="18" charset="0"/>
              </a:rPr>
              <a:t>I.</a:t>
            </a:r>
            <a:r>
              <a:rPr lang="uk-UA" altLang="ru-RU" sz="1400" i="1" dirty="0" smtClean="0">
                <a:solidFill>
                  <a:srgbClr val="000000"/>
                </a:solidFill>
                <a:latin typeface="Times New Roman" pitchFamily="18" charset="0"/>
                <a:cs typeface="Times New Roman" pitchFamily="18" charset="0"/>
              </a:rPr>
              <a:t> </a:t>
            </a:r>
            <a:r>
              <a:rPr lang="en-US" altLang="ru-RU" sz="1400" i="1" dirty="0" err="1" smtClean="0">
                <a:solidFill>
                  <a:srgbClr val="000000"/>
                </a:solidFill>
                <a:latin typeface="Times New Roman" pitchFamily="18" charset="0"/>
                <a:cs typeface="Times New Roman" pitchFamily="18" charset="0"/>
              </a:rPr>
              <a:t>Mechnikov</a:t>
            </a:r>
            <a:r>
              <a:rPr lang="en-US" altLang="ru-RU" sz="1400" i="1" dirty="0" smtClean="0">
                <a:solidFill>
                  <a:srgbClr val="000000"/>
                </a:solidFill>
                <a:latin typeface="Times New Roman" pitchFamily="18" charset="0"/>
                <a:cs typeface="Times New Roman" pitchFamily="18" charset="0"/>
              </a:rPr>
              <a:t> National University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i="1" dirty="0" err="1" smtClean="0">
                <a:solidFill>
                  <a:srgbClr val="000000"/>
                </a:solidFill>
                <a:latin typeface="Times New Roman" pitchFamily="18" charset="0"/>
                <a:cs typeface="Times New Roman" pitchFamily="18" charset="0"/>
              </a:rPr>
              <a:t>Dr.Sc</a:t>
            </a:r>
            <a:r>
              <a:rPr lang="en-US" altLang="ru-RU" sz="1400" i="1" dirty="0" smtClean="0">
                <a:solidFill>
                  <a:srgbClr val="000000"/>
                </a:solidFill>
                <a:latin typeface="Times New Roman" pitchFamily="18" charset="0"/>
                <a:cs typeface="Times New Roman" pitchFamily="18" charset="0"/>
              </a:rPr>
              <a:t>. in Political Sciences</a:t>
            </a:r>
            <a:r>
              <a:rPr lang="ru-RU" altLang="ru-RU" sz="1400" i="1" dirty="0" smtClean="0">
                <a:solidFill>
                  <a:srgbClr val="000000"/>
                </a:solidFill>
                <a:latin typeface="Times New Roman" pitchFamily="18" charset="0"/>
                <a:cs typeface="Times New Roman" pitchFamily="18" charset="0"/>
              </a:rPr>
              <a:t> </a:t>
            </a:r>
            <a:r>
              <a:rPr lang="en-US" altLang="ru-RU" sz="1400" i="1" dirty="0" smtClean="0">
                <a:solidFill>
                  <a:srgbClr val="000000"/>
                </a:solidFill>
                <a:latin typeface="Times New Roman" pitchFamily="18" charset="0"/>
                <a:cs typeface="Times New Roman" pitchFamily="18" charset="0"/>
              </a:rPr>
              <a:t>,</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i="1" dirty="0" smtClean="0">
                <a:solidFill>
                  <a:srgbClr val="000000"/>
                </a:solidFill>
                <a:latin typeface="Times New Roman" pitchFamily="18" charset="0"/>
                <a:cs typeface="Times New Roman" pitchFamily="18" charset="0"/>
              </a:rPr>
              <a:t>Merited Person of Ukraine in the field of science and technology,</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i="1" dirty="0" smtClean="0">
                <a:solidFill>
                  <a:srgbClr val="000000"/>
                </a:solidFill>
                <a:latin typeface="Times New Roman" pitchFamily="18" charset="0"/>
                <a:cs typeface="Times New Roman" pitchFamily="18" charset="0"/>
              </a:rPr>
              <a:t>Professor  Igor</a:t>
            </a:r>
            <a:r>
              <a:rPr lang="uk-UA" altLang="ru-RU" sz="1400" i="1" dirty="0" smtClean="0">
                <a:solidFill>
                  <a:srgbClr val="000000"/>
                </a:solidFill>
                <a:latin typeface="Times New Roman" pitchFamily="18" charset="0"/>
                <a:cs typeface="Times New Roman" pitchFamily="18" charset="0"/>
              </a:rPr>
              <a:t> </a:t>
            </a:r>
            <a:r>
              <a:rPr lang="en-US" altLang="ru-RU" sz="1400" i="1" dirty="0" smtClean="0">
                <a:solidFill>
                  <a:srgbClr val="000000"/>
                </a:solidFill>
                <a:latin typeface="Times New Roman" pitchFamily="18" charset="0"/>
                <a:cs typeface="Times New Roman" pitchFamily="18" charset="0"/>
              </a:rPr>
              <a:t>KOVAL</a:t>
            </a:r>
            <a:endParaRPr lang="en-US" altLang="ru-RU" sz="1400" i="1" dirty="0">
              <a:solidFill>
                <a:srgbClr val="000000"/>
              </a:solidFill>
              <a:latin typeface="Times New Roman" pitchFamily="18" charset="0"/>
              <a:cs typeface="Times New Roman" pitchFamily="18" charset="0"/>
            </a:endParaRPr>
          </a:p>
        </p:txBody>
      </p:sp>
      <p:pic>
        <p:nvPicPr>
          <p:cNvPr id="1026" name="Picture 2" descr="C:\Users\User\Desktop\брошюра 2019\USI_6584.jpg"/>
          <p:cNvPicPr>
            <a:picLocks noChangeAspect="1" noChangeArrowheads="1"/>
          </p:cNvPicPr>
          <p:nvPr/>
        </p:nvPicPr>
        <p:blipFill>
          <a:blip r:embed="rId3" cstate="print"/>
          <a:srcRect/>
          <a:stretch>
            <a:fillRect/>
          </a:stretch>
        </p:blipFill>
        <p:spPr bwMode="auto">
          <a:xfrm>
            <a:off x="2429619" y="129258"/>
            <a:ext cx="4292446" cy="2764296"/>
          </a:xfrm>
          <a:prstGeom prst="rect">
            <a:avLst/>
          </a:prstGeom>
          <a:noFill/>
        </p:spPr>
      </p:pic>
      <p:sp>
        <p:nvSpPr>
          <p:cNvPr id="10" name="Rectangle 5"/>
          <p:cNvSpPr>
            <a:spLocks noChangeArrowheads="1"/>
          </p:cNvSpPr>
          <p:nvPr/>
        </p:nvSpPr>
        <p:spPr bwMode="auto">
          <a:xfrm>
            <a:off x="125363" y="2937571"/>
            <a:ext cx="6624735" cy="6080768"/>
          </a:xfrm>
          <a:prstGeom prst="rect">
            <a:avLst/>
          </a:prstGeom>
          <a:noFill/>
          <a:ln w="9360">
            <a:noFill/>
            <a:miter lim="800000"/>
            <a:headEnd/>
            <a:tailEnd/>
          </a:ln>
        </p:spPr>
        <p:txBody>
          <a:bodyPr wrap="square" lIns="90000" tIns="46800" rIns="90000" bIns="46800">
            <a:spAutoFit/>
          </a:bodyPr>
          <a:lstStyle/>
          <a:p>
            <a:endParaRPr lang="ru-RU" sz="1300" b="0" dirty="0" smtClean="0">
              <a:solidFill>
                <a:schemeClr val="tx1"/>
              </a:solidFill>
              <a:latin typeface="Calibri" pitchFamily="34" charset="0"/>
            </a:endParaRPr>
          </a:p>
          <a:p>
            <a:pPr algn="ctr"/>
            <a:r>
              <a:rPr lang="en-US" sz="1400" dirty="0" smtClean="0">
                <a:solidFill>
                  <a:schemeClr val="tx1"/>
                </a:solidFill>
              </a:rPr>
              <a:t>Dear leaders of the Third Millennium!</a:t>
            </a:r>
            <a:endParaRPr lang="ru-RU" sz="1400" dirty="0" smtClean="0">
              <a:solidFill>
                <a:schemeClr val="tx1"/>
              </a:solidFill>
            </a:endParaRPr>
          </a:p>
          <a:p>
            <a:r>
              <a:rPr lang="en-US" sz="1200" dirty="0" smtClean="0"/>
              <a:t> </a:t>
            </a:r>
            <a:r>
              <a:rPr lang="en-US" sz="1200" b="0" dirty="0" smtClean="0">
                <a:solidFill>
                  <a:schemeClr val="tx1"/>
                </a:solidFill>
              </a:rPr>
              <a:t>Today's fast-paced world, with its achievements and challenges, needs highly educated professionals.</a:t>
            </a:r>
            <a:endParaRPr lang="ru-RU" sz="1200" b="0" dirty="0" smtClean="0">
              <a:solidFill>
                <a:schemeClr val="tx1"/>
              </a:solidFill>
            </a:endParaRPr>
          </a:p>
          <a:p>
            <a:r>
              <a:rPr lang="en-US" sz="1200" b="0" dirty="0" smtClean="0">
                <a:solidFill>
                  <a:schemeClr val="tx1"/>
                </a:solidFill>
              </a:rPr>
              <a:t>We invite you to Odessa I.I. </a:t>
            </a:r>
            <a:r>
              <a:rPr lang="en-US" sz="1200" b="0" dirty="0" err="1" smtClean="0">
                <a:solidFill>
                  <a:schemeClr val="tx1"/>
                </a:solidFill>
              </a:rPr>
              <a:t>Mechnikov</a:t>
            </a:r>
            <a:r>
              <a:rPr lang="en-US" sz="1200" b="0" dirty="0" smtClean="0">
                <a:solidFill>
                  <a:schemeClr val="tx1"/>
                </a:solidFill>
              </a:rPr>
              <a:t> National University if you:</a:t>
            </a:r>
            <a:endParaRPr lang="ru-RU" sz="1200" b="0" dirty="0" smtClean="0">
              <a:solidFill>
                <a:schemeClr val="tx1"/>
              </a:solidFill>
            </a:endParaRPr>
          </a:p>
          <a:p>
            <a:r>
              <a:rPr lang="en-US" sz="1200" b="0" dirty="0" smtClean="0">
                <a:solidFill>
                  <a:schemeClr val="tx1"/>
                </a:solidFill>
              </a:rPr>
              <a:t>- want to get a complete educational base for further professional growth;</a:t>
            </a:r>
            <a:endParaRPr lang="ru-RU" sz="1200" b="0" dirty="0" smtClean="0">
              <a:solidFill>
                <a:schemeClr val="tx1"/>
              </a:solidFill>
            </a:endParaRPr>
          </a:p>
          <a:p>
            <a:r>
              <a:rPr lang="en-US" sz="1200" b="0" dirty="0" smtClean="0">
                <a:solidFill>
                  <a:schemeClr val="tx1"/>
                </a:solidFill>
              </a:rPr>
              <a:t>- want to get one of the specialties required in the </a:t>
            </a:r>
            <a:r>
              <a:rPr lang="en-US" sz="1200" b="0" dirty="0" err="1" smtClean="0">
                <a:solidFill>
                  <a:schemeClr val="tx1"/>
                </a:solidFill>
              </a:rPr>
              <a:t>labour</a:t>
            </a:r>
            <a:r>
              <a:rPr lang="en-US" sz="1200" b="0" dirty="0" smtClean="0">
                <a:solidFill>
                  <a:schemeClr val="tx1"/>
                </a:solidFill>
              </a:rPr>
              <a:t> market;</a:t>
            </a:r>
            <a:endParaRPr lang="ru-RU" sz="1200" b="0" dirty="0" smtClean="0">
              <a:solidFill>
                <a:schemeClr val="tx1"/>
              </a:solidFill>
            </a:endParaRPr>
          </a:p>
          <a:p>
            <a:r>
              <a:rPr lang="en-US" sz="1200" b="0" dirty="0" smtClean="0">
                <a:solidFill>
                  <a:schemeClr val="tx1"/>
                </a:solidFill>
              </a:rPr>
              <a:t>- want to learn the ability to think systematically;</a:t>
            </a:r>
            <a:endParaRPr lang="ru-RU" sz="1200" b="0" dirty="0" smtClean="0">
              <a:solidFill>
                <a:schemeClr val="tx1"/>
              </a:solidFill>
            </a:endParaRPr>
          </a:p>
          <a:p>
            <a:r>
              <a:rPr lang="en-US" sz="1200" b="0" dirty="0" smtClean="0">
                <a:solidFill>
                  <a:schemeClr val="tx1"/>
                </a:solidFill>
              </a:rPr>
              <a:t>- strive to acquire leadership skills, the ability to set tasks and find solutions to them,</a:t>
            </a:r>
            <a:endParaRPr lang="ru-RU" sz="1200" b="0" dirty="0" smtClean="0">
              <a:solidFill>
                <a:schemeClr val="tx1"/>
              </a:solidFill>
            </a:endParaRPr>
          </a:p>
          <a:p>
            <a:r>
              <a:rPr lang="en-US" sz="1200" b="0" dirty="0" smtClean="0">
                <a:solidFill>
                  <a:schemeClr val="tx1"/>
                </a:solidFill>
              </a:rPr>
              <a:t>- you want to continue to meet the challenges of the modern world by possessing educational technologies and innovative approaches;</a:t>
            </a:r>
            <a:endParaRPr lang="ru-RU" sz="1200" b="0" dirty="0" smtClean="0">
              <a:solidFill>
                <a:schemeClr val="tx1"/>
              </a:solidFill>
            </a:endParaRPr>
          </a:p>
          <a:p>
            <a:r>
              <a:rPr lang="en-US" sz="1200" b="0" dirty="0" smtClean="0">
                <a:solidFill>
                  <a:schemeClr val="tx1"/>
                </a:solidFill>
              </a:rPr>
              <a:t>- you want to gain knowledge, skills and competencies from high-level specialists;</a:t>
            </a:r>
            <a:endParaRPr lang="ru-RU" sz="1200" b="0" dirty="0" smtClean="0">
              <a:solidFill>
                <a:schemeClr val="tx1"/>
              </a:solidFill>
            </a:endParaRPr>
          </a:p>
          <a:p>
            <a:r>
              <a:rPr lang="en-US" sz="1200" b="0" dirty="0" smtClean="0">
                <a:solidFill>
                  <a:schemeClr val="tx1"/>
                </a:solidFill>
              </a:rPr>
              <a:t>- you want to be a student of one of the top five classical universities in Ukraine with strong traditions and leading positions.</a:t>
            </a:r>
            <a:endParaRPr lang="ru-RU" sz="1200" b="0" dirty="0" smtClean="0">
              <a:solidFill>
                <a:schemeClr val="tx1"/>
              </a:solidFill>
            </a:endParaRPr>
          </a:p>
          <a:p>
            <a:r>
              <a:rPr lang="en-US" sz="1200" b="0" dirty="0" smtClean="0">
                <a:solidFill>
                  <a:schemeClr val="tx1"/>
                </a:solidFill>
              </a:rPr>
              <a:t>The unbreakable foundations of knowledge, science and understanding that they remain with you in any change and provide a solid base for further professional and personal growth - is what gives a classical education at Odessa University. Integration into the international education system (availability of internships, international grants in leading foreign higher education institutions, practice in large domestic and foreign companies) is what will make you an advanced specialist in your field.</a:t>
            </a:r>
            <a:endParaRPr lang="ru-RU" sz="1200" b="0" dirty="0" smtClean="0">
              <a:solidFill>
                <a:schemeClr val="tx1"/>
              </a:solidFill>
            </a:endParaRPr>
          </a:p>
          <a:p>
            <a:r>
              <a:rPr lang="en-US" sz="1200" b="0" dirty="0" smtClean="0">
                <a:solidFill>
                  <a:schemeClr val="tx1"/>
                </a:solidFill>
              </a:rPr>
              <a:t>Knowledge and skills acquired at our university, full-time and distance learning opportunities are a guarantee of a decent future, confirmed by our graduates.</a:t>
            </a:r>
            <a:endParaRPr lang="ru-RU" sz="1200" b="0" dirty="0" smtClean="0">
              <a:solidFill>
                <a:schemeClr val="tx1"/>
              </a:solidFill>
            </a:endParaRPr>
          </a:p>
          <a:p>
            <a:endParaRPr lang="ru-RU" sz="1200" b="0" dirty="0" smtClean="0">
              <a:solidFill>
                <a:schemeClr val="tx1"/>
              </a:solidFill>
            </a:endParaRPr>
          </a:p>
          <a:p>
            <a:pPr algn="ctr"/>
            <a:r>
              <a:rPr lang="en-US" sz="1400" dirty="0" smtClean="0">
                <a:solidFill>
                  <a:schemeClr val="tx1"/>
                </a:solidFill>
              </a:rPr>
              <a:t>Trust your dreams to professionals!</a:t>
            </a:r>
            <a:endParaRPr lang="ru-RU" sz="1400" dirty="0" smtClean="0">
              <a:solidFill>
                <a:schemeClr val="tx1"/>
              </a:solidFill>
            </a:endParaRPr>
          </a:p>
          <a:p>
            <a:pPr algn="ctr"/>
            <a:endParaRPr lang="ru-RU" sz="1200" dirty="0" smtClean="0">
              <a:solidFill>
                <a:schemeClr val="tx1"/>
              </a:solidFill>
              <a:latin typeface="Calibri" pitchFamily="34" charset="0"/>
            </a:endParaRPr>
          </a:p>
          <a:p>
            <a:r>
              <a:rPr lang="en-US" sz="1200" dirty="0" smtClean="0">
                <a:solidFill>
                  <a:schemeClr val="tx1"/>
                </a:solidFill>
              </a:rPr>
              <a:t>Our University is</a:t>
            </a:r>
            <a:r>
              <a:rPr lang="uk-UA" sz="1200" dirty="0" smtClean="0">
                <a:solidFill>
                  <a:schemeClr val="tx1"/>
                </a:solidFill>
              </a:rPr>
              <a:t>:</a:t>
            </a:r>
            <a:r>
              <a:rPr lang="en-US" altLang="ru-RU" sz="1200" dirty="0" smtClean="0">
                <a:solidFill>
                  <a:srgbClr val="280099"/>
                </a:solidFill>
                <a:latin typeface="Times New Roman" pitchFamily="18" charset="0"/>
                <a:cs typeface="Times New Roman" pitchFamily="18" charset="0"/>
              </a:rPr>
              <a:t> </a:t>
            </a:r>
          </a:p>
          <a:p>
            <a:r>
              <a:rPr lang="en-US" altLang="ru-RU" sz="1200" dirty="0" smtClean="0">
                <a:solidFill>
                  <a:schemeClr val="tx1"/>
                </a:solidFill>
                <a:ea typeface="Tahoma" pitchFamily="34" charset="0"/>
                <a:cs typeface="Tahoma" pitchFamily="34" charset="0"/>
              </a:rPr>
              <a:t>Classic European Education</a:t>
            </a:r>
            <a:r>
              <a:rPr lang="ru-RU" altLang="ru-RU" sz="1200" dirty="0" smtClean="0">
                <a:solidFill>
                  <a:schemeClr val="tx1"/>
                </a:solidFill>
                <a:ea typeface="Tahoma" pitchFamily="34" charset="0"/>
                <a:cs typeface="Tahoma" pitchFamily="34" charset="0"/>
              </a:rPr>
              <a:t/>
            </a:r>
            <a:br>
              <a:rPr lang="ru-RU" altLang="ru-RU" sz="1200" dirty="0" smtClean="0">
                <a:solidFill>
                  <a:schemeClr val="tx1"/>
                </a:solidFill>
                <a:ea typeface="Tahoma" pitchFamily="34" charset="0"/>
                <a:cs typeface="Tahoma" pitchFamily="34" charset="0"/>
              </a:rPr>
            </a:br>
            <a:r>
              <a:rPr lang="ru-RU" altLang="ru-RU" sz="1200" dirty="0" smtClean="0">
                <a:solidFill>
                  <a:schemeClr val="tx1"/>
                </a:solidFill>
                <a:ea typeface="Tahoma" pitchFamily="34" charset="0"/>
                <a:cs typeface="Tahoma" pitchFamily="34" charset="0"/>
              </a:rPr>
              <a:t/>
            </a:r>
            <a:br>
              <a:rPr lang="ru-RU" altLang="ru-RU" sz="1200" dirty="0" smtClean="0">
                <a:solidFill>
                  <a:schemeClr val="tx1"/>
                </a:solidFill>
                <a:ea typeface="Tahoma" pitchFamily="34" charset="0"/>
                <a:cs typeface="Tahoma" pitchFamily="34" charset="0"/>
              </a:rPr>
            </a:br>
            <a:r>
              <a:rPr lang="en-US" altLang="ru-RU" sz="1200" dirty="0" smtClean="0">
                <a:solidFill>
                  <a:schemeClr val="tx1"/>
                </a:solidFill>
                <a:ea typeface="Tahoma" pitchFamily="34" charset="0"/>
                <a:cs typeface="Tahoma" pitchFamily="34" charset="0"/>
              </a:rPr>
              <a:t>Internationally recognized diploma</a:t>
            </a:r>
            <a:r>
              <a:rPr lang="ru-RU" altLang="ru-RU" sz="1200" dirty="0" smtClean="0">
                <a:solidFill>
                  <a:schemeClr val="tx1"/>
                </a:solidFill>
                <a:ea typeface="Tahoma" pitchFamily="34" charset="0"/>
                <a:cs typeface="Tahoma" pitchFamily="34" charset="0"/>
              </a:rPr>
              <a:t/>
            </a:r>
            <a:br>
              <a:rPr lang="ru-RU" altLang="ru-RU" sz="1200" dirty="0" smtClean="0">
                <a:solidFill>
                  <a:schemeClr val="tx1"/>
                </a:solidFill>
                <a:ea typeface="Tahoma" pitchFamily="34" charset="0"/>
                <a:cs typeface="Tahoma" pitchFamily="34" charset="0"/>
              </a:rPr>
            </a:br>
            <a:r>
              <a:rPr lang="ru-RU" altLang="ru-RU" sz="1200" dirty="0" smtClean="0">
                <a:solidFill>
                  <a:schemeClr val="tx1"/>
                </a:solidFill>
                <a:ea typeface="Tahoma" pitchFamily="34" charset="0"/>
                <a:cs typeface="Tahoma" pitchFamily="34" charset="0"/>
              </a:rPr>
              <a:t/>
            </a:r>
            <a:br>
              <a:rPr lang="ru-RU" altLang="ru-RU" sz="1200" dirty="0" smtClean="0">
                <a:solidFill>
                  <a:schemeClr val="tx1"/>
                </a:solidFill>
                <a:ea typeface="Tahoma" pitchFamily="34" charset="0"/>
                <a:cs typeface="Tahoma" pitchFamily="34" charset="0"/>
              </a:rPr>
            </a:br>
            <a:r>
              <a:rPr lang="en-US" altLang="ru-RU" sz="1200" dirty="0" smtClean="0">
                <a:solidFill>
                  <a:schemeClr val="tx1"/>
                </a:solidFill>
                <a:ea typeface="Tahoma" pitchFamily="34" charset="0"/>
                <a:cs typeface="Tahoma" pitchFamily="34" charset="0"/>
              </a:rPr>
              <a:t>Main objective: preparation of competitive specialists in fundamental specialties for the modern labor market </a:t>
            </a:r>
            <a:endParaRPr lang="ru-RU" altLang="ru-RU" sz="1200" i="1" dirty="0">
              <a:solidFill>
                <a:schemeClr val="tx1"/>
              </a:solidFill>
              <a:ea typeface="Tahoma" pitchFamily="34" charset="0"/>
              <a:cs typeface="Tahoma" pitchFamily="34" charset="0"/>
            </a:endParaRPr>
          </a:p>
        </p:txBody>
      </p:sp>
      <p:sp>
        <p:nvSpPr>
          <p:cNvPr id="6" name="Text Box 3"/>
          <p:cNvSpPr txBox="1">
            <a:spLocks noChangeArrowheads="1"/>
          </p:cNvSpPr>
          <p:nvPr/>
        </p:nvSpPr>
        <p:spPr bwMode="auto">
          <a:xfrm>
            <a:off x="0" y="9345613"/>
            <a:ext cx="6877050" cy="320675"/>
          </a:xfrm>
          <a:prstGeom prst="rect">
            <a:avLst/>
          </a:prstGeom>
          <a:solidFill>
            <a:srgbClr val="FFFF66"/>
          </a:solidFill>
          <a:ln w="9525">
            <a:noFill/>
            <a:miter lim="800000"/>
            <a:headEnd/>
            <a:tailEnd/>
          </a:ln>
        </p:spPr>
        <p:txBody>
          <a:bodyPr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500" dirty="0" smtClean="0">
                <a:solidFill>
                  <a:srgbClr val="280099"/>
                </a:solidFill>
                <a:latin typeface="Garamond" pitchFamily="18" charset="0"/>
              </a:rPr>
              <a:t>ODESA </a:t>
            </a:r>
            <a:r>
              <a:rPr lang="en-US" altLang="ru-RU" sz="1500" dirty="0">
                <a:solidFill>
                  <a:srgbClr val="280099"/>
                </a:solidFill>
                <a:latin typeface="Garamond" pitchFamily="18" charset="0"/>
              </a:rPr>
              <a:t>I.</a:t>
            </a:r>
            <a:r>
              <a:rPr lang="uk-UA" altLang="ru-RU" sz="1500" dirty="0">
                <a:solidFill>
                  <a:srgbClr val="280099"/>
                </a:solidFill>
                <a:latin typeface="Garamond" pitchFamily="18" charset="0"/>
              </a:rPr>
              <a:t> </a:t>
            </a:r>
            <a:r>
              <a:rPr lang="en-US" altLang="ru-RU" sz="1500" dirty="0">
                <a:solidFill>
                  <a:srgbClr val="280099"/>
                </a:solidFill>
                <a:latin typeface="Garamond" pitchFamily="18" charset="0"/>
              </a:rPr>
              <a:t>I. MECHNIKOV NATIONAL UNIVERSITY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88" y="0"/>
            <a:ext cx="6877051"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smtClean="0">
                <a:solidFill>
                  <a:srgbClr val="000000"/>
                </a:solidFill>
                <a:latin typeface="Times New Roman" pitchFamily="18" charset="0"/>
                <a:cs typeface="Times New Roman" pitchFamily="18" charset="0"/>
              </a:rPr>
              <a:t>FACULTIES </a:t>
            </a:r>
            <a:endParaRPr lang="en-US" altLang="ru-RU" sz="2300" dirty="0">
              <a:solidFill>
                <a:srgbClr val="000000"/>
              </a:solidFill>
              <a:latin typeface="Times New Roman" pitchFamily="18" charset="0"/>
              <a:cs typeface="Times New Roman" pitchFamily="18" charset="0"/>
            </a:endParaRPr>
          </a:p>
        </p:txBody>
      </p:sp>
      <p:sp>
        <p:nvSpPr>
          <p:cNvPr id="3" name="Прямоугольник 2"/>
          <p:cNvSpPr/>
          <p:nvPr/>
        </p:nvSpPr>
        <p:spPr>
          <a:xfrm>
            <a:off x="341387" y="1065362"/>
            <a:ext cx="6264696" cy="1677382"/>
          </a:xfrm>
          <a:prstGeom prst="rect">
            <a:avLst/>
          </a:prstGeom>
        </p:spPr>
        <p:txBody>
          <a:bodyPr wrap="square">
            <a:spAutoFit/>
          </a:bodyPr>
          <a:lstStyle/>
          <a:p>
            <a:pPr algn="ctr">
              <a:buClr>
                <a:srgbClr val="000000"/>
              </a:buClr>
              <a:buSzPct val="100000"/>
              <a:buFont typeface="Times New Roman" pitchFamily="18" charset="0"/>
              <a:buNone/>
            </a:pPr>
            <a:r>
              <a:rPr lang="en-US" altLang="ru-RU" sz="1600" dirty="0" smtClean="0">
                <a:solidFill>
                  <a:schemeClr val="tx1"/>
                </a:solidFill>
                <a:latin typeface="Times New Roman" pitchFamily="18" charset="0"/>
                <a:cs typeface="Times New Roman" pitchFamily="18" charset="0"/>
              </a:rPr>
              <a:t>Faculty of Economics </a:t>
            </a:r>
            <a:r>
              <a:rPr lang="en-US" altLang="ru-RU" sz="1600" dirty="0" smtClean="0">
                <a:solidFill>
                  <a:srgbClr val="000000"/>
                </a:solidFill>
                <a:latin typeface="Times New Roman" pitchFamily="18" charset="0"/>
                <a:cs typeface="Times New Roman" pitchFamily="18" charset="0"/>
              </a:rPr>
              <a:t>&amp;</a:t>
            </a:r>
            <a:r>
              <a:rPr lang="en-US" altLang="ru-RU" sz="1600" dirty="0" smtClean="0">
                <a:solidFill>
                  <a:schemeClr val="tx1"/>
                </a:solidFill>
                <a:latin typeface="Times New Roman" pitchFamily="18" charset="0"/>
                <a:cs typeface="Times New Roman" pitchFamily="18" charset="0"/>
              </a:rPr>
              <a:t> Law</a:t>
            </a:r>
          </a:p>
          <a:p>
            <a:pPr algn="just">
              <a:buClr>
                <a:srgbClr val="000000"/>
              </a:buClr>
              <a:buSzPct val="100000"/>
              <a:buFont typeface="Times New Roman" pitchFamily="18" charset="0"/>
              <a:buNone/>
            </a:pPr>
            <a:endParaRPr lang="en-US" altLang="ru-RU" sz="1700" dirty="0" smtClean="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The Faculty is widely known due to its close links with universities in Germany, Netherlands, USA, Canada and France. It is actively involved in the implementation of the joint European TEMPUS project. The Faculty of Economics and Law publishes the scientific journal “Constitutional State” and the collection of scientific papers “Market Economy: Theory and Practice of Management”.</a:t>
            </a:r>
            <a:endParaRPr lang="ru-RU" altLang="ru-RU" sz="1400" b="0" dirty="0">
              <a:solidFill>
                <a:schemeClr val="tx1"/>
              </a:solidFill>
              <a:latin typeface="Times New Roman" pitchFamily="18" charset="0"/>
              <a:cs typeface="Times New Roman" pitchFamily="18" charset="0"/>
            </a:endParaRPr>
          </a:p>
        </p:txBody>
      </p:sp>
      <p:sp>
        <p:nvSpPr>
          <p:cNvPr id="4" name="Прямоугольник 3"/>
          <p:cNvSpPr/>
          <p:nvPr/>
        </p:nvSpPr>
        <p:spPr>
          <a:xfrm>
            <a:off x="341387" y="2937570"/>
            <a:ext cx="5184576" cy="2462213"/>
          </a:xfrm>
          <a:prstGeom prst="rect">
            <a:avLst/>
          </a:prstGeom>
        </p:spPr>
        <p:txBody>
          <a:bodyPr wrap="square">
            <a:spAutoFit/>
          </a:bodyPr>
          <a:lstStyle/>
          <a:p>
            <a:pPr algn="ctr">
              <a:buClr>
                <a:srgbClr val="000000"/>
              </a:buClr>
              <a:buSzPct val="100000"/>
              <a:buFont typeface="Times New Roman" pitchFamily="18" charset="0"/>
              <a:buNone/>
              <a:defRPr/>
            </a:pPr>
            <a:r>
              <a:rPr lang="en-US" altLang="ru-RU" sz="1400" dirty="0" smtClean="0">
                <a:solidFill>
                  <a:schemeClr val="tx1"/>
                </a:solidFill>
                <a:latin typeface="Times New Roman" pitchFamily="18" charset="0"/>
                <a:cs typeface="Times New Roman" pitchFamily="18" charset="0"/>
              </a:rPr>
              <a:t>Departments: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 Department of General Law and International Law</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2. Chair of Criminal Law, Criminal Procedure and </a:t>
            </a:r>
            <a:r>
              <a:rPr lang="en-US" altLang="ru-RU" sz="1400" b="0" dirty="0" err="1" smtClean="0">
                <a:solidFill>
                  <a:schemeClr val="tx1"/>
                </a:solidFill>
                <a:latin typeface="Times New Roman" pitchFamily="18" charset="0"/>
                <a:cs typeface="Times New Roman" pitchFamily="18" charset="0"/>
              </a:rPr>
              <a:t>Criminalistics</a:t>
            </a:r>
            <a:endParaRPr lang="en-US" altLang="ru-RU" sz="14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3. Department of Administrative and Business Law</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4. Department of Civil Law Disciplines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5. Department of Constitutional Law and Justice</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6. Department of Economics and Entrepreneurship</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7. Department of Accounting and Taxation</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8. Department of Management and Innovation</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9. Department of Marketing and Business Administration</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10. Department of Finance, Banking and Insurance</a:t>
            </a:r>
            <a:endParaRPr lang="ru-RU" altLang="ru-RU" sz="1400" b="0" dirty="0">
              <a:solidFill>
                <a:schemeClr val="tx1"/>
              </a:solidFill>
              <a:latin typeface="Times New Roman" pitchFamily="18" charset="0"/>
              <a:cs typeface="Times New Roman" pitchFamily="18" charset="0"/>
            </a:endParaRPr>
          </a:p>
        </p:txBody>
      </p:sp>
      <p:pic>
        <p:nvPicPr>
          <p:cNvPr id="101378" name="Picture 2" descr="ÐÐ°ÑÑÐ¸Ð½ÐºÐ¸ Ð¿Ð¾ Ð·Ð°Ð¿ÑÐ¾ÑÑ Ð¾Ð½Ñ ÐµÐ¿Ñ"/>
          <p:cNvPicPr>
            <a:picLocks noChangeAspect="1" noChangeArrowheads="1"/>
          </p:cNvPicPr>
          <p:nvPr/>
        </p:nvPicPr>
        <p:blipFill>
          <a:blip r:embed="rId2" cstate="print"/>
          <a:srcRect/>
          <a:stretch>
            <a:fillRect/>
          </a:stretch>
        </p:blipFill>
        <p:spPr bwMode="auto">
          <a:xfrm>
            <a:off x="197371" y="6249938"/>
            <a:ext cx="3816424" cy="3148550"/>
          </a:xfrm>
          <a:prstGeom prst="rect">
            <a:avLst/>
          </a:prstGeom>
          <a:noFill/>
        </p:spPr>
      </p:pic>
      <p:pic>
        <p:nvPicPr>
          <p:cNvPr id="101380" name="Picture 4" descr="ÐÐ°ÑÑÐ¸Ð½ÐºÐ¸ Ð¿Ð¾ Ð·Ð°Ð¿ÑÐ¾ÑÑ Ð¾Ð½Ñ ÐµÐ¿Ñ"/>
          <p:cNvPicPr>
            <a:picLocks noChangeAspect="1" noChangeArrowheads="1"/>
          </p:cNvPicPr>
          <p:nvPr/>
        </p:nvPicPr>
        <p:blipFill>
          <a:blip r:embed="rId3" cstate="print"/>
          <a:srcRect/>
          <a:stretch>
            <a:fillRect/>
          </a:stretch>
        </p:blipFill>
        <p:spPr bwMode="auto">
          <a:xfrm>
            <a:off x="4373835" y="7330058"/>
            <a:ext cx="2088232" cy="2088233"/>
          </a:xfrm>
          <a:prstGeom prst="rect">
            <a:avLst/>
          </a:prstGeom>
          <a:noFill/>
        </p:spPr>
      </p:pic>
      <p:sp>
        <p:nvSpPr>
          <p:cNvPr id="9" name="Rectangle 6"/>
          <p:cNvSpPr>
            <a:spLocks noChangeArrowheads="1"/>
          </p:cNvSpPr>
          <p:nvPr/>
        </p:nvSpPr>
        <p:spPr bwMode="auto">
          <a:xfrm>
            <a:off x="0" y="9490075"/>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18</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pic>
        <p:nvPicPr>
          <p:cNvPr id="8" name="Рисунок 7" descr="Похожее изображение"/>
          <p:cNvPicPr/>
          <p:nvPr/>
        </p:nvPicPr>
        <p:blipFill>
          <a:blip r:embed="rId4" cstate="print"/>
          <a:srcRect/>
          <a:stretch>
            <a:fillRect/>
          </a:stretch>
        </p:blipFill>
        <p:spPr bwMode="auto">
          <a:xfrm>
            <a:off x="4229819" y="5169818"/>
            <a:ext cx="2215133" cy="21431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a:t>
            </a:r>
          </a:p>
        </p:txBody>
      </p:sp>
      <p:sp>
        <p:nvSpPr>
          <p:cNvPr id="3" name="Прямоугольник 2"/>
          <p:cNvSpPr/>
          <p:nvPr/>
        </p:nvSpPr>
        <p:spPr>
          <a:xfrm>
            <a:off x="341387" y="921346"/>
            <a:ext cx="6264696" cy="2646878"/>
          </a:xfrm>
          <a:prstGeom prst="rect">
            <a:avLst/>
          </a:prstGeom>
        </p:spPr>
        <p:txBody>
          <a:bodyPr wrap="square">
            <a:spAutoFit/>
          </a:bodyPr>
          <a:lstStyle/>
          <a:p>
            <a:pPr algn="ctr">
              <a:buClr>
                <a:srgbClr val="000000"/>
              </a:buClr>
              <a:buSzPct val="100000"/>
              <a:buFont typeface="Times New Roman" pitchFamily="18" charset="0"/>
              <a:buNone/>
            </a:pPr>
            <a:r>
              <a:rPr lang="en-US" altLang="ru-RU" sz="1600" dirty="0" smtClean="0">
                <a:solidFill>
                  <a:schemeClr val="tx1"/>
                </a:solidFill>
                <a:latin typeface="Times New Roman" pitchFamily="18" charset="0"/>
                <a:cs typeface="Times New Roman" pitchFamily="18" charset="0"/>
              </a:rPr>
              <a:t>Faculty of Geology </a:t>
            </a:r>
            <a:r>
              <a:rPr lang="en-US" altLang="ru-RU" sz="1600" dirty="0" smtClean="0">
                <a:solidFill>
                  <a:srgbClr val="000000"/>
                </a:solidFill>
                <a:latin typeface="Times New Roman" pitchFamily="18" charset="0"/>
                <a:cs typeface="Times New Roman" pitchFamily="18" charset="0"/>
              </a:rPr>
              <a:t>&amp;</a:t>
            </a:r>
            <a:r>
              <a:rPr lang="en-US" altLang="ru-RU" sz="1600" dirty="0" smtClean="0">
                <a:solidFill>
                  <a:schemeClr val="tx1"/>
                </a:solidFill>
                <a:latin typeface="Times New Roman" pitchFamily="18" charset="0"/>
                <a:cs typeface="Times New Roman" pitchFamily="18" charset="0"/>
              </a:rPr>
              <a:t> Geography</a:t>
            </a:r>
          </a:p>
          <a:p>
            <a:pPr algn="ctr">
              <a:buClr>
                <a:srgbClr val="000000"/>
              </a:buClr>
              <a:buSzPct val="100000"/>
              <a:buFont typeface="Times New Roman" pitchFamily="18" charset="0"/>
              <a:buNone/>
            </a:pPr>
            <a:endParaRPr lang="en-US" altLang="ru-RU" sz="2400" dirty="0" smtClean="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Scientific developments of the Faculty are addressed to the practical problems and needs of the region and the State in the field of geography, geology and nature management. The faculty has recently opened a new specialty in the field of tourism, which opens significant prospects in the modern labor market. Approximately 25% of the educational process at the Faculty of Geology and Geography is field, educational and industrial practices. </a:t>
            </a:r>
          </a:p>
          <a:p>
            <a:pPr algn="just">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The Faculty celebrates its annual Faculty Day on the first Saturday of April. Faculty athletes, and in particular, boxers, in recent years have won prizes at competitions of different levels: city, regional, all-Ukrainian and international ones.</a:t>
            </a:r>
            <a:endParaRPr lang="uk-UA" altLang="ru-RU" sz="1400" b="0" dirty="0" smtClean="0">
              <a:solidFill>
                <a:schemeClr val="tx1"/>
              </a:solidFill>
              <a:latin typeface="Times New Roman" pitchFamily="18" charset="0"/>
              <a:cs typeface="Times New Roman" pitchFamily="18" charset="0"/>
            </a:endParaRPr>
          </a:p>
        </p:txBody>
      </p:sp>
      <p:sp>
        <p:nvSpPr>
          <p:cNvPr id="4" name="Прямоугольник 3"/>
          <p:cNvSpPr/>
          <p:nvPr/>
        </p:nvSpPr>
        <p:spPr>
          <a:xfrm>
            <a:off x="701427" y="3729658"/>
            <a:ext cx="5688632" cy="1815882"/>
          </a:xfrm>
          <a:prstGeom prst="rect">
            <a:avLst/>
          </a:prstGeom>
        </p:spPr>
        <p:txBody>
          <a:bodyPr wrap="square">
            <a:spAutoFit/>
          </a:bodyPr>
          <a:lstStyle/>
          <a:p>
            <a:pPr algn="ctr" eaLnBrk="0" hangingPunct="0">
              <a:tabLst>
                <a:tab pos="457200" algn="l"/>
              </a:tabLst>
            </a:pPr>
            <a:r>
              <a:rPr lang="en-US" altLang="ru-RU" sz="1400" dirty="0" smtClean="0">
                <a:solidFill>
                  <a:schemeClr val="tx1"/>
                </a:solidFill>
                <a:latin typeface="Times New Roman" pitchFamily="18" charset="0"/>
                <a:cs typeface="Times New Roman" pitchFamily="18" charset="0"/>
              </a:rPr>
              <a:t>Departments:</a:t>
            </a:r>
          </a:p>
          <a:p>
            <a:pPr algn="just" eaLnBrk="0" hangingPunct="0">
              <a:tabLst>
                <a:tab pos="457200" algn="l"/>
              </a:tabLst>
            </a:pPr>
            <a:r>
              <a:rPr lang="en-US" altLang="ru-RU" sz="1400" b="0" dirty="0" smtClean="0">
                <a:solidFill>
                  <a:schemeClr val="tx1"/>
                </a:solidFill>
                <a:latin typeface="Times New Roman" pitchFamily="18" charset="0"/>
                <a:cs typeface="Times New Roman" pitchFamily="18" charset="0"/>
              </a:rPr>
              <a:t>1. Department of Physical Geography and Natural Resources Management</a:t>
            </a:r>
          </a:p>
          <a:p>
            <a:pPr algn="just" eaLnBrk="0" hangingPunct="0">
              <a:tabLst>
                <a:tab pos="457200" algn="l"/>
              </a:tabLst>
            </a:pPr>
            <a:r>
              <a:rPr lang="en-US" altLang="ru-RU" sz="1400" b="0" dirty="0" smtClean="0">
                <a:solidFill>
                  <a:schemeClr val="tx1"/>
                </a:solidFill>
                <a:latin typeface="Times New Roman" pitchFamily="18" charset="0"/>
                <a:cs typeface="Times New Roman" pitchFamily="18" charset="0"/>
              </a:rPr>
              <a:t>2. Department of Economic, Social Geography and Tourism</a:t>
            </a:r>
          </a:p>
          <a:p>
            <a:pPr algn="just" eaLnBrk="0" hangingPunct="0">
              <a:tabLst>
                <a:tab pos="457200" algn="l"/>
              </a:tabLst>
            </a:pPr>
            <a:r>
              <a:rPr lang="en-US" altLang="ru-RU" sz="1400" b="0" dirty="0" smtClean="0">
                <a:solidFill>
                  <a:schemeClr val="tx1"/>
                </a:solidFill>
                <a:latin typeface="Times New Roman" pitchFamily="18" charset="0"/>
                <a:cs typeface="Times New Roman" pitchFamily="18" charset="0"/>
              </a:rPr>
              <a:t>3.Department of Geography of Ukraine, Geography of Soils and</a:t>
            </a:r>
          </a:p>
          <a:p>
            <a:pPr algn="just" eaLnBrk="0" hangingPunct="0">
              <a:tabLst>
                <a:tab pos="457200" algn="l"/>
              </a:tabLst>
            </a:pPr>
            <a:r>
              <a:rPr lang="en-US" altLang="ru-RU" sz="1400" b="0" dirty="0" smtClean="0">
                <a:solidFill>
                  <a:schemeClr val="tx1"/>
                </a:solidFill>
                <a:latin typeface="Times New Roman" pitchFamily="18" charset="0"/>
                <a:cs typeface="Times New Roman" pitchFamily="18" charset="0"/>
              </a:rPr>
              <a:t>Land Cadastre</a:t>
            </a:r>
          </a:p>
          <a:p>
            <a:pPr algn="just" eaLnBrk="0" hangingPunct="0">
              <a:tabLst>
                <a:tab pos="457200" algn="l"/>
              </a:tabLst>
            </a:pPr>
            <a:r>
              <a:rPr lang="en-US" altLang="ru-RU" sz="1400" b="0" dirty="0" smtClean="0">
                <a:solidFill>
                  <a:schemeClr val="tx1"/>
                </a:solidFill>
                <a:latin typeface="Times New Roman" pitchFamily="18" charset="0"/>
                <a:cs typeface="Times New Roman" pitchFamily="18" charset="0"/>
              </a:rPr>
              <a:t>4. Department of Geological Engineering and Hydrogeology</a:t>
            </a:r>
          </a:p>
          <a:p>
            <a:pPr algn="just" eaLnBrk="0" hangingPunct="0">
              <a:tabLst>
                <a:tab pos="457200" algn="l"/>
              </a:tabLst>
            </a:pPr>
            <a:r>
              <a:rPr lang="en-US" altLang="ru-RU" sz="1400" b="0" dirty="0" smtClean="0">
                <a:solidFill>
                  <a:schemeClr val="tx1"/>
                </a:solidFill>
                <a:latin typeface="Times New Roman" pitchFamily="18" charset="0"/>
                <a:cs typeface="Times New Roman" pitchFamily="18" charset="0"/>
              </a:rPr>
              <a:t>5. Department of General and Marine Geology</a:t>
            </a:r>
          </a:p>
          <a:p>
            <a:pPr algn="just" eaLnBrk="0" hangingPunct="0">
              <a:tabLst>
                <a:tab pos="457200" algn="l"/>
              </a:tabLst>
            </a:pPr>
            <a:r>
              <a:rPr lang="en-US" altLang="ru-RU" sz="1400" b="0" dirty="0" smtClean="0">
                <a:solidFill>
                  <a:schemeClr val="tx1"/>
                </a:solidFill>
                <a:latin typeface="Times New Roman" pitchFamily="18" charset="0"/>
                <a:cs typeface="Times New Roman" pitchFamily="18" charset="0"/>
              </a:rPr>
              <a:t>6. Department of Physical Education and Sports</a:t>
            </a:r>
            <a:endParaRPr lang="uk-UA" sz="1400" b="0" dirty="0">
              <a:latin typeface="Times New Roman" pitchFamily="18" charset="0"/>
              <a:cs typeface="Times New Roman" pitchFamily="18" charset="0"/>
            </a:endParaRPr>
          </a:p>
        </p:txBody>
      </p:sp>
      <p:pic>
        <p:nvPicPr>
          <p:cNvPr id="5" name="Рисунок 12" descr="bitva 2018"/>
          <p:cNvPicPr>
            <a:picLocks noChangeAspect="1" noChangeArrowheads="1"/>
          </p:cNvPicPr>
          <p:nvPr/>
        </p:nvPicPr>
        <p:blipFill>
          <a:blip r:embed="rId2" cstate="print"/>
          <a:srcRect/>
          <a:stretch>
            <a:fillRect/>
          </a:stretch>
        </p:blipFill>
        <p:spPr bwMode="auto">
          <a:xfrm>
            <a:off x="3941787" y="5601866"/>
            <a:ext cx="2472126" cy="1872208"/>
          </a:xfrm>
          <a:prstGeom prst="rect">
            <a:avLst/>
          </a:prstGeom>
          <a:noFill/>
          <a:ln w="9525">
            <a:noFill/>
            <a:miter lim="800000"/>
            <a:headEnd/>
            <a:tailEnd/>
          </a:ln>
        </p:spPr>
      </p:pic>
      <p:pic>
        <p:nvPicPr>
          <p:cNvPr id="6" name="Рисунок 13" descr="bitva 2018 2"/>
          <p:cNvPicPr>
            <a:picLocks noChangeAspect="1" noChangeArrowheads="1"/>
          </p:cNvPicPr>
          <p:nvPr/>
        </p:nvPicPr>
        <p:blipFill>
          <a:blip r:embed="rId3" cstate="print"/>
          <a:srcRect/>
          <a:stretch>
            <a:fillRect/>
          </a:stretch>
        </p:blipFill>
        <p:spPr bwMode="auto">
          <a:xfrm>
            <a:off x="3653755" y="7402066"/>
            <a:ext cx="3087498" cy="1800200"/>
          </a:xfrm>
          <a:prstGeom prst="rect">
            <a:avLst/>
          </a:prstGeom>
          <a:noFill/>
          <a:ln w="9525">
            <a:noFill/>
            <a:miter lim="800000"/>
            <a:headEnd/>
            <a:tailEnd/>
          </a:ln>
        </p:spPr>
      </p:pic>
      <p:sp>
        <p:nvSpPr>
          <p:cNvPr id="8" name="Rectangle 5"/>
          <p:cNvSpPr>
            <a:spLocks noChangeArrowheads="1"/>
          </p:cNvSpPr>
          <p:nvPr/>
        </p:nvSpPr>
        <p:spPr bwMode="auto">
          <a:xfrm>
            <a:off x="3795713" y="9386888"/>
            <a:ext cx="3079750" cy="292100"/>
          </a:xfrm>
          <a:prstGeom prst="rect">
            <a:avLst/>
          </a:prstGeom>
          <a:solidFill>
            <a:srgbClr val="FFFF66">
              <a:alpha val="79999"/>
            </a:srgbClr>
          </a:solidFill>
          <a:ln w="9525">
            <a:noFill/>
            <a:miter lim="800000"/>
            <a:headEnd/>
            <a:tailEnd/>
          </a:ln>
        </p:spPr>
        <p:txBody>
          <a:bodyPr lIns="90000" tIns="46800" rIns="90000" bIns="46800">
            <a:spAutoFit/>
          </a:bodyPr>
          <a:lstStyle/>
          <a:p>
            <a:pPr>
              <a:lnSpc>
                <a:spcPct val="80000"/>
              </a:lnSpc>
              <a:spcBef>
                <a:spcPts val="400"/>
              </a:spcBef>
              <a:buSzPct val="8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en-US" altLang="ru-RU" sz="1600" b="0" dirty="0">
                <a:solidFill>
                  <a:schemeClr val="tx1"/>
                </a:solidFill>
                <a:latin typeface="Times New Roman" pitchFamily="18" charset="0"/>
                <a:cs typeface="Times New Roman" pitchFamily="18" charset="0"/>
              </a:rPr>
              <a:t>19</a:t>
            </a:r>
            <a:endParaRPr lang="ru-RU" altLang="ru-RU" sz="1600" b="0" dirty="0">
              <a:solidFill>
                <a:schemeClr val="tx1"/>
              </a:solidFill>
              <a:latin typeface="Times New Roman" pitchFamily="18" charset="0"/>
              <a:cs typeface="Times New Roman" pitchFamily="18" charset="0"/>
            </a:endParaRPr>
          </a:p>
        </p:txBody>
      </p:sp>
      <p:pic>
        <p:nvPicPr>
          <p:cNvPr id="9" name="Рисунок 8" descr="Картинки по запросу Черкез Євген Анатолійович фото"/>
          <p:cNvPicPr/>
          <p:nvPr/>
        </p:nvPicPr>
        <p:blipFill>
          <a:blip r:embed="rId4" cstate="print"/>
          <a:srcRect/>
          <a:stretch>
            <a:fillRect/>
          </a:stretch>
        </p:blipFill>
        <p:spPr bwMode="auto">
          <a:xfrm>
            <a:off x="197371" y="5889898"/>
            <a:ext cx="3312368" cy="3024336"/>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a:t>
            </a:r>
          </a:p>
        </p:txBody>
      </p:sp>
      <p:sp>
        <p:nvSpPr>
          <p:cNvPr id="3" name="Rectangle 6"/>
          <p:cNvSpPr>
            <a:spLocks noChangeArrowheads="1"/>
          </p:cNvSpPr>
          <p:nvPr/>
        </p:nvSpPr>
        <p:spPr bwMode="auto">
          <a:xfrm>
            <a:off x="0" y="9490075"/>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ru-RU" altLang="ru-RU" sz="1600" b="0" dirty="0" smtClean="0">
                <a:solidFill>
                  <a:schemeClr val="tx1"/>
                </a:solidFill>
                <a:latin typeface="Times New Roman" pitchFamily="18" charset="0"/>
                <a:cs typeface="Times New Roman" pitchFamily="18" charset="0"/>
              </a:rPr>
              <a:t>20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
        <p:nvSpPr>
          <p:cNvPr id="4" name="Прямоугольник 3"/>
          <p:cNvSpPr/>
          <p:nvPr/>
        </p:nvSpPr>
        <p:spPr>
          <a:xfrm>
            <a:off x="197371" y="921347"/>
            <a:ext cx="6480720" cy="2092881"/>
          </a:xfrm>
          <a:prstGeom prst="rect">
            <a:avLst/>
          </a:prstGeom>
        </p:spPr>
        <p:txBody>
          <a:bodyPr wrap="square">
            <a:spAutoFit/>
          </a:bodyPr>
          <a:lstStyle/>
          <a:p>
            <a:pPr algn="ctr"/>
            <a:r>
              <a:rPr lang="en-US" sz="1600" dirty="0" smtClean="0">
                <a:solidFill>
                  <a:schemeClr val="tx1"/>
                </a:solidFill>
                <a:latin typeface="Times New Roman" pitchFamily="18" charset="0"/>
                <a:cs typeface="Times New Roman" pitchFamily="18" charset="0"/>
              </a:rPr>
              <a:t>Faculty of History </a:t>
            </a:r>
            <a:r>
              <a:rPr lang="en-US" altLang="ru-RU" sz="1600" dirty="0" smtClean="0">
                <a:solidFill>
                  <a:srgbClr val="000000"/>
                </a:solidFill>
                <a:latin typeface="Times New Roman" pitchFamily="18" charset="0"/>
                <a:cs typeface="Times New Roman" pitchFamily="18" charset="0"/>
              </a:rPr>
              <a:t>&amp; </a:t>
            </a:r>
            <a:r>
              <a:rPr lang="en-US" sz="1600" dirty="0" smtClean="0">
                <a:solidFill>
                  <a:schemeClr val="tx1"/>
                </a:solidFill>
                <a:latin typeface="Times New Roman" pitchFamily="18" charset="0"/>
                <a:cs typeface="Times New Roman" pitchFamily="18" charset="0"/>
              </a:rPr>
              <a:t>Philosophy</a:t>
            </a:r>
          </a:p>
          <a:p>
            <a:pPr algn="ctr"/>
            <a:endParaRPr lang="en-US" sz="1600" dirty="0" smtClean="0">
              <a:solidFill>
                <a:schemeClr val="tx1"/>
              </a:solidFill>
              <a:latin typeface="Times New Roman" pitchFamily="18" charset="0"/>
              <a:cs typeface="Times New Roman" pitchFamily="18" charset="0"/>
            </a:endParaRPr>
          </a:p>
          <a:p>
            <a:pPr algn="just"/>
            <a:r>
              <a:rPr lang="en-US" sz="1400" b="0" dirty="0" smtClean="0">
                <a:solidFill>
                  <a:schemeClr val="tx1"/>
                </a:solidFill>
                <a:latin typeface="Times New Roman" pitchFamily="18" charset="0"/>
                <a:cs typeface="Times New Roman" pitchFamily="18" charset="0"/>
              </a:rPr>
              <a:t>Trains bachelors and masters in the fields of history and archeology, philosophy, and cultural studies. Cooperation with the museums of Ukraine, higher educational institutions of Italy, Germany, Poland, Romania facilitates the training of historians with the knowledge and skills of field archeology, ethnology, archival affairs, art studies. The Archeology and Ethnography Laboratory of the Steppe Ukraine, Folklore and Ethnographic Studio “</a:t>
            </a:r>
            <a:r>
              <a:rPr lang="en-US" sz="1400" b="0" dirty="0" err="1" smtClean="0">
                <a:solidFill>
                  <a:schemeClr val="tx1"/>
                </a:solidFill>
                <a:latin typeface="Times New Roman" pitchFamily="18" charset="0"/>
                <a:cs typeface="Times New Roman" pitchFamily="18" charset="0"/>
              </a:rPr>
              <a:t>Dzherelo</a:t>
            </a:r>
            <a:r>
              <a:rPr lang="en-US" sz="1400" b="0" dirty="0" smtClean="0">
                <a:solidFill>
                  <a:schemeClr val="tx1"/>
                </a:solidFill>
                <a:latin typeface="Times New Roman" pitchFamily="18" charset="0"/>
                <a:cs typeface="Times New Roman" pitchFamily="18" charset="0"/>
              </a:rPr>
              <a:t>” provide opportunities for reconstruction and popularization of the material and spiritual heritage of the region's population.</a:t>
            </a:r>
            <a:endParaRPr lang="ru-RU" sz="1400" b="0" dirty="0">
              <a:solidFill>
                <a:schemeClr val="tx1"/>
              </a:solidFill>
              <a:latin typeface="Times New Roman" pitchFamily="18" charset="0"/>
              <a:cs typeface="Times New Roman" pitchFamily="18" charset="0"/>
            </a:endParaRPr>
          </a:p>
        </p:txBody>
      </p:sp>
      <p:sp>
        <p:nvSpPr>
          <p:cNvPr id="5" name="Прямоугольник 4"/>
          <p:cNvSpPr/>
          <p:nvPr/>
        </p:nvSpPr>
        <p:spPr>
          <a:xfrm>
            <a:off x="917451" y="3081586"/>
            <a:ext cx="5760640" cy="1600438"/>
          </a:xfrm>
          <a:prstGeom prst="rect">
            <a:avLst/>
          </a:prstGeom>
        </p:spPr>
        <p:txBody>
          <a:bodyPr wrap="square">
            <a:spAutoFit/>
          </a:bodyPr>
          <a:lstStyle/>
          <a:p>
            <a:pPr algn="ctr"/>
            <a:endParaRPr lang="en-US" sz="1400" dirty="0" smtClean="0">
              <a:solidFill>
                <a:schemeClr val="tx1"/>
              </a:solidFill>
              <a:latin typeface="Times New Roman" pitchFamily="18" charset="0"/>
              <a:cs typeface="Times New Roman" pitchFamily="18" charset="0"/>
            </a:endParaRPr>
          </a:p>
          <a:p>
            <a:pPr algn="ctr"/>
            <a:r>
              <a:rPr lang="en-US" sz="1400" dirty="0" smtClean="0">
                <a:solidFill>
                  <a:schemeClr val="tx1"/>
                </a:solidFill>
                <a:latin typeface="Times New Roman" pitchFamily="18" charset="0"/>
                <a:cs typeface="Times New Roman" pitchFamily="18" charset="0"/>
              </a:rPr>
              <a:t>Departments:</a:t>
            </a:r>
          </a:p>
          <a:p>
            <a:r>
              <a:rPr lang="en-US" sz="1400" b="0" dirty="0" smtClean="0">
                <a:solidFill>
                  <a:schemeClr val="tx1"/>
                </a:solidFill>
                <a:latin typeface="Times New Roman" pitchFamily="18" charset="0"/>
                <a:cs typeface="Times New Roman" pitchFamily="18" charset="0"/>
              </a:rPr>
              <a:t>1. Department of Archeology and Ethnology of Ukraine</a:t>
            </a:r>
          </a:p>
          <a:p>
            <a:r>
              <a:rPr lang="en-US" sz="1400" b="0" dirty="0" smtClean="0">
                <a:solidFill>
                  <a:schemeClr val="tx1"/>
                </a:solidFill>
                <a:latin typeface="Times New Roman" pitchFamily="18" charset="0"/>
                <a:cs typeface="Times New Roman" pitchFamily="18" charset="0"/>
              </a:rPr>
              <a:t>2. Department of History of Ukraine</a:t>
            </a:r>
          </a:p>
          <a:p>
            <a:r>
              <a:rPr lang="en-US" sz="1400" b="0" dirty="0" smtClean="0">
                <a:solidFill>
                  <a:schemeClr val="tx1"/>
                </a:solidFill>
                <a:latin typeface="Times New Roman" pitchFamily="18" charset="0"/>
                <a:cs typeface="Times New Roman" pitchFamily="18" charset="0"/>
              </a:rPr>
              <a:t>3. Department of World History</a:t>
            </a:r>
          </a:p>
          <a:p>
            <a:r>
              <a:rPr lang="en-US" sz="1400" b="0" dirty="0" smtClean="0">
                <a:solidFill>
                  <a:schemeClr val="tx1"/>
                </a:solidFill>
                <a:latin typeface="Times New Roman" pitchFamily="18" charset="0"/>
                <a:cs typeface="Times New Roman" pitchFamily="18" charset="0"/>
              </a:rPr>
              <a:t>4. Department of </a:t>
            </a:r>
            <a:r>
              <a:rPr lang="en-US" sz="1400" b="0" dirty="0" err="1" smtClean="0">
                <a:solidFill>
                  <a:schemeClr val="tx1"/>
                </a:solidFill>
                <a:latin typeface="Times New Roman" pitchFamily="18" charset="0"/>
                <a:cs typeface="Times New Roman" pitchFamily="18" charset="0"/>
              </a:rPr>
              <a:t>Culturology</a:t>
            </a:r>
            <a:endParaRPr lang="en-US" sz="1400" b="0" dirty="0" smtClean="0">
              <a:solidFill>
                <a:schemeClr val="tx1"/>
              </a:solidFill>
              <a:latin typeface="Times New Roman" pitchFamily="18" charset="0"/>
              <a:cs typeface="Times New Roman" pitchFamily="18" charset="0"/>
            </a:endParaRPr>
          </a:p>
          <a:p>
            <a:r>
              <a:rPr lang="en-US" sz="1400" b="0" dirty="0" smtClean="0">
                <a:solidFill>
                  <a:schemeClr val="tx1"/>
                </a:solidFill>
                <a:latin typeface="Times New Roman" pitchFamily="18" charset="0"/>
                <a:cs typeface="Times New Roman" pitchFamily="18" charset="0"/>
              </a:rPr>
              <a:t>5. Department of Philosophy</a:t>
            </a:r>
            <a:endParaRPr lang="ru-RU" sz="1400" b="0" dirty="0">
              <a:solidFill>
                <a:schemeClr val="tx1"/>
              </a:solidFill>
              <a:latin typeface="Times New Roman" pitchFamily="18" charset="0"/>
              <a:cs typeface="Times New Roman" pitchFamily="18" charset="0"/>
            </a:endParaRPr>
          </a:p>
        </p:txBody>
      </p:sp>
      <p:pic>
        <p:nvPicPr>
          <p:cNvPr id="6" name="Picture 4" descr="http://lh3.ggpht.com/-8sO1b8g3vZI/TkThTSxXHtI/AAAAAAAAAAA/w-jOMl3dr5g/s512/kaf_ist_star_big.jpg"/>
          <p:cNvPicPr>
            <a:picLocks noChangeAspect="1" noChangeArrowheads="1"/>
          </p:cNvPicPr>
          <p:nvPr/>
        </p:nvPicPr>
        <p:blipFill>
          <a:blip r:embed="rId2" cstate="print"/>
          <a:srcRect/>
          <a:stretch>
            <a:fillRect/>
          </a:stretch>
        </p:blipFill>
        <p:spPr bwMode="auto">
          <a:xfrm>
            <a:off x="173368" y="6321946"/>
            <a:ext cx="3768419" cy="2826314"/>
          </a:xfrm>
          <a:prstGeom prst="rect">
            <a:avLst/>
          </a:prstGeom>
          <a:noFill/>
        </p:spPr>
      </p:pic>
      <p:pic>
        <p:nvPicPr>
          <p:cNvPr id="7" name="Рисунок 6" descr="Картинки по запросу заморов вениамин вениаминович"/>
          <p:cNvPicPr/>
          <p:nvPr/>
        </p:nvPicPr>
        <p:blipFill>
          <a:blip r:embed="rId3" cstate="print"/>
          <a:srcRect/>
          <a:stretch>
            <a:fillRect/>
          </a:stretch>
        </p:blipFill>
        <p:spPr bwMode="auto">
          <a:xfrm>
            <a:off x="3365723" y="4665762"/>
            <a:ext cx="3222104" cy="2448272"/>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a:t>
            </a:r>
          </a:p>
        </p:txBody>
      </p:sp>
      <p:sp>
        <p:nvSpPr>
          <p:cNvPr id="3" name="Rectangle 5"/>
          <p:cNvSpPr>
            <a:spLocks noChangeArrowheads="1"/>
          </p:cNvSpPr>
          <p:nvPr/>
        </p:nvSpPr>
        <p:spPr bwMode="auto">
          <a:xfrm>
            <a:off x="3795713" y="9386888"/>
            <a:ext cx="3079750" cy="292100"/>
          </a:xfrm>
          <a:prstGeom prst="rect">
            <a:avLst/>
          </a:prstGeom>
          <a:solidFill>
            <a:srgbClr val="FFFF66">
              <a:alpha val="79999"/>
            </a:srgbClr>
          </a:solidFill>
          <a:ln w="9525">
            <a:noFill/>
            <a:miter lim="800000"/>
            <a:headEnd/>
            <a:tailEnd/>
          </a:ln>
        </p:spPr>
        <p:txBody>
          <a:bodyPr lIns="90000" tIns="46800" rIns="90000" bIns="46800">
            <a:spAutoFit/>
          </a:bodyPr>
          <a:lstStyle/>
          <a:p>
            <a:pPr>
              <a:lnSpc>
                <a:spcPct val="80000"/>
              </a:lnSpc>
              <a:spcBef>
                <a:spcPts val="400"/>
              </a:spcBef>
              <a:buSzPct val="8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21</a:t>
            </a:r>
            <a:endParaRPr lang="ru-RU" altLang="ru-RU" sz="1600" b="0" dirty="0">
              <a:solidFill>
                <a:schemeClr val="tx1"/>
              </a:solidFill>
              <a:latin typeface="Times New Roman" pitchFamily="18" charset="0"/>
              <a:cs typeface="Times New Roman" pitchFamily="18" charset="0"/>
            </a:endParaRPr>
          </a:p>
        </p:txBody>
      </p:sp>
      <p:sp>
        <p:nvSpPr>
          <p:cNvPr id="4" name="Прямоугольник 3"/>
          <p:cNvSpPr/>
          <p:nvPr/>
        </p:nvSpPr>
        <p:spPr>
          <a:xfrm>
            <a:off x="125363" y="921346"/>
            <a:ext cx="6624736" cy="4031873"/>
          </a:xfrm>
          <a:prstGeom prst="rect">
            <a:avLst/>
          </a:prstGeom>
        </p:spPr>
        <p:txBody>
          <a:bodyPr wrap="square">
            <a:spAutoFit/>
          </a:bodyPr>
          <a:lstStyle/>
          <a:p>
            <a:pPr algn="ctr"/>
            <a:r>
              <a:rPr lang="en-US" sz="1600" dirty="0" smtClean="0">
                <a:solidFill>
                  <a:schemeClr val="tx1"/>
                </a:solidFill>
                <a:latin typeface="Times New Roman" pitchFamily="18" charset="0"/>
                <a:cs typeface="Times New Roman" pitchFamily="18" charset="0"/>
              </a:rPr>
              <a:t>Faculty of International Relations, Political Science </a:t>
            </a:r>
            <a:r>
              <a:rPr lang="en-US" altLang="ru-RU" sz="1600" dirty="0" smtClean="0">
                <a:solidFill>
                  <a:srgbClr val="000000"/>
                </a:solidFill>
                <a:latin typeface="Times New Roman" pitchFamily="18" charset="0"/>
                <a:cs typeface="Times New Roman" pitchFamily="18" charset="0"/>
              </a:rPr>
              <a:t>&amp; </a:t>
            </a:r>
            <a:r>
              <a:rPr lang="en-US" sz="1600" dirty="0" smtClean="0">
                <a:solidFill>
                  <a:schemeClr val="tx1"/>
                </a:solidFill>
                <a:latin typeface="Times New Roman" pitchFamily="18" charset="0"/>
                <a:cs typeface="Times New Roman" pitchFamily="18" charset="0"/>
              </a:rPr>
              <a:t>Sociology</a:t>
            </a:r>
          </a:p>
          <a:p>
            <a:pPr algn="ctr"/>
            <a:endParaRPr lang="en-US" sz="1600" dirty="0" smtClean="0">
              <a:solidFill>
                <a:schemeClr val="tx1"/>
              </a:solidFill>
              <a:latin typeface="Times New Roman" pitchFamily="18" charset="0"/>
              <a:cs typeface="Times New Roman" pitchFamily="18" charset="0"/>
            </a:endParaRPr>
          </a:p>
          <a:p>
            <a:pPr algn="just"/>
            <a:r>
              <a:rPr lang="en-US" sz="1400" b="0" dirty="0" smtClean="0">
                <a:solidFill>
                  <a:schemeClr val="tx1"/>
                </a:solidFill>
                <a:latin typeface="Times New Roman" pitchFamily="18" charset="0"/>
                <a:cs typeface="Times New Roman" pitchFamily="18" charset="0"/>
              </a:rPr>
              <a:t>The Faculty is well known in Ukraine and abroad. The students of the faculty take their professional practice in diplomatic institutions of the Ministry of Foreign Affairs of Ukraine and linguistic internship at foreign higher educational establishments, participate in international conferences. Students of the Faculty bring awards from the students’ all-Ukrainian Olympiads. Special centers for Turkish, Greek, Chinese and Japanese languages ​​and cultures, a Center for International Studies, and a Center for the Non-Proliferation of Nuclear Weapons function at the Faculty.</a:t>
            </a:r>
          </a:p>
          <a:p>
            <a:pPr algn="just"/>
            <a:r>
              <a:rPr lang="en-US" sz="1400" b="0" dirty="0" smtClean="0">
                <a:solidFill>
                  <a:schemeClr val="tx1"/>
                </a:solidFill>
                <a:latin typeface="Times New Roman" pitchFamily="18" charset="0"/>
                <a:cs typeface="Times New Roman" pitchFamily="18" charset="0"/>
              </a:rPr>
              <a:t>The Faculty’s birthday is traditionally celebrated on the first Friday of December. Traditionally, an inter-departmental scientific conference and a solemn concert are held on this day.</a:t>
            </a:r>
          </a:p>
          <a:p>
            <a:endParaRPr lang="en-US" sz="1400" b="0" dirty="0" smtClean="0">
              <a:solidFill>
                <a:schemeClr val="tx1"/>
              </a:solidFill>
              <a:latin typeface="Times New Roman" pitchFamily="18" charset="0"/>
              <a:cs typeface="Times New Roman" pitchFamily="18" charset="0"/>
            </a:endParaRPr>
          </a:p>
          <a:p>
            <a:pPr algn="just"/>
            <a:r>
              <a:rPr lang="en-US" sz="1400" b="0" dirty="0" smtClean="0">
                <a:solidFill>
                  <a:schemeClr val="tx1"/>
                </a:solidFill>
                <a:latin typeface="Times New Roman" pitchFamily="18" charset="0"/>
                <a:cs typeface="Times New Roman" pitchFamily="18" charset="0"/>
              </a:rPr>
              <a:t>SPECIALITIES:</a:t>
            </a:r>
          </a:p>
          <a:p>
            <a:pPr algn="just"/>
            <a:r>
              <a:rPr lang="en-US" sz="1400" b="0" dirty="0" smtClean="0">
                <a:solidFill>
                  <a:schemeClr val="tx1"/>
                </a:solidFill>
                <a:latin typeface="Times New Roman" pitchFamily="18" charset="0"/>
                <a:cs typeface="Times New Roman" pitchFamily="18" charset="0"/>
              </a:rPr>
              <a:t> - Political sciences</a:t>
            </a:r>
          </a:p>
          <a:p>
            <a:pPr algn="just"/>
            <a:r>
              <a:rPr lang="en-US" sz="1400" b="0" dirty="0" smtClean="0">
                <a:solidFill>
                  <a:schemeClr val="tx1"/>
                </a:solidFill>
                <a:latin typeface="Times New Roman" pitchFamily="18" charset="0"/>
                <a:cs typeface="Times New Roman" pitchFamily="18" charset="0"/>
              </a:rPr>
              <a:t> - Sociology</a:t>
            </a:r>
          </a:p>
          <a:p>
            <a:pPr algn="just"/>
            <a:r>
              <a:rPr lang="en-US" sz="1400" b="0" dirty="0" smtClean="0">
                <a:solidFill>
                  <a:schemeClr val="tx1"/>
                </a:solidFill>
                <a:latin typeface="Times New Roman" pitchFamily="18" charset="0"/>
                <a:cs typeface="Times New Roman" pitchFamily="18" charset="0"/>
              </a:rPr>
              <a:t> - International relations, Public communications and Regional studies</a:t>
            </a:r>
          </a:p>
          <a:p>
            <a:pPr algn="just"/>
            <a:r>
              <a:rPr lang="en-US" sz="1400" b="0" dirty="0" smtClean="0">
                <a:solidFill>
                  <a:schemeClr val="tx1"/>
                </a:solidFill>
                <a:latin typeface="Times New Roman" pitchFamily="18" charset="0"/>
                <a:cs typeface="Times New Roman" pitchFamily="18" charset="0"/>
              </a:rPr>
              <a:t> - International Economic Relations</a:t>
            </a:r>
            <a:endParaRPr lang="ru-RU" sz="1400" b="0" dirty="0">
              <a:solidFill>
                <a:schemeClr val="tx1"/>
              </a:solidFill>
              <a:latin typeface="Times New Roman" pitchFamily="18" charset="0"/>
              <a:cs typeface="Times New Roman" pitchFamily="18" charset="0"/>
            </a:endParaRPr>
          </a:p>
        </p:txBody>
      </p:sp>
      <p:sp>
        <p:nvSpPr>
          <p:cNvPr id="5" name="Прямоугольник 4"/>
          <p:cNvSpPr/>
          <p:nvPr/>
        </p:nvSpPr>
        <p:spPr>
          <a:xfrm>
            <a:off x="413395" y="4665762"/>
            <a:ext cx="5976664" cy="1600438"/>
          </a:xfrm>
          <a:prstGeom prst="rect">
            <a:avLst/>
          </a:prstGeom>
        </p:spPr>
        <p:txBody>
          <a:bodyPr wrap="square">
            <a:spAutoFit/>
          </a:bodyPr>
          <a:lstStyle/>
          <a:p>
            <a:pPr algn="ctr"/>
            <a:endParaRPr lang="en-US" sz="1400" dirty="0" smtClean="0">
              <a:solidFill>
                <a:schemeClr val="tx1"/>
              </a:solidFill>
              <a:latin typeface="Times New Roman" pitchFamily="18" charset="0"/>
              <a:cs typeface="Times New Roman" pitchFamily="18" charset="0"/>
            </a:endParaRPr>
          </a:p>
          <a:p>
            <a:pPr algn="ctr"/>
            <a:r>
              <a:rPr lang="en-US" sz="1400" dirty="0" smtClean="0">
                <a:solidFill>
                  <a:schemeClr val="tx1"/>
                </a:solidFill>
                <a:latin typeface="Times New Roman" pitchFamily="18" charset="0"/>
                <a:cs typeface="Times New Roman" pitchFamily="18" charset="0"/>
              </a:rPr>
              <a:t>Departments:</a:t>
            </a:r>
          </a:p>
          <a:p>
            <a:r>
              <a:rPr lang="en-US" sz="1400" b="0" dirty="0" smtClean="0">
                <a:solidFill>
                  <a:schemeClr val="tx1"/>
                </a:solidFill>
                <a:latin typeface="Times New Roman" pitchFamily="18" charset="0"/>
                <a:cs typeface="Times New Roman" pitchFamily="18" charset="0"/>
              </a:rPr>
              <a:t>1. Department of International Relations</a:t>
            </a:r>
          </a:p>
          <a:p>
            <a:r>
              <a:rPr lang="en-US" sz="1400" b="0" dirty="0" smtClean="0">
                <a:solidFill>
                  <a:schemeClr val="tx1"/>
                </a:solidFill>
                <a:latin typeface="Times New Roman" pitchFamily="18" charset="0"/>
                <a:cs typeface="Times New Roman" pitchFamily="18" charset="0"/>
              </a:rPr>
              <a:t>2. Department of Political Sciences</a:t>
            </a:r>
          </a:p>
          <a:p>
            <a:r>
              <a:rPr lang="en-US" sz="1400" b="0" dirty="0" smtClean="0">
                <a:solidFill>
                  <a:schemeClr val="tx1"/>
                </a:solidFill>
                <a:latin typeface="Times New Roman" pitchFamily="18" charset="0"/>
                <a:cs typeface="Times New Roman" pitchFamily="18" charset="0"/>
              </a:rPr>
              <a:t>3. Department of World Economy and International Economic Relations</a:t>
            </a:r>
          </a:p>
          <a:p>
            <a:r>
              <a:rPr lang="en-US" sz="1400" b="0" dirty="0" smtClean="0">
                <a:solidFill>
                  <a:schemeClr val="tx1"/>
                </a:solidFill>
                <a:latin typeface="Times New Roman" pitchFamily="18" charset="0"/>
                <a:cs typeface="Times New Roman" pitchFamily="18" charset="0"/>
              </a:rPr>
              <a:t>4. Department of Sociology</a:t>
            </a:r>
          </a:p>
          <a:p>
            <a:r>
              <a:rPr lang="en-US" sz="1400" b="0" dirty="0" smtClean="0">
                <a:solidFill>
                  <a:schemeClr val="tx1"/>
                </a:solidFill>
                <a:latin typeface="Times New Roman" pitchFamily="18" charset="0"/>
                <a:cs typeface="Times New Roman" pitchFamily="18" charset="0"/>
              </a:rPr>
              <a:t>5. Department of History and World Policy</a:t>
            </a:r>
            <a:endParaRPr lang="ru-RU" sz="1400" b="0" dirty="0">
              <a:solidFill>
                <a:schemeClr val="tx1"/>
              </a:solidFill>
              <a:latin typeface="Times New Roman" pitchFamily="18" charset="0"/>
              <a:cs typeface="Times New Roman" pitchFamily="18" charset="0"/>
            </a:endParaRPr>
          </a:p>
        </p:txBody>
      </p:sp>
      <p:pic>
        <p:nvPicPr>
          <p:cNvPr id="6" name="Picture 2" descr="ÐÐ°ÑÑÐ¸Ð½ÐºÐ¸ Ð¿Ð¾ Ð·Ð°Ð¿ÑÐ¾ÑÑ Ð¾Ð½Ñ Ð¤Ð°ÐºÑÐ»ÑÑÐµÑ Ð¼ÑÐ¶Ð½Ð°ÑÐ¾Ð´Ð½Ð¸Ñ Ð²ÑÐ´Ð½Ð¾ÑÐ¸Ð½, Ð¿Ð¾Ð»ÑÑÐ¾Ð»Ð¾Ð³ÑÑ ÑÐ° ÑÐ¾ÑÑÐ¾Ð»Ð¾Ð³ÑÑ"/>
          <p:cNvPicPr>
            <a:picLocks noChangeAspect="1" noChangeArrowheads="1"/>
          </p:cNvPicPr>
          <p:nvPr/>
        </p:nvPicPr>
        <p:blipFill>
          <a:blip r:embed="rId2" cstate="print"/>
          <a:srcRect/>
          <a:stretch>
            <a:fillRect/>
          </a:stretch>
        </p:blipFill>
        <p:spPr bwMode="auto">
          <a:xfrm>
            <a:off x="2789875" y="6465962"/>
            <a:ext cx="3960224" cy="2637510"/>
          </a:xfrm>
          <a:prstGeom prst="rect">
            <a:avLst/>
          </a:prstGeom>
          <a:noFill/>
        </p:spPr>
      </p:pic>
      <p:pic>
        <p:nvPicPr>
          <p:cNvPr id="7" name="Рисунок 6" descr="Картинки по запросу заморов вениамин вениаминович"/>
          <p:cNvPicPr/>
          <p:nvPr/>
        </p:nvPicPr>
        <p:blipFill>
          <a:blip r:embed="rId3" cstate="print"/>
          <a:srcRect/>
          <a:stretch>
            <a:fillRect/>
          </a:stretch>
        </p:blipFill>
        <p:spPr bwMode="auto">
          <a:xfrm>
            <a:off x="485403" y="6321946"/>
            <a:ext cx="2013198" cy="326153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7" name="Rectangle 5"/>
          <p:cNvSpPr>
            <a:spLocks noChangeArrowheads="1"/>
          </p:cNvSpPr>
          <p:nvPr/>
        </p:nvSpPr>
        <p:spPr bwMode="auto">
          <a:xfrm>
            <a:off x="269379" y="1093382"/>
            <a:ext cx="6264696" cy="2056590"/>
          </a:xfrm>
          <a:prstGeom prst="rect">
            <a:avLst/>
          </a:prstGeom>
          <a:noFill/>
          <a:ln w="9525">
            <a:noFill/>
            <a:round/>
            <a:headEnd/>
            <a:tailEnd/>
          </a:ln>
          <a:effectLst/>
        </p:spPr>
        <p:txBody>
          <a:bodyPr wrap="square" lIns="90000" tIns="46800" rIns="90000" bIns="46800" anchor="ctr">
            <a:spAutoFit/>
          </a:bodyPr>
          <a:lstStyle/>
          <a:p>
            <a:pPr algn="ctr">
              <a:buClr>
                <a:srgbClr val="000000"/>
              </a:buClr>
              <a:buSzPct val="100000"/>
              <a:buFont typeface="Times New Roman" pitchFamily="16" charset="0"/>
              <a:buNone/>
              <a:defRPr/>
            </a:pPr>
            <a:endParaRPr lang="en-US" sz="1350" dirty="0">
              <a:solidFill>
                <a:schemeClr val="tx1"/>
              </a:solidFill>
              <a:latin typeface="Comic Sans MS" pitchFamily="66" charset="0"/>
              <a:ea typeface="+mn-ea"/>
            </a:endParaRPr>
          </a:p>
          <a:p>
            <a:pPr algn="ctr">
              <a:buClr>
                <a:srgbClr val="000000"/>
              </a:buClr>
              <a:buSzPct val="100000"/>
              <a:buFont typeface="Times New Roman" pitchFamily="16" charset="0"/>
              <a:buNone/>
              <a:defRPr/>
            </a:pPr>
            <a:r>
              <a:rPr lang="en-US" sz="1600" dirty="0" smtClean="0">
                <a:solidFill>
                  <a:schemeClr val="tx1"/>
                </a:solidFill>
                <a:latin typeface="Times New Roman" pitchFamily="18" charset="0"/>
                <a:ea typeface="+mn-ea"/>
                <a:cs typeface="Times New Roman" pitchFamily="18" charset="0"/>
              </a:rPr>
              <a:t>Faculty of Journalism, Advertising </a:t>
            </a:r>
            <a:r>
              <a:rPr lang="en-US" altLang="ru-RU" sz="1600" dirty="0" smtClean="0">
                <a:solidFill>
                  <a:srgbClr val="000000"/>
                </a:solidFill>
                <a:latin typeface="Times New Roman" pitchFamily="18" charset="0"/>
                <a:cs typeface="Times New Roman" pitchFamily="18" charset="0"/>
              </a:rPr>
              <a:t>&amp; </a:t>
            </a:r>
            <a:r>
              <a:rPr lang="en-US" sz="1600" dirty="0" smtClean="0">
                <a:solidFill>
                  <a:schemeClr val="tx1"/>
                </a:solidFill>
                <a:latin typeface="Times New Roman" pitchFamily="18" charset="0"/>
                <a:ea typeface="+mn-ea"/>
                <a:cs typeface="Times New Roman" pitchFamily="18" charset="0"/>
              </a:rPr>
              <a:t>Publishing</a:t>
            </a:r>
          </a:p>
          <a:p>
            <a:pPr algn="just">
              <a:buClr>
                <a:srgbClr val="000000"/>
              </a:buClr>
              <a:buSzPct val="100000"/>
              <a:buFont typeface="Times New Roman" pitchFamily="16" charset="0"/>
              <a:buNone/>
              <a:defRPr/>
            </a:pPr>
            <a:endParaRPr lang="en-US" sz="1400" b="0" dirty="0" smtClean="0">
              <a:solidFill>
                <a:schemeClr val="tx1"/>
              </a:solidFill>
              <a:latin typeface="Times New Roman" pitchFamily="18" charset="0"/>
              <a:ea typeface="+mn-ea"/>
              <a:cs typeface="Times New Roman" pitchFamily="18" charset="0"/>
            </a:endParaRPr>
          </a:p>
          <a:p>
            <a:pPr algn="just">
              <a:buClr>
                <a:srgbClr val="000000"/>
              </a:buClr>
              <a:buSzPct val="100000"/>
              <a:buFont typeface="Times New Roman" pitchFamily="16" charset="0"/>
              <a:buNone/>
              <a:defRPr/>
            </a:pPr>
            <a:r>
              <a:rPr lang="en-US" sz="1400" b="0" dirty="0" smtClean="0">
                <a:solidFill>
                  <a:schemeClr val="tx1"/>
                </a:solidFill>
                <a:latin typeface="Times New Roman" pitchFamily="18" charset="0"/>
                <a:ea typeface="+mn-ea"/>
                <a:cs typeface="Times New Roman" pitchFamily="18" charset="0"/>
              </a:rPr>
              <a:t>The active development of communication technologies ensures a constant increase in the demand for publishing and editing specialists in the international </a:t>
            </a:r>
            <a:r>
              <a:rPr lang="en-US" sz="1400" b="0" dirty="0" err="1" smtClean="0">
                <a:solidFill>
                  <a:schemeClr val="tx1"/>
                </a:solidFill>
                <a:latin typeface="Times New Roman" pitchFamily="18" charset="0"/>
                <a:ea typeface="+mn-ea"/>
                <a:cs typeface="Times New Roman" pitchFamily="18" charset="0"/>
              </a:rPr>
              <a:t>labour</a:t>
            </a:r>
            <a:r>
              <a:rPr lang="en-US" sz="1400" b="0" dirty="0" smtClean="0">
                <a:solidFill>
                  <a:schemeClr val="tx1"/>
                </a:solidFill>
                <a:latin typeface="Times New Roman" pitchFamily="18" charset="0"/>
                <a:ea typeface="+mn-ea"/>
                <a:cs typeface="Times New Roman" pitchFamily="18" charset="0"/>
              </a:rPr>
              <a:t> market. Participation in the European Union project “Cross-media and quality journalism” involves providing ONU with state-of-the-art equipment and new </a:t>
            </a:r>
            <a:r>
              <a:rPr lang="en-US" sz="1400" b="0" dirty="0" smtClean="0">
                <a:solidFill>
                  <a:schemeClr val="tx1"/>
                </a:solidFill>
                <a:latin typeface="Times New Roman" pitchFamily="18" charset="0"/>
                <a:cs typeface="Times New Roman" pitchFamily="18" charset="0"/>
              </a:rPr>
              <a:t>technologies for training</a:t>
            </a:r>
            <a:r>
              <a:rPr lang="en-US" sz="1400" b="0" dirty="0" smtClean="0">
                <a:solidFill>
                  <a:schemeClr val="tx1"/>
                </a:solidFill>
                <a:latin typeface="Times New Roman" pitchFamily="18" charset="0"/>
                <a:ea typeface="+mn-ea"/>
                <a:cs typeface="Times New Roman" pitchFamily="18" charset="0"/>
              </a:rPr>
              <a:t> students and teachers. The Faculty publishes 15 professional newspapers and the TV studio facilitates professional abilities.</a:t>
            </a:r>
            <a:endParaRPr lang="ru-RU" sz="1400" b="0" dirty="0">
              <a:solidFill>
                <a:schemeClr val="tx1"/>
              </a:solidFill>
              <a:latin typeface="Comic Sans MS" pitchFamily="66" charset="0"/>
              <a:ea typeface="SimSun" charset="0"/>
            </a:endParaRPr>
          </a:p>
        </p:txBody>
      </p:sp>
      <p:sp>
        <p:nvSpPr>
          <p:cNvPr id="21513" name="Rectangle 8"/>
          <p:cNvSpPr>
            <a:spLocks noChangeArrowheads="1"/>
          </p:cNvSpPr>
          <p:nvPr/>
        </p:nvSpPr>
        <p:spPr bwMode="auto">
          <a:xfrm>
            <a:off x="629419" y="3225602"/>
            <a:ext cx="5760640" cy="1341009"/>
          </a:xfrm>
          <a:prstGeom prst="rect">
            <a:avLst/>
          </a:prstGeom>
          <a:gradFill flip="none" rotWithShape="1">
            <a:gsLst>
              <a:gs pos="99000">
                <a:schemeClr val="bg1"/>
              </a:gs>
              <a:gs pos="100000">
                <a:srgbClr val="FFCC99"/>
              </a:gs>
              <a:gs pos="100000">
                <a:schemeClr val="bg1"/>
              </a:gs>
            </a:gsLst>
            <a:path path="circle">
              <a:fillToRect l="100000" t="100000"/>
            </a:path>
            <a:tileRect r="-100000" b="-100000"/>
          </a:gradFill>
          <a:ln>
            <a:noFill/>
          </a:ln>
        </p:spPr>
        <p:txBody>
          <a:bodyPr wrap="square" lIns="90000" tIns="46800" rIns="90000" bIns="46800">
            <a:spAutoFit/>
          </a:bodyPr>
          <a:lstStyle/>
          <a:p>
            <a:pPr>
              <a:buClr>
                <a:srgbClr val="000000"/>
              </a:buClr>
              <a:buSzPct val="100000"/>
              <a:buFont typeface="Times New Roman" pitchFamily="18" charset="0"/>
              <a:buNone/>
              <a:defRPr/>
            </a:pPr>
            <a:endParaRPr lang="uk-UA" altLang="ru-RU" sz="1400" dirty="0">
              <a:solidFill>
                <a:schemeClr val="tx1"/>
              </a:solidFill>
              <a:latin typeface="Times New Roman" pitchFamily="18" charset="0"/>
              <a:cs typeface="Times New Roman" pitchFamily="18" charset="0"/>
            </a:endParaRPr>
          </a:p>
          <a:p>
            <a:pPr algn="ctr">
              <a:buClr>
                <a:srgbClr val="000000"/>
              </a:buClr>
              <a:buSzPct val="100000"/>
              <a:buFont typeface="Times New Roman" pitchFamily="18" charset="0"/>
              <a:buNone/>
              <a:defRPr/>
            </a:pPr>
            <a:r>
              <a:rPr lang="en-US" altLang="ru-RU" sz="1400" dirty="0" smtClean="0">
                <a:solidFill>
                  <a:schemeClr val="tx1"/>
                </a:solidFill>
                <a:latin typeface="Times New Roman" pitchFamily="18" charset="0"/>
                <a:cs typeface="Times New Roman" pitchFamily="18" charset="0"/>
              </a:rPr>
              <a:t>Departments:</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 Department of Periodical Press and Editing in Media </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2. Department of New Media and Media Design</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3. Department of Journalism, Advertising and Media Communications</a:t>
            </a:r>
            <a:endParaRPr lang="uk-UA" altLang="ru-RU" sz="1400" b="0" dirty="0">
              <a:solidFill>
                <a:schemeClr val="tx1"/>
              </a:solidFill>
              <a:latin typeface="Times New Roman" pitchFamily="18" charset="0"/>
              <a:cs typeface="Times New Roman" pitchFamily="18" charset="0"/>
            </a:endParaRPr>
          </a:p>
          <a:p>
            <a:pPr>
              <a:buClr>
                <a:srgbClr val="000000"/>
              </a:buClr>
              <a:buSzPct val="100000"/>
              <a:defRPr/>
            </a:pPr>
            <a:endParaRPr lang="ru-RU" altLang="ru-RU" sz="1100" b="0" dirty="0">
              <a:solidFill>
                <a:schemeClr val="tx1"/>
              </a:solidFill>
              <a:cs typeface="Tahoma" pitchFamily="34" charset="0"/>
            </a:endParaRPr>
          </a:p>
        </p:txBody>
      </p:sp>
      <p:pic>
        <p:nvPicPr>
          <p:cNvPr id="34825" name="Рисунок 11" descr="Title gallery"/>
          <p:cNvPicPr>
            <a:picLocks noChangeAspect="1" noChangeArrowheads="1"/>
          </p:cNvPicPr>
          <p:nvPr/>
        </p:nvPicPr>
        <p:blipFill>
          <a:blip r:embed="rId3" cstate="print"/>
          <a:srcRect/>
          <a:stretch>
            <a:fillRect/>
          </a:stretch>
        </p:blipFill>
        <p:spPr bwMode="auto">
          <a:xfrm>
            <a:off x="4229819" y="4737770"/>
            <a:ext cx="2307317" cy="1832670"/>
          </a:xfrm>
          <a:prstGeom prst="rect">
            <a:avLst/>
          </a:prstGeom>
          <a:noFill/>
          <a:ln w="9525">
            <a:noFill/>
            <a:miter lim="800000"/>
            <a:headEnd/>
            <a:tailEnd/>
          </a:ln>
        </p:spPr>
      </p:pic>
      <p:pic>
        <p:nvPicPr>
          <p:cNvPr id="51202" name="Picture 2" descr="ÐÐ°ÑÑÐ¸Ð½ÐºÐ¸ Ð¿Ð¾ Ð·Ð°Ð¿ÑÐ¾ÑÑ Ð¾Ð½Ñ ÑÐ°ÐºÑÐ»ÑÑÐµÑ Ð¶ÑÑÐ½Ð°Ð»Ð¸ÑÑÐ¸ÐºÐ¸"/>
          <p:cNvPicPr>
            <a:picLocks noChangeAspect="1" noChangeArrowheads="1"/>
          </p:cNvPicPr>
          <p:nvPr/>
        </p:nvPicPr>
        <p:blipFill>
          <a:blip r:embed="rId4" cstate="print"/>
          <a:srcRect/>
          <a:stretch>
            <a:fillRect/>
          </a:stretch>
        </p:blipFill>
        <p:spPr bwMode="auto">
          <a:xfrm>
            <a:off x="1277491" y="6826002"/>
            <a:ext cx="4510914" cy="2475364"/>
          </a:xfrm>
          <a:prstGeom prst="rect">
            <a:avLst/>
          </a:prstGeom>
          <a:noFill/>
        </p:spPr>
      </p:pic>
      <p:sp>
        <p:nvSpPr>
          <p:cNvPr id="8" name="Rectangle 6"/>
          <p:cNvSpPr>
            <a:spLocks noChangeArrowheads="1"/>
          </p:cNvSpPr>
          <p:nvPr/>
        </p:nvSpPr>
        <p:spPr bwMode="auto">
          <a:xfrm>
            <a:off x="-1587"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ru-RU" altLang="ru-RU" sz="1600" b="0" dirty="0" smtClean="0">
                <a:solidFill>
                  <a:schemeClr val="tx1"/>
                </a:solidFill>
                <a:latin typeface="Times New Roman" pitchFamily="18" charset="0"/>
                <a:cs typeface="Times New Roman" pitchFamily="18" charset="0"/>
              </a:rPr>
              <a:t>2</a:t>
            </a:r>
            <a:r>
              <a:rPr lang="en-US" altLang="ru-RU" sz="1600" b="0" dirty="0" smtClean="0">
                <a:solidFill>
                  <a:schemeClr val="tx1"/>
                </a:solidFill>
                <a:latin typeface="Times New Roman" pitchFamily="18" charset="0"/>
                <a:cs typeface="Times New Roman" pitchFamily="18" charset="0"/>
              </a:rPr>
              <a:t>2 </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
        <p:nvSpPr>
          <p:cNvPr id="9"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a:t>
            </a:r>
          </a:p>
        </p:txBody>
      </p:sp>
      <p:pic>
        <p:nvPicPr>
          <p:cNvPr id="10" name="Рисунок 9" descr="Похожее изображение"/>
          <p:cNvPicPr/>
          <p:nvPr/>
        </p:nvPicPr>
        <p:blipFill>
          <a:blip r:embed="rId5" cstate="print"/>
          <a:srcRect/>
          <a:stretch>
            <a:fillRect/>
          </a:stretch>
        </p:blipFill>
        <p:spPr bwMode="auto">
          <a:xfrm>
            <a:off x="629419" y="4737770"/>
            <a:ext cx="2952328" cy="181622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413395" y="777331"/>
            <a:ext cx="3456384" cy="4462760"/>
          </a:xfrm>
          <a:prstGeom prst="rect">
            <a:avLst/>
          </a:prstGeom>
          <a:noFill/>
          <a:ln w="9525">
            <a:noFill/>
            <a:miter lim="800000"/>
            <a:headEnd/>
            <a:tailEnd/>
          </a:ln>
        </p:spPr>
        <p:txBody>
          <a:bodyPr wrap="square">
            <a:spAutoFit/>
          </a:bodyPr>
          <a:lstStyle/>
          <a:p>
            <a:pPr algn="ctr">
              <a:buClr>
                <a:srgbClr val="000000"/>
              </a:buClr>
              <a:buSzPct val="100000"/>
              <a:buFont typeface="Times New Roman" pitchFamily="18" charset="0"/>
              <a:buNone/>
            </a:pPr>
            <a:r>
              <a:rPr lang="en-US" altLang="ru-RU" sz="1600" dirty="0" smtClean="0">
                <a:solidFill>
                  <a:schemeClr val="tx1"/>
                </a:solidFill>
                <a:latin typeface="Times New Roman" pitchFamily="18" charset="0"/>
                <a:cs typeface="Times New Roman" pitchFamily="18" charset="0"/>
              </a:rPr>
              <a:t>Faculty of Mathematics, Physics </a:t>
            </a:r>
            <a:r>
              <a:rPr lang="en-US" altLang="ru-RU" sz="1600" dirty="0" smtClean="0">
                <a:solidFill>
                  <a:srgbClr val="000000"/>
                </a:solidFill>
                <a:latin typeface="Times New Roman" pitchFamily="18" charset="0"/>
                <a:cs typeface="Times New Roman" pitchFamily="18" charset="0"/>
              </a:rPr>
              <a:t>&amp;</a:t>
            </a:r>
            <a:r>
              <a:rPr lang="en-US" altLang="ru-RU" sz="1600" dirty="0" smtClean="0">
                <a:solidFill>
                  <a:schemeClr val="tx1"/>
                </a:solidFill>
                <a:latin typeface="Times New Roman" pitchFamily="18" charset="0"/>
                <a:cs typeface="Times New Roman" pitchFamily="18" charset="0"/>
              </a:rPr>
              <a:t> Information Technology</a:t>
            </a:r>
          </a:p>
          <a:p>
            <a:pPr algn="just">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The Faculty provides its graduates with competitive conditions in the modern </a:t>
            </a:r>
            <a:r>
              <a:rPr lang="en-US" altLang="ru-RU" sz="1400" b="0" dirty="0" err="1" smtClean="0">
                <a:solidFill>
                  <a:schemeClr val="tx1"/>
                </a:solidFill>
                <a:latin typeface="Times New Roman" pitchFamily="18" charset="0"/>
                <a:cs typeface="Times New Roman" pitchFamily="18" charset="0"/>
              </a:rPr>
              <a:t>labour</a:t>
            </a:r>
            <a:r>
              <a:rPr lang="en-US" altLang="ru-RU" sz="1400" b="0" dirty="0" smtClean="0">
                <a:solidFill>
                  <a:schemeClr val="tx1"/>
                </a:solidFill>
                <a:latin typeface="Times New Roman" pitchFamily="18" charset="0"/>
                <a:cs typeface="Times New Roman" pitchFamily="18" charset="0"/>
              </a:rPr>
              <a:t> market. This is executed by the following specialties:</a:t>
            </a:r>
          </a:p>
          <a:p>
            <a:pPr algn="just">
              <a:buClr>
                <a:srgbClr val="000000"/>
              </a:buClr>
              <a:buSzPct val="100000"/>
              <a:buFont typeface="Times New Roman" pitchFamily="18" charset="0"/>
              <a:buNone/>
            </a:pPr>
            <a:r>
              <a:rPr lang="en-US" altLang="ru-RU" sz="1400" b="0" dirty="0" err="1" smtClean="0">
                <a:solidFill>
                  <a:schemeClr val="tx1"/>
                </a:solidFill>
                <a:latin typeface="Times New Roman" pitchFamily="18" charset="0"/>
                <a:cs typeface="Times New Roman" pitchFamily="18" charset="0"/>
              </a:rPr>
              <a:t>Maths</a:t>
            </a:r>
            <a:r>
              <a:rPr lang="en-US" altLang="ru-RU" sz="1400" b="0" dirty="0" smtClean="0">
                <a:solidFill>
                  <a:schemeClr val="tx1"/>
                </a:solidFill>
                <a:latin typeface="Times New Roman" pitchFamily="18" charset="0"/>
                <a:cs typeface="Times New Roman" pitchFamily="18" charset="0"/>
              </a:rPr>
              <a:t>;</a:t>
            </a:r>
          </a:p>
          <a:p>
            <a:pPr algn="just">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Applied Mathematics and Information Technology;</a:t>
            </a:r>
          </a:p>
          <a:p>
            <a:pPr algn="just">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Physics and Astronomy;</a:t>
            </a:r>
          </a:p>
          <a:p>
            <a:pPr algn="just">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Applied Physics and </a:t>
            </a:r>
            <a:r>
              <a:rPr lang="en-US" altLang="ru-RU" sz="1400" b="0" dirty="0" err="1" smtClean="0">
                <a:solidFill>
                  <a:schemeClr val="tx1"/>
                </a:solidFill>
                <a:latin typeface="Times New Roman" pitchFamily="18" charset="0"/>
                <a:cs typeface="Times New Roman" pitchFamily="18" charset="0"/>
              </a:rPr>
              <a:t>Nanomaterials</a:t>
            </a:r>
            <a:r>
              <a:rPr lang="en-US" altLang="ru-RU" sz="1400" b="0" dirty="0" smtClean="0">
                <a:solidFill>
                  <a:schemeClr val="tx1"/>
                </a:solidFill>
                <a:latin typeface="Times New Roman" pitchFamily="18" charset="0"/>
                <a:cs typeface="Times New Roman" pitchFamily="18" charset="0"/>
              </a:rPr>
              <a:t>;</a:t>
            </a:r>
          </a:p>
          <a:p>
            <a:pPr algn="just">
              <a:buClr>
                <a:srgbClr val="000000"/>
              </a:buClr>
              <a:buSzPct val="100000"/>
              <a:buFont typeface="Times New Roman" pitchFamily="18" charset="0"/>
              <a:buNone/>
            </a:pPr>
            <a:r>
              <a:rPr lang="en-US" altLang="ru-RU" sz="1400" b="0" dirty="0" smtClean="0">
                <a:solidFill>
                  <a:schemeClr val="tx1"/>
                </a:solidFill>
                <a:latin typeface="Times New Roman" pitchFamily="18" charset="0"/>
                <a:cs typeface="Times New Roman" pitchFamily="18" charset="0"/>
              </a:rPr>
              <a:t>An information technology laboratory (5 computer classes) is equipped for the educational process. Students of the faculty are active in many international competitions and students’ competitions. Faculty conducts research in the field of physics and astronomy. The Faculty has a Specialized Scientific Council for dissertations in physics and astronomy.</a:t>
            </a:r>
            <a:endParaRPr lang="uk-UA" altLang="ru-RU" sz="1400" b="0" dirty="0" smtClean="0">
              <a:solidFill>
                <a:schemeClr val="tx1"/>
              </a:solidFill>
              <a:latin typeface="Times New Roman" pitchFamily="18" charset="0"/>
              <a:cs typeface="Times New Roman" pitchFamily="18" charset="0"/>
            </a:endParaRPr>
          </a:p>
        </p:txBody>
      </p:sp>
      <p:sp>
        <p:nvSpPr>
          <p:cNvPr id="4" name="Прямоугольник 3"/>
          <p:cNvSpPr/>
          <p:nvPr/>
        </p:nvSpPr>
        <p:spPr>
          <a:xfrm>
            <a:off x="3869779" y="849337"/>
            <a:ext cx="2519909" cy="7201972"/>
          </a:xfrm>
          <a:prstGeom prst="rect">
            <a:avLst/>
          </a:prstGeom>
        </p:spPr>
        <p:txBody>
          <a:bodyPr wrap="square">
            <a:spAutoFit/>
          </a:bodyPr>
          <a:lstStyle/>
          <a:p>
            <a:pPr>
              <a:buClr>
                <a:srgbClr val="000000"/>
              </a:buClr>
              <a:buSzPct val="100000"/>
              <a:buFont typeface="Times New Roman" pitchFamily="18" charset="0"/>
              <a:buNone/>
              <a:defRPr/>
            </a:pPr>
            <a:r>
              <a:rPr lang="uk-UA" altLang="ru-RU" sz="1400" dirty="0">
                <a:solidFill>
                  <a:schemeClr val="tx1"/>
                </a:solidFill>
                <a:latin typeface="Times New Roman" pitchFamily="18" charset="0"/>
                <a:cs typeface="Times New Roman" pitchFamily="18" charset="0"/>
              </a:rPr>
              <a:t>   </a:t>
            </a:r>
            <a:r>
              <a:rPr lang="en-US" altLang="ru-RU" sz="1400" dirty="0" smtClean="0">
                <a:solidFill>
                  <a:schemeClr val="tx1"/>
                </a:solidFill>
                <a:latin typeface="Times New Roman" pitchFamily="18" charset="0"/>
                <a:cs typeface="Times New Roman" pitchFamily="18" charset="0"/>
              </a:rPr>
              <a:t>Departments: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 Department of Higher Mathematics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2. Department of Mathematical Support for Software Computer Systems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3. Department of Mathematical and Computer Modeling</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4. Department of Differential Equations, Geometry and Topology</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5. Department of Computer Algebra and Discrete Mathematics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6. Department of Mathematical Analysis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7. Department of Optimal Control and Economic Cybernetics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8. Department of Theoretical Mechanics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9. Department of Methods of Mathematical Physics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10. Department of System Software and Technologies of Distance Learning</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11. Department of Experimental Physics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12. Department of General Physics and Physics of Thermal Power and Chemical Processes</a:t>
            </a:r>
          </a:p>
          <a:p>
            <a:pPr>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13. Department of Theoretical Physics and Astronomy</a:t>
            </a:r>
            <a:endParaRPr lang="uk-UA" altLang="ru-RU" sz="1400" b="0" dirty="0">
              <a:solidFill>
                <a:schemeClr val="tx1"/>
              </a:solidFill>
              <a:latin typeface="Times New Roman" pitchFamily="18" charset="0"/>
              <a:cs typeface="Times New Roman" pitchFamily="18" charset="0"/>
            </a:endParaRPr>
          </a:p>
        </p:txBody>
      </p:sp>
      <p:sp>
        <p:nvSpPr>
          <p:cNvPr id="6" name="Rectangle 5"/>
          <p:cNvSpPr>
            <a:spLocks noChangeArrowheads="1"/>
          </p:cNvSpPr>
          <p:nvPr/>
        </p:nvSpPr>
        <p:spPr bwMode="auto">
          <a:xfrm>
            <a:off x="3725763" y="9561513"/>
            <a:ext cx="2808288"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2</a:t>
            </a:r>
            <a:r>
              <a:rPr lang="en-US"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3</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0180" name="Picture 4" descr="exp1"/>
          <p:cNvPicPr>
            <a:picLocks noChangeAspect="1" noChangeArrowheads="1"/>
          </p:cNvPicPr>
          <p:nvPr/>
        </p:nvPicPr>
        <p:blipFill>
          <a:blip r:embed="rId2" cstate="print"/>
          <a:srcRect/>
          <a:stretch>
            <a:fillRect/>
          </a:stretch>
        </p:blipFill>
        <p:spPr bwMode="auto">
          <a:xfrm>
            <a:off x="4013795" y="7988682"/>
            <a:ext cx="2160240" cy="1545689"/>
          </a:xfrm>
          <a:prstGeom prst="rect">
            <a:avLst/>
          </a:prstGeom>
          <a:noFill/>
        </p:spPr>
      </p:pic>
      <p:pic>
        <p:nvPicPr>
          <p:cNvPr id="50178" name="Picture 2" descr="3"/>
          <p:cNvPicPr>
            <a:picLocks noChangeAspect="1" noChangeArrowheads="1"/>
          </p:cNvPicPr>
          <p:nvPr/>
        </p:nvPicPr>
        <p:blipFill>
          <a:blip r:embed="rId3" cstate="print"/>
          <a:srcRect/>
          <a:stretch>
            <a:fillRect/>
          </a:stretch>
        </p:blipFill>
        <p:spPr bwMode="auto">
          <a:xfrm>
            <a:off x="629419" y="7690098"/>
            <a:ext cx="2832315" cy="2124237"/>
          </a:xfrm>
          <a:prstGeom prst="rect">
            <a:avLst/>
          </a:prstGeom>
          <a:noFill/>
        </p:spPr>
      </p:pic>
      <p:sp>
        <p:nvSpPr>
          <p:cNvPr id="8"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a:t>
            </a:r>
          </a:p>
        </p:txBody>
      </p:sp>
      <p:pic>
        <p:nvPicPr>
          <p:cNvPr id="9" name="Рисунок 8" descr="Похожее изображение"/>
          <p:cNvPicPr/>
          <p:nvPr/>
        </p:nvPicPr>
        <p:blipFill>
          <a:blip r:embed="rId4" cstate="print"/>
          <a:srcRect/>
          <a:stretch>
            <a:fillRect/>
          </a:stretch>
        </p:blipFill>
        <p:spPr bwMode="auto">
          <a:xfrm>
            <a:off x="1061467" y="5457850"/>
            <a:ext cx="1872208" cy="216024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363" y="921346"/>
            <a:ext cx="6552728" cy="2708434"/>
          </a:xfrm>
          <a:prstGeom prst="rect">
            <a:avLst/>
          </a:prstGeom>
        </p:spPr>
        <p:txBody>
          <a:bodyPr wrap="square">
            <a:spAutoFit/>
          </a:bodyPr>
          <a:lstStyle/>
          <a:p>
            <a:pPr algn="ctr"/>
            <a:r>
              <a:rPr lang="en-US" sz="1600" dirty="0" smtClean="0">
                <a:solidFill>
                  <a:schemeClr val="tx1"/>
                </a:solidFill>
                <a:latin typeface="Times New Roman" pitchFamily="18" charset="0"/>
                <a:cs typeface="Times New Roman" pitchFamily="18" charset="0"/>
              </a:rPr>
              <a:t>Faculty of Philology</a:t>
            </a:r>
          </a:p>
          <a:p>
            <a:pPr algn="just"/>
            <a:r>
              <a:rPr lang="en-US" sz="1400" b="0" dirty="0" smtClean="0">
                <a:solidFill>
                  <a:schemeClr val="tx1"/>
                </a:solidFill>
                <a:latin typeface="Times New Roman" pitchFamily="18" charset="0"/>
                <a:cs typeface="Times New Roman" pitchFamily="18" charset="0"/>
              </a:rPr>
              <a:t>The Faculty of Philology has existed since the founding of the university and currently is a powerful source of qualified personnel.</a:t>
            </a:r>
          </a:p>
          <a:p>
            <a:pPr algn="just"/>
            <a:r>
              <a:rPr lang="en-US" sz="1400" b="0" dirty="0" smtClean="0">
                <a:solidFill>
                  <a:schemeClr val="tx1"/>
                </a:solidFill>
                <a:latin typeface="Times New Roman" pitchFamily="18" charset="0"/>
                <a:cs typeface="Times New Roman" pitchFamily="18" charset="0"/>
              </a:rPr>
              <a:t>The Faculty prepares qualified specialists in the field of Ukrainian, Russian and other Slavic </a:t>
            </a:r>
            <a:r>
              <a:rPr lang="en-US" sz="1400" b="0" dirty="0" err="1" smtClean="0">
                <a:solidFill>
                  <a:schemeClr val="tx1"/>
                </a:solidFill>
                <a:latin typeface="Times New Roman" pitchFamily="18" charset="0"/>
                <a:cs typeface="Times New Roman" pitchFamily="18" charset="0"/>
              </a:rPr>
              <a:t>philologies</a:t>
            </a:r>
            <a:r>
              <a:rPr lang="en-US" sz="1400" b="0" dirty="0" smtClean="0">
                <a:solidFill>
                  <a:schemeClr val="tx1"/>
                </a:solidFill>
                <a:latin typeface="Times New Roman" pitchFamily="18" charset="0"/>
                <a:cs typeface="Times New Roman" pitchFamily="18" charset="0"/>
              </a:rPr>
              <a:t> (Polish, Bulgarian, Serbian, etc.).</a:t>
            </a:r>
          </a:p>
          <a:p>
            <a:pPr algn="just"/>
            <a:r>
              <a:rPr lang="en-US" sz="1400" b="0" dirty="0" smtClean="0">
                <a:solidFill>
                  <a:schemeClr val="tx1"/>
                </a:solidFill>
                <a:latin typeface="Times New Roman" pitchFamily="18" charset="0"/>
                <a:cs typeface="Times New Roman" pitchFamily="18" charset="0"/>
              </a:rPr>
              <a:t>The Faculty publishes 7 scientific journals and collections.</a:t>
            </a:r>
          </a:p>
          <a:p>
            <a:pPr algn="just"/>
            <a:r>
              <a:rPr lang="en-US" sz="1400" b="0" dirty="0" smtClean="0">
                <a:solidFill>
                  <a:schemeClr val="tx1"/>
                </a:solidFill>
                <a:latin typeface="Times New Roman" pitchFamily="18" charset="0"/>
                <a:cs typeface="Times New Roman" pitchFamily="18" charset="0"/>
              </a:rPr>
              <a:t>International, regional and students’ scientific conferences are regularly held. The Faculty also has close links with the Bulgarian and Polish consulates, providing regular linguistic practice for students.</a:t>
            </a:r>
          </a:p>
          <a:p>
            <a:pPr algn="just"/>
            <a:r>
              <a:rPr lang="en-US" sz="1400" b="0" dirty="0" smtClean="0">
                <a:solidFill>
                  <a:schemeClr val="tx1"/>
                </a:solidFill>
                <a:latin typeface="Times New Roman" pitchFamily="18" charset="0"/>
                <a:cs typeface="Times New Roman" pitchFamily="18" charset="0"/>
              </a:rPr>
              <a:t>The Faculty of Philology effectively cooperates with many foreign universities and </a:t>
            </a:r>
          </a:p>
          <a:p>
            <a:pPr algn="just"/>
            <a:r>
              <a:rPr lang="en-US" sz="1400" b="0" dirty="0" smtClean="0">
                <a:solidFill>
                  <a:schemeClr val="tx1"/>
                </a:solidFill>
                <a:latin typeface="Times New Roman" pitchFamily="18" charset="0"/>
                <a:cs typeface="Times New Roman" pitchFamily="18" charset="0"/>
              </a:rPr>
              <a:t>is actively involved in the "</a:t>
            </a:r>
            <a:r>
              <a:rPr lang="en-US" sz="1400" b="0" dirty="0" err="1" smtClean="0">
                <a:solidFill>
                  <a:schemeClr val="tx1"/>
                </a:solidFill>
                <a:latin typeface="Times New Roman" pitchFamily="18" charset="0"/>
                <a:cs typeface="Times New Roman" pitchFamily="18" charset="0"/>
              </a:rPr>
              <a:t>Horison</a:t>
            </a:r>
            <a:r>
              <a:rPr lang="en-US" sz="1400" b="0" dirty="0" smtClean="0">
                <a:solidFill>
                  <a:schemeClr val="tx1"/>
                </a:solidFill>
                <a:latin typeface="Times New Roman" pitchFamily="18" charset="0"/>
                <a:cs typeface="Times New Roman" pitchFamily="18" charset="0"/>
              </a:rPr>
              <a:t> 2020" and "Erasmus" programs. The Faculty professional Holiday is celebrated at the beginning of April.</a:t>
            </a:r>
            <a:endParaRPr lang="ru-RU" sz="1400" b="0" dirty="0">
              <a:solidFill>
                <a:schemeClr val="tx1"/>
              </a:solidFill>
              <a:latin typeface="Times New Roman" pitchFamily="18" charset="0"/>
              <a:cs typeface="Times New Roman" pitchFamily="18" charset="0"/>
            </a:endParaRPr>
          </a:p>
        </p:txBody>
      </p:sp>
      <p:sp>
        <p:nvSpPr>
          <p:cNvPr id="3"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a:t>
            </a:r>
          </a:p>
        </p:txBody>
      </p:sp>
      <p:sp>
        <p:nvSpPr>
          <p:cNvPr id="4" name="Rectangle 6"/>
          <p:cNvSpPr>
            <a:spLocks noChangeArrowheads="1"/>
          </p:cNvSpPr>
          <p:nvPr/>
        </p:nvSpPr>
        <p:spPr bwMode="auto">
          <a:xfrm>
            <a:off x="0" y="9490075"/>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ru-RU" altLang="ru-RU" sz="1600" b="0" dirty="0" smtClean="0">
                <a:solidFill>
                  <a:schemeClr val="tx1"/>
                </a:solidFill>
                <a:latin typeface="Times New Roman" pitchFamily="18" charset="0"/>
                <a:cs typeface="Times New Roman" pitchFamily="18" charset="0"/>
              </a:rPr>
              <a:t>2</a:t>
            </a:r>
            <a:r>
              <a:rPr lang="en-US" altLang="ru-RU" sz="1600" b="0" dirty="0" smtClean="0">
                <a:solidFill>
                  <a:schemeClr val="tx1"/>
                </a:solidFill>
                <a:latin typeface="Times New Roman" pitchFamily="18" charset="0"/>
                <a:cs typeface="Times New Roman" pitchFamily="18" charset="0"/>
              </a:rPr>
              <a:t>4 </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
        <p:nvSpPr>
          <p:cNvPr id="5" name="Прямоугольник 4"/>
          <p:cNvSpPr/>
          <p:nvPr/>
        </p:nvSpPr>
        <p:spPr>
          <a:xfrm>
            <a:off x="989459" y="3513634"/>
            <a:ext cx="5040560" cy="1815882"/>
          </a:xfrm>
          <a:prstGeom prst="rect">
            <a:avLst/>
          </a:prstGeom>
        </p:spPr>
        <p:txBody>
          <a:bodyPr wrap="square">
            <a:spAutoFit/>
          </a:bodyPr>
          <a:lstStyle/>
          <a:p>
            <a:pPr algn="ctr" eaLnBrk="0" hangingPunct="0"/>
            <a:r>
              <a:rPr lang="en-US" altLang="ru-RU" sz="1400" dirty="0" smtClean="0">
                <a:solidFill>
                  <a:schemeClr val="tx1"/>
                </a:solidFill>
                <a:latin typeface="Times New Roman" pitchFamily="18" charset="0"/>
                <a:cs typeface="Times New Roman" pitchFamily="18" charset="0"/>
              </a:rPr>
              <a:t>Departments:</a:t>
            </a:r>
          </a:p>
          <a:p>
            <a:pPr marL="342900" indent="-342900" eaLnBrk="0" hangingPunct="0"/>
            <a:r>
              <a:rPr lang="en-US" altLang="ru-RU" sz="1400" b="0" dirty="0" smtClean="0">
                <a:solidFill>
                  <a:schemeClr val="tx1"/>
                </a:solidFill>
                <a:latin typeface="Times New Roman" pitchFamily="18" charset="0"/>
                <a:cs typeface="Times New Roman" pitchFamily="18" charset="0"/>
              </a:rPr>
              <a:t>1. Department of Ukrainian Language</a:t>
            </a:r>
          </a:p>
          <a:p>
            <a:pPr marL="342900" indent="-342900" eaLnBrk="0" hangingPunct="0"/>
            <a:r>
              <a:rPr lang="en-US" altLang="ru-RU" sz="1400" b="0" dirty="0" smtClean="0">
                <a:solidFill>
                  <a:schemeClr val="tx1"/>
                </a:solidFill>
                <a:latin typeface="Times New Roman" pitchFamily="18" charset="0"/>
                <a:cs typeface="Times New Roman" pitchFamily="18" charset="0"/>
              </a:rPr>
              <a:t>2. Department of Ukrainian Literature</a:t>
            </a:r>
          </a:p>
          <a:p>
            <a:pPr eaLnBrk="0" hangingPunct="0"/>
            <a:r>
              <a:rPr lang="en-US" altLang="ru-RU" sz="1400" b="0" dirty="0" smtClean="0">
                <a:solidFill>
                  <a:schemeClr val="tx1"/>
                </a:solidFill>
                <a:latin typeface="Times New Roman" pitchFamily="18" charset="0"/>
                <a:cs typeface="Times New Roman" pitchFamily="18" charset="0"/>
              </a:rPr>
              <a:t>3. Department of Applied Linguistics</a:t>
            </a:r>
          </a:p>
          <a:p>
            <a:pPr eaLnBrk="0" hangingPunct="0"/>
            <a:r>
              <a:rPr lang="en-US" altLang="ru-RU" sz="1400" b="0" dirty="0" smtClean="0">
                <a:solidFill>
                  <a:schemeClr val="tx1"/>
                </a:solidFill>
                <a:latin typeface="Times New Roman" pitchFamily="18" charset="0"/>
                <a:cs typeface="Times New Roman" pitchFamily="18" charset="0"/>
              </a:rPr>
              <a:t>4. Department of World Literature</a:t>
            </a:r>
          </a:p>
          <a:p>
            <a:pPr eaLnBrk="0" hangingPunct="0"/>
            <a:r>
              <a:rPr lang="en-US" altLang="ru-RU" sz="1400" b="0" dirty="0" smtClean="0">
                <a:solidFill>
                  <a:schemeClr val="tx1"/>
                </a:solidFill>
                <a:latin typeface="Times New Roman" pitchFamily="18" charset="0"/>
                <a:cs typeface="Times New Roman" pitchFamily="18" charset="0"/>
              </a:rPr>
              <a:t>5. Department of Literary Theory and </a:t>
            </a:r>
            <a:r>
              <a:rPr lang="en-US" altLang="ru-RU" sz="1400" b="0" dirty="0" err="1" smtClean="0">
                <a:solidFill>
                  <a:schemeClr val="tx1"/>
                </a:solidFill>
                <a:latin typeface="Times New Roman" pitchFamily="18" charset="0"/>
                <a:cs typeface="Times New Roman" pitchFamily="18" charset="0"/>
              </a:rPr>
              <a:t>Comparativistics</a:t>
            </a:r>
            <a:endParaRPr lang="en-US" altLang="ru-RU" sz="1400" b="0" dirty="0" smtClean="0">
              <a:solidFill>
                <a:schemeClr val="tx1"/>
              </a:solidFill>
              <a:latin typeface="Times New Roman" pitchFamily="18" charset="0"/>
              <a:cs typeface="Times New Roman" pitchFamily="18" charset="0"/>
            </a:endParaRPr>
          </a:p>
          <a:p>
            <a:pPr eaLnBrk="0" hangingPunct="0"/>
            <a:r>
              <a:rPr lang="en-US" altLang="ru-RU" sz="1400" b="0" dirty="0" smtClean="0">
                <a:solidFill>
                  <a:schemeClr val="tx1"/>
                </a:solidFill>
                <a:latin typeface="Times New Roman" pitchFamily="18" charset="0"/>
                <a:cs typeface="Times New Roman" pitchFamily="18" charset="0"/>
              </a:rPr>
              <a:t>6. Department of Russian Language</a:t>
            </a:r>
          </a:p>
          <a:p>
            <a:pPr eaLnBrk="0" hangingPunct="0"/>
            <a:r>
              <a:rPr lang="en-US" altLang="ru-RU" sz="1400" b="0" dirty="0" smtClean="0">
                <a:solidFill>
                  <a:schemeClr val="tx1"/>
                </a:solidFill>
                <a:latin typeface="Times New Roman" pitchFamily="18" charset="0"/>
                <a:cs typeface="Times New Roman" pitchFamily="18" charset="0"/>
              </a:rPr>
              <a:t>7. Department of General and Slavic Linguistics</a:t>
            </a:r>
            <a:endParaRPr lang="ru-RU" sz="1400" b="0" dirty="0">
              <a:solidFill>
                <a:schemeClr val="tx1"/>
              </a:solidFill>
              <a:latin typeface="Comic Sans MS" pitchFamily="66" charset="0"/>
              <a:cs typeface="Times New Roman" pitchFamily="18" charset="0"/>
            </a:endParaRPr>
          </a:p>
        </p:txBody>
      </p:sp>
      <p:pic>
        <p:nvPicPr>
          <p:cNvPr id="6" name="Picture 2" descr="ÐÐ°ÑÑÐ¸Ð½ÐºÐ¸ Ð¿Ð¾ Ð·Ð°Ð¿ÑÐ¾ÑÑ Ð¾Ð½Ñ ÑÑÐ»Ð¾Ð»Ð¾Ð³ÑÑÐ½Ð¸Ð¹ ÑÐ°ÐºÑÐ»ÑÑÐµÑ"/>
          <p:cNvPicPr>
            <a:picLocks noChangeAspect="1" noChangeArrowheads="1"/>
          </p:cNvPicPr>
          <p:nvPr/>
        </p:nvPicPr>
        <p:blipFill>
          <a:blip r:embed="rId2" cstate="print"/>
          <a:srcRect/>
          <a:stretch>
            <a:fillRect/>
          </a:stretch>
        </p:blipFill>
        <p:spPr bwMode="auto">
          <a:xfrm>
            <a:off x="197371" y="6177930"/>
            <a:ext cx="3648260" cy="2447446"/>
          </a:xfrm>
          <a:prstGeom prst="rect">
            <a:avLst/>
          </a:prstGeom>
          <a:noFill/>
        </p:spPr>
      </p:pic>
      <p:pic>
        <p:nvPicPr>
          <p:cNvPr id="7" name="Рисунок 8" descr="http://onu.edu.ua/cache/resized/2ac2b6a85df5fb7ee58ec27b55d42aed.jpg"/>
          <p:cNvPicPr>
            <a:picLocks noChangeAspect="1" noChangeArrowheads="1"/>
          </p:cNvPicPr>
          <p:nvPr/>
        </p:nvPicPr>
        <p:blipFill>
          <a:blip r:embed="rId3" cstate="print"/>
          <a:srcRect/>
          <a:stretch>
            <a:fillRect/>
          </a:stretch>
        </p:blipFill>
        <p:spPr bwMode="auto">
          <a:xfrm>
            <a:off x="3941787" y="8050138"/>
            <a:ext cx="2659655" cy="1354573"/>
          </a:xfrm>
          <a:prstGeom prst="rect">
            <a:avLst/>
          </a:prstGeom>
          <a:noFill/>
          <a:ln w="9525">
            <a:noFill/>
            <a:miter lim="800000"/>
            <a:headEnd/>
            <a:tailEnd/>
          </a:ln>
        </p:spPr>
      </p:pic>
      <p:pic>
        <p:nvPicPr>
          <p:cNvPr id="3074" name="Picture 2" descr="C:\Users\User\Desktop\61656-studenty-odesskogo-universiteta-im-mechnikova-budut-uchitj-cheshskij-yazyk-big.jpg"/>
          <p:cNvPicPr>
            <a:picLocks noChangeAspect="1" noChangeArrowheads="1"/>
          </p:cNvPicPr>
          <p:nvPr/>
        </p:nvPicPr>
        <p:blipFill>
          <a:blip r:embed="rId4" cstate="print"/>
          <a:srcRect/>
          <a:stretch>
            <a:fillRect/>
          </a:stretch>
        </p:blipFill>
        <p:spPr bwMode="auto">
          <a:xfrm>
            <a:off x="4085803" y="5385842"/>
            <a:ext cx="2509119" cy="266429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25363" y="670189"/>
            <a:ext cx="3313113" cy="4064832"/>
          </a:xfrm>
          <a:prstGeom prst="rect">
            <a:avLst/>
          </a:prstGeom>
          <a:noFill/>
          <a:ln w="9525">
            <a:noFill/>
            <a:round/>
            <a:headEnd/>
            <a:tailEnd/>
          </a:ln>
        </p:spPr>
        <p:txBody>
          <a:bodyPr lIns="90000" tIns="46800" rIns="90000" bIns="46800" anchor="ctr">
            <a:spAutoFit/>
          </a:bodyPr>
          <a:lstStyle/>
          <a:p>
            <a:pPr algn="ctr">
              <a:buClr>
                <a:srgbClr val="000000"/>
              </a:buClr>
              <a:buSzPct val="100000"/>
              <a:buFont typeface="Times New Roman" pitchFamily="18" charset="0"/>
              <a:buNone/>
            </a:pPr>
            <a:endParaRPr lang="ru-RU" altLang="ru-RU" sz="1600" dirty="0" smtClean="0">
              <a:solidFill>
                <a:srgbClr val="000000"/>
              </a:solidFill>
              <a:latin typeface="Times New Roman" pitchFamily="18" charset="0"/>
              <a:cs typeface="Times New Roman" pitchFamily="18" charset="0"/>
            </a:endParaRPr>
          </a:p>
          <a:p>
            <a:pPr algn="ctr">
              <a:buClr>
                <a:srgbClr val="000000"/>
              </a:buClr>
              <a:buSzPct val="100000"/>
              <a:buFont typeface="Times New Roman" pitchFamily="18" charset="0"/>
              <a:buNone/>
            </a:pPr>
            <a:r>
              <a:rPr lang="en-US" altLang="ru-RU" sz="1600" dirty="0" smtClean="0">
                <a:solidFill>
                  <a:srgbClr val="000000"/>
                </a:solidFill>
                <a:latin typeface="Times New Roman" pitchFamily="18" charset="0"/>
                <a:cs typeface="Times New Roman" pitchFamily="18" charset="0"/>
              </a:rPr>
              <a:t>Faculty of Psychology &amp; Social Work</a:t>
            </a:r>
          </a:p>
          <a:p>
            <a:pPr>
              <a:buClr>
                <a:srgbClr val="000000"/>
              </a:buClr>
              <a:buSzPct val="100000"/>
              <a:buFont typeface="Times New Roman" pitchFamily="18" charset="0"/>
              <a:buNone/>
            </a:pPr>
            <a:endParaRPr lang="en-US" altLang="ru-RU" sz="1400" b="0" dirty="0" smtClean="0">
              <a:solidFill>
                <a:srgbClr val="000000"/>
              </a:solidFill>
              <a:latin typeface="Times New Roman" pitchFamily="18" charset="0"/>
              <a:cs typeface="Times New Roman" pitchFamily="18" charset="0"/>
            </a:endParaRPr>
          </a:p>
          <a:p>
            <a:pPr>
              <a:buClr>
                <a:srgbClr val="000000"/>
              </a:buClr>
              <a:buSzPct val="100000"/>
            </a:pPr>
            <a:r>
              <a:rPr lang="en-US" altLang="ru-RU" sz="1400" b="0" dirty="0" smtClean="0">
                <a:solidFill>
                  <a:srgbClr val="000000"/>
                </a:solidFill>
                <a:latin typeface="Times New Roman" pitchFamily="18" charset="0"/>
                <a:cs typeface="Times New Roman" pitchFamily="18" charset="0"/>
              </a:rPr>
              <a:t>In the modern society the specialists trained by the Faculty are in great demand.</a:t>
            </a:r>
            <a:endParaRPr lang="uk-UA"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r>
              <a:rPr lang="en-US" altLang="ru-RU" sz="1400" b="0" dirty="0" smtClean="0">
                <a:solidFill>
                  <a:srgbClr val="000000"/>
                </a:solidFill>
                <a:latin typeface="Times New Roman" pitchFamily="18" charset="0"/>
                <a:cs typeface="Times New Roman" pitchFamily="18" charset="0"/>
              </a:rPr>
              <a:t>On the basis of its laboratories both the psycho-diagnostic tools are developed, and their methodological and theoretical substantiation and validity are carried out. Students have computer classes, a modern library, all necessary facilities for effective training.</a:t>
            </a:r>
            <a:endParaRPr lang="ru-RU"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endParaRPr lang="uk-UA"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endParaRPr lang="uk-UA" altLang="ru-RU" sz="1400" b="0" dirty="0" smtClean="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endParaRPr lang="uk-UA" altLang="ru-RU" sz="1400" b="0" dirty="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endParaRPr lang="uk-UA" altLang="ru-RU" sz="1400" b="0" dirty="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pPr>
            <a:endParaRPr lang="ru-RU" altLang="ru-RU" sz="1400" b="0" dirty="0">
              <a:solidFill>
                <a:schemeClr val="tx1"/>
              </a:solidFill>
              <a:latin typeface="Comic Sans MS" pitchFamily="66" charset="0"/>
            </a:endParaRPr>
          </a:p>
        </p:txBody>
      </p:sp>
      <p:sp>
        <p:nvSpPr>
          <p:cNvPr id="4" name="Прямоугольник 7"/>
          <p:cNvSpPr>
            <a:spLocks noChangeArrowheads="1"/>
          </p:cNvSpPr>
          <p:nvPr/>
        </p:nvSpPr>
        <p:spPr bwMode="auto">
          <a:xfrm>
            <a:off x="3581747" y="1137370"/>
            <a:ext cx="2952750" cy="2893100"/>
          </a:xfrm>
          <a:prstGeom prst="rect">
            <a:avLst/>
          </a:prstGeom>
          <a:noFill/>
          <a:ln w="9525">
            <a:noFill/>
            <a:miter lim="800000"/>
            <a:headEnd/>
            <a:tailEnd/>
          </a:ln>
        </p:spPr>
        <p:txBody>
          <a:bodyPr>
            <a:spAutoFit/>
          </a:bodyPr>
          <a:lstStyle/>
          <a:p>
            <a:pPr>
              <a:buClr>
                <a:srgbClr val="000000"/>
              </a:buClr>
              <a:buSzPct val="100000"/>
            </a:pPr>
            <a:r>
              <a:rPr lang="en-US" altLang="ru-RU" sz="1400" dirty="0" smtClean="0">
                <a:solidFill>
                  <a:schemeClr val="tx1"/>
                </a:solidFill>
                <a:latin typeface="Times New Roman" pitchFamily="18" charset="0"/>
                <a:cs typeface="Times New Roman" pitchFamily="18" charset="0"/>
              </a:rPr>
              <a:t>Departments:</a:t>
            </a:r>
          </a:p>
          <a:p>
            <a:pPr>
              <a:buClr>
                <a:srgbClr val="000000"/>
              </a:buClr>
              <a:buSzPct val="100000"/>
            </a:pPr>
            <a:r>
              <a:rPr lang="en-US" altLang="ru-RU" sz="1400" b="0" dirty="0" smtClean="0">
                <a:solidFill>
                  <a:schemeClr val="tx1"/>
                </a:solidFill>
                <a:latin typeface="Times New Roman" pitchFamily="18" charset="0"/>
                <a:cs typeface="Times New Roman" pitchFamily="18" charset="0"/>
              </a:rPr>
              <a:t>1. Department of Social Theories</a:t>
            </a:r>
          </a:p>
          <a:p>
            <a:pPr>
              <a:buClr>
                <a:srgbClr val="000000"/>
              </a:buClr>
              <a:buSzPct val="100000"/>
            </a:pPr>
            <a:r>
              <a:rPr lang="en-US" altLang="ru-RU" sz="1400" b="0" dirty="0" smtClean="0">
                <a:solidFill>
                  <a:schemeClr val="tx1"/>
                </a:solidFill>
                <a:latin typeface="Times New Roman" pitchFamily="18" charset="0"/>
                <a:cs typeface="Times New Roman" pitchFamily="18" charset="0"/>
              </a:rPr>
              <a:t>2. Department of Social Care</a:t>
            </a:r>
          </a:p>
          <a:p>
            <a:pPr>
              <a:buClr>
                <a:srgbClr val="000000"/>
              </a:buClr>
              <a:buSzPct val="100000"/>
            </a:pPr>
            <a:r>
              <a:rPr lang="en-US" altLang="ru-RU" sz="1400" b="0" dirty="0" smtClean="0">
                <a:solidFill>
                  <a:schemeClr val="tx1"/>
                </a:solidFill>
                <a:latin typeface="Times New Roman" pitchFamily="18" charset="0"/>
                <a:cs typeface="Times New Roman" pitchFamily="18" charset="0"/>
              </a:rPr>
              <a:t>and Practical Psychology</a:t>
            </a:r>
          </a:p>
          <a:p>
            <a:pPr>
              <a:buClr>
                <a:srgbClr val="000000"/>
              </a:buClr>
              <a:buSzPct val="100000"/>
            </a:pPr>
            <a:r>
              <a:rPr lang="en-US" altLang="ru-RU" sz="1400" b="0" dirty="0" smtClean="0">
                <a:solidFill>
                  <a:schemeClr val="tx1"/>
                </a:solidFill>
                <a:latin typeface="Times New Roman" pitchFamily="18" charset="0"/>
                <a:cs typeface="Times New Roman" pitchFamily="18" charset="0"/>
              </a:rPr>
              <a:t>3. Department of General Psychology and Psychology of Personal Development</a:t>
            </a:r>
          </a:p>
          <a:p>
            <a:pPr>
              <a:buClr>
                <a:srgbClr val="000000"/>
              </a:buClr>
              <a:buSzPct val="100000"/>
            </a:pPr>
            <a:r>
              <a:rPr lang="en-US" altLang="ru-RU" sz="1400" b="0" dirty="0" smtClean="0">
                <a:solidFill>
                  <a:schemeClr val="tx1"/>
                </a:solidFill>
                <a:latin typeface="Times New Roman" pitchFamily="18" charset="0"/>
                <a:cs typeface="Times New Roman" pitchFamily="18" charset="0"/>
              </a:rPr>
              <a:t>4. Department of Clinical Psychology</a:t>
            </a:r>
          </a:p>
          <a:p>
            <a:pPr>
              <a:buClr>
                <a:srgbClr val="000000"/>
              </a:buClr>
              <a:buSzPct val="100000"/>
            </a:pPr>
            <a:r>
              <a:rPr lang="en-US" altLang="ru-RU" sz="1400" b="0" dirty="0" smtClean="0">
                <a:solidFill>
                  <a:schemeClr val="tx1"/>
                </a:solidFill>
                <a:latin typeface="Times New Roman" pitchFamily="18" charset="0"/>
                <a:cs typeface="Times New Roman" pitchFamily="18" charset="0"/>
              </a:rPr>
              <a:t>5. Department of Differential and Special Psychology</a:t>
            </a:r>
          </a:p>
          <a:p>
            <a:pPr>
              <a:buClr>
                <a:srgbClr val="000000"/>
              </a:buClr>
              <a:buSzPct val="100000"/>
            </a:pPr>
            <a:r>
              <a:rPr lang="en-US" altLang="ru-RU" sz="1400" b="0" dirty="0" smtClean="0">
                <a:solidFill>
                  <a:schemeClr val="tx1"/>
                </a:solidFill>
                <a:latin typeface="Times New Roman" pitchFamily="18" charset="0"/>
                <a:cs typeface="Times New Roman" pitchFamily="18" charset="0"/>
              </a:rPr>
              <a:t>6. Department of Social and Applied Psychology</a:t>
            </a:r>
          </a:p>
          <a:p>
            <a:pPr>
              <a:buClr>
                <a:srgbClr val="000000"/>
              </a:buClr>
              <a:buSzPct val="100000"/>
            </a:pPr>
            <a:r>
              <a:rPr lang="en-US" altLang="ru-RU" sz="1400" b="0" dirty="0" smtClean="0">
                <a:solidFill>
                  <a:schemeClr val="tx1"/>
                </a:solidFill>
                <a:latin typeface="Times New Roman" pitchFamily="18" charset="0"/>
                <a:cs typeface="Times New Roman" pitchFamily="18" charset="0"/>
              </a:rPr>
              <a:t>7. Department of Social Work</a:t>
            </a:r>
            <a:endParaRPr lang="uk-UA" altLang="ru-RU" sz="1400" b="0" dirty="0">
              <a:solidFill>
                <a:schemeClr val="tx1"/>
              </a:solidFill>
              <a:latin typeface="Times New Roman" pitchFamily="18" charset="0"/>
              <a:cs typeface="Times New Roman" pitchFamily="18" charset="0"/>
            </a:endParaRPr>
          </a:p>
        </p:txBody>
      </p:sp>
      <p:pic>
        <p:nvPicPr>
          <p:cNvPr id="5" name="Рисунок 7" descr="staff"/>
          <p:cNvPicPr>
            <a:picLocks noChangeAspect="1" noChangeArrowheads="1"/>
          </p:cNvPicPr>
          <p:nvPr/>
        </p:nvPicPr>
        <p:blipFill>
          <a:blip r:embed="rId2" cstate="print"/>
          <a:srcRect/>
          <a:stretch>
            <a:fillRect/>
          </a:stretch>
        </p:blipFill>
        <p:spPr bwMode="auto">
          <a:xfrm>
            <a:off x="413395" y="6753994"/>
            <a:ext cx="3240088" cy="2374900"/>
          </a:xfrm>
          <a:prstGeom prst="rect">
            <a:avLst/>
          </a:prstGeom>
          <a:noFill/>
          <a:ln w="9525">
            <a:noFill/>
            <a:miter lim="800000"/>
            <a:headEnd/>
            <a:tailEnd/>
          </a:ln>
        </p:spPr>
      </p:pic>
      <p:sp>
        <p:nvSpPr>
          <p:cNvPr id="6" name="Rectangle 5"/>
          <p:cNvSpPr>
            <a:spLocks noChangeArrowheads="1"/>
          </p:cNvSpPr>
          <p:nvPr/>
        </p:nvSpPr>
        <p:spPr bwMode="auto">
          <a:xfrm>
            <a:off x="3725763" y="9561513"/>
            <a:ext cx="2808288"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2</a:t>
            </a:r>
            <a:r>
              <a:rPr lang="en-US"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5</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a:t>
            </a:r>
          </a:p>
        </p:txBody>
      </p:sp>
      <p:pic>
        <p:nvPicPr>
          <p:cNvPr id="8" name="Picture 4" descr="ÐÐ°ÑÑÐ¸Ð½ÐºÐ¸ Ð¿Ð¾ Ð·Ð°Ð¿ÑÐ¾ÑÑ Ð¤Ð°ÐºÑÐ»ÑÑÐµÑ Ð¼ÑÐ¶Ð½Ð°ÑÐ¾Ð´Ð½Ð¸Ñ Ð²ÑÐ´Ð½Ð¾ÑÐ¸Ð½, Ð¿Ð¾Ð»ÑÑÐ¾Ð»Ð¾Ð³ÑÑ ÑÐ° ÑÐ¾ÑÑÐ¾Ð»Ð¾Ð³ÑÑ Ð¾Ð½Ñ"/>
          <p:cNvPicPr>
            <a:picLocks noChangeAspect="1" noChangeArrowheads="1"/>
          </p:cNvPicPr>
          <p:nvPr/>
        </p:nvPicPr>
        <p:blipFill>
          <a:blip r:embed="rId3" cstate="print"/>
          <a:srcRect/>
          <a:stretch>
            <a:fillRect/>
          </a:stretch>
        </p:blipFill>
        <p:spPr bwMode="auto">
          <a:xfrm>
            <a:off x="485403" y="4161706"/>
            <a:ext cx="2755378" cy="2063875"/>
          </a:xfrm>
          <a:prstGeom prst="rect">
            <a:avLst/>
          </a:prstGeom>
          <a:noFill/>
        </p:spPr>
      </p:pic>
      <p:pic>
        <p:nvPicPr>
          <p:cNvPr id="9" name="Рисунок 8" descr="http://onu.edu.ua/pub/bank/userfiles/images/iipo/dunaeva.jpg"/>
          <p:cNvPicPr/>
          <p:nvPr/>
        </p:nvPicPr>
        <p:blipFill>
          <a:blip r:embed="rId4" cstate="print"/>
          <a:srcRect/>
          <a:stretch>
            <a:fillRect/>
          </a:stretch>
        </p:blipFill>
        <p:spPr bwMode="auto">
          <a:xfrm>
            <a:off x="3725763" y="4449738"/>
            <a:ext cx="2880320" cy="324036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85403" y="993354"/>
            <a:ext cx="6048672" cy="3016210"/>
          </a:xfrm>
          <a:prstGeom prst="rect">
            <a:avLst/>
          </a:prstGeom>
        </p:spPr>
        <p:txBody>
          <a:bodyPr wrap="square">
            <a:spAutoFit/>
          </a:bodyPr>
          <a:lstStyle/>
          <a:p>
            <a:pPr algn="ctr">
              <a:buClr>
                <a:srgbClr val="000000"/>
              </a:buClr>
              <a:buSzPct val="100000"/>
              <a:buFont typeface="Times New Roman" pitchFamily="16" charset="0"/>
              <a:buNone/>
              <a:defRPr/>
            </a:pPr>
            <a:r>
              <a:rPr lang="en-US" sz="1600" dirty="0" smtClean="0">
                <a:solidFill>
                  <a:schemeClr val="tx1"/>
                </a:solidFill>
                <a:latin typeface="Times New Roman" pitchFamily="18" charset="0"/>
                <a:cs typeface="Times New Roman" pitchFamily="18" charset="0"/>
              </a:rPr>
              <a:t>Faculty of Romance-Germanic Philology</a:t>
            </a:r>
          </a:p>
          <a:p>
            <a:pPr algn="just">
              <a:buClr>
                <a:srgbClr val="000000"/>
              </a:buClr>
              <a:buSzPct val="100000"/>
              <a:buFont typeface="Times New Roman" pitchFamily="16" charset="0"/>
              <a:buNone/>
              <a:defRPr/>
            </a:pPr>
            <a:endParaRPr lang="en-US" sz="1400" b="0" dirty="0" smtClean="0">
              <a:solidFill>
                <a:schemeClr val="tx1"/>
              </a:solidFill>
              <a:latin typeface="Times New Roman" pitchFamily="18" charset="0"/>
              <a:cs typeface="Times New Roman" pitchFamily="18" charset="0"/>
            </a:endParaRPr>
          </a:p>
          <a:p>
            <a:pPr algn="just">
              <a:buClr>
                <a:srgbClr val="000000"/>
              </a:buClr>
              <a:buSzPct val="100000"/>
              <a:buFont typeface="Times New Roman" pitchFamily="16" charset="0"/>
              <a:buNone/>
              <a:defRPr/>
            </a:pPr>
            <a:r>
              <a:rPr lang="en-US" sz="1400" b="0" dirty="0" smtClean="0">
                <a:solidFill>
                  <a:schemeClr val="tx1"/>
                </a:solidFill>
                <a:latin typeface="Times New Roman" pitchFamily="18" charset="0"/>
                <a:cs typeface="Times New Roman" pitchFamily="18" charset="0"/>
              </a:rPr>
              <a:t>Intensive business activity in a country attracts a significant number of foreign partners, strengthens contacts with foreign specialists, determines the high demand for graduates of the Faculty. Foreign languages are taught by native speakers of English, German, Italian and Greek languages. Students may realize their creative abilities in the traditional autumn concert of amateur art "Freshman's Day", on the days of classes, phonetic courses, theatrical performances, Evening Parties at the Youth Center, sports competitions. The resource </a:t>
            </a:r>
            <a:r>
              <a:rPr lang="en-US" sz="1400" b="0" dirty="0" err="1" smtClean="0">
                <a:solidFill>
                  <a:schemeClr val="tx1"/>
                </a:solidFill>
                <a:latin typeface="Times New Roman" pitchFamily="18" charset="0"/>
                <a:cs typeface="Times New Roman" pitchFamily="18" charset="0"/>
              </a:rPr>
              <a:t>Centres</a:t>
            </a:r>
            <a:r>
              <a:rPr lang="en-US" sz="1400" b="0" dirty="0" smtClean="0">
                <a:solidFill>
                  <a:schemeClr val="tx1"/>
                </a:solidFill>
                <a:latin typeface="Times New Roman" pitchFamily="18" charset="0"/>
                <a:cs typeface="Times New Roman" pitchFamily="18" charset="0"/>
              </a:rPr>
              <a:t> of Germany, Spain, Greece, France, Italy, together with the art centre, the conferences translators class function at the Faculty.</a:t>
            </a:r>
            <a:endParaRPr lang="uk-UA" sz="1400" b="0" dirty="0" smtClean="0">
              <a:solidFill>
                <a:schemeClr val="tx1"/>
              </a:solidFill>
              <a:latin typeface="Times New Roman" pitchFamily="18" charset="0"/>
              <a:cs typeface="Times New Roman" pitchFamily="18" charset="0"/>
            </a:endParaRPr>
          </a:p>
          <a:p>
            <a:pPr>
              <a:buClr>
                <a:srgbClr val="000000"/>
              </a:buClr>
              <a:buSzPct val="100000"/>
              <a:buFont typeface="Times New Roman" pitchFamily="16" charset="0"/>
              <a:buNone/>
              <a:defRPr/>
            </a:pPr>
            <a:endParaRPr lang="uk-UA" sz="1600" b="0" dirty="0" smtClean="0">
              <a:solidFill>
                <a:schemeClr val="tx1"/>
              </a:solidFill>
              <a:latin typeface="Comic Sans MS" pitchFamily="66" charset="0"/>
            </a:endParaRPr>
          </a:p>
          <a:p>
            <a:pPr algn="ctr">
              <a:buClr>
                <a:srgbClr val="000000"/>
              </a:buClr>
              <a:buSzPct val="100000"/>
              <a:buFont typeface="Times New Roman" pitchFamily="16" charset="0"/>
              <a:buNone/>
              <a:defRPr/>
            </a:pPr>
            <a:endParaRPr lang="uk-UA" dirty="0">
              <a:solidFill>
                <a:schemeClr val="tx1"/>
              </a:solidFill>
              <a:latin typeface="Comic Sans MS" pitchFamily="66" charset="0"/>
            </a:endParaRPr>
          </a:p>
        </p:txBody>
      </p:sp>
      <p:sp>
        <p:nvSpPr>
          <p:cNvPr id="4" name="Прямоугольник 3"/>
          <p:cNvSpPr/>
          <p:nvPr/>
        </p:nvSpPr>
        <p:spPr>
          <a:xfrm>
            <a:off x="773435" y="3657650"/>
            <a:ext cx="5544616" cy="2677656"/>
          </a:xfrm>
          <a:prstGeom prst="rect">
            <a:avLst/>
          </a:prstGeom>
        </p:spPr>
        <p:txBody>
          <a:bodyPr wrap="square">
            <a:spAutoFit/>
          </a:bodyPr>
          <a:lstStyle/>
          <a:p>
            <a:pPr algn="ctr">
              <a:buClr>
                <a:srgbClr val="000000"/>
              </a:buClr>
              <a:buSzPct val="100000"/>
              <a:buFont typeface="Times New Roman" pitchFamily="18" charset="0"/>
              <a:buNone/>
              <a:defRPr/>
            </a:pPr>
            <a:r>
              <a:rPr lang="en-US" altLang="ru-RU" sz="1400" dirty="0" smtClean="0">
                <a:solidFill>
                  <a:schemeClr val="tx1"/>
                </a:solidFill>
                <a:latin typeface="Times New Roman" pitchFamily="18" charset="0"/>
                <a:cs typeface="Times New Roman" pitchFamily="18" charset="0"/>
              </a:rPr>
              <a:t>Departments:  </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 Department of French Philology</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2. Department of Foreign Literature</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3. Department of Foreign Languages of Humanities Faculties</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4. Department of Foreign Languages for Natural Sciences Faculties</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5. Department of Spanish Philology</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6. Department of Theoretical and Applied English Phonetics</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7. Department of English Grammar</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8. Department of English Lexicology and Stylistics</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9. Department of German Philology</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10. Department of Pedagogy</a:t>
            </a:r>
          </a:p>
          <a:p>
            <a:pPr algn="just">
              <a:buClr>
                <a:srgbClr val="000000"/>
              </a:buClr>
              <a:buSzPct val="100000"/>
              <a:buFont typeface="Times New Roman" pitchFamily="18" charset="0"/>
              <a:buNone/>
              <a:defRPr/>
            </a:pPr>
            <a:r>
              <a:rPr lang="en-US" altLang="ru-RU" sz="1400" b="0" dirty="0" smtClean="0">
                <a:solidFill>
                  <a:schemeClr val="tx1"/>
                </a:solidFill>
                <a:latin typeface="Times New Roman" pitchFamily="18" charset="0"/>
                <a:cs typeface="Times New Roman" pitchFamily="18" charset="0"/>
              </a:rPr>
              <a:t>11. Department of Theory and Practice of Translation </a:t>
            </a:r>
            <a:endParaRPr lang="ru-RU" altLang="ru-RU" sz="1400" b="0" dirty="0">
              <a:solidFill>
                <a:schemeClr val="tx1"/>
              </a:solidFill>
              <a:latin typeface="Times New Roman" pitchFamily="18" charset="0"/>
              <a:cs typeface="Times New Roman" pitchFamily="18" charset="0"/>
            </a:endParaRPr>
          </a:p>
        </p:txBody>
      </p:sp>
      <p:pic>
        <p:nvPicPr>
          <p:cNvPr id="5" name="Рисунок 10" descr="site 2"/>
          <p:cNvPicPr>
            <a:picLocks noChangeAspect="1" noChangeArrowheads="1"/>
          </p:cNvPicPr>
          <p:nvPr/>
        </p:nvPicPr>
        <p:blipFill>
          <a:blip r:embed="rId2" cstate="print"/>
          <a:srcRect/>
          <a:stretch>
            <a:fillRect/>
          </a:stretch>
        </p:blipFill>
        <p:spPr bwMode="auto">
          <a:xfrm>
            <a:off x="2861667" y="6826002"/>
            <a:ext cx="3938957" cy="2118104"/>
          </a:xfrm>
          <a:prstGeom prst="rect">
            <a:avLst/>
          </a:prstGeom>
          <a:noFill/>
          <a:ln w="9525">
            <a:noFill/>
            <a:miter lim="800000"/>
            <a:headEnd/>
            <a:tailEnd/>
          </a:ln>
        </p:spPr>
      </p:pic>
      <p:sp>
        <p:nvSpPr>
          <p:cNvPr id="7" name="Rectangle 6"/>
          <p:cNvSpPr>
            <a:spLocks noChangeArrowheads="1"/>
          </p:cNvSpPr>
          <p:nvPr/>
        </p:nvSpPr>
        <p:spPr bwMode="auto">
          <a:xfrm>
            <a:off x="0" y="9490075"/>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ru-RU" altLang="ru-RU" sz="1600" b="0" dirty="0" smtClean="0">
                <a:solidFill>
                  <a:schemeClr val="tx1"/>
                </a:solidFill>
                <a:latin typeface="Times New Roman" pitchFamily="18" charset="0"/>
                <a:cs typeface="Times New Roman" pitchFamily="18" charset="0"/>
              </a:rPr>
              <a:t>2</a:t>
            </a:r>
            <a:r>
              <a:rPr lang="en-US" altLang="ru-RU" sz="1600" b="0" dirty="0" smtClean="0">
                <a:solidFill>
                  <a:schemeClr val="tx1"/>
                </a:solidFill>
                <a:latin typeface="Times New Roman" pitchFamily="18" charset="0"/>
                <a:cs typeface="Times New Roman" pitchFamily="18" charset="0"/>
              </a:rPr>
              <a:t>6 </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
        <p:nvSpPr>
          <p:cNvPr id="8"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rgbClr val="000000"/>
                </a:solidFill>
                <a:latin typeface="Times New Roman" pitchFamily="18" charset="0"/>
                <a:cs typeface="Times New Roman" pitchFamily="18" charset="0"/>
              </a:rPr>
              <a:t>FACULTIES</a:t>
            </a:r>
          </a:p>
        </p:txBody>
      </p:sp>
      <p:pic>
        <p:nvPicPr>
          <p:cNvPr id="1026" name="Picture 2" descr="C:\Users\User\Desktop\1809.jpg"/>
          <p:cNvPicPr>
            <a:picLocks noChangeAspect="1" noChangeArrowheads="1"/>
          </p:cNvPicPr>
          <p:nvPr/>
        </p:nvPicPr>
        <p:blipFill>
          <a:blip r:embed="rId3" cstate="print"/>
          <a:srcRect/>
          <a:stretch>
            <a:fillRect/>
          </a:stretch>
        </p:blipFill>
        <p:spPr bwMode="auto">
          <a:xfrm>
            <a:off x="701427" y="6321946"/>
            <a:ext cx="2016224" cy="302935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2933700" y="1588"/>
            <a:ext cx="3671888" cy="9906000"/>
          </a:xfrm>
          <a:prstGeom prst="rect">
            <a:avLst/>
          </a:prstGeom>
          <a:solidFill>
            <a:schemeClr val="bg1"/>
          </a:solidFill>
          <a:ln w="9525">
            <a:noFill/>
            <a:miter lim="800000"/>
            <a:headEnd/>
            <a:tailEnd/>
          </a:ln>
        </p:spPr>
        <p:txBody>
          <a:bodyPr wrap="none" anchor="ctr"/>
          <a:lstStyle/>
          <a:p>
            <a:pPr>
              <a:buClr>
                <a:srgbClr val="000000"/>
              </a:buClr>
              <a:buSzPct val="100000"/>
              <a:buFont typeface="Times New Roman" pitchFamily="18" charset="0"/>
              <a:buNone/>
            </a:pPr>
            <a:endParaRPr lang="ru-RU" altLang="ru-RU"/>
          </a:p>
        </p:txBody>
      </p:sp>
      <p:sp>
        <p:nvSpPr>
          <p:cNvPr id="37892" name="Rectangle 3"/>
          <p:cNvSpPr>
            <a:spLocks noChangeArrowheads="1"/>
          </p:cNvSpPr>
          <p:nvPr/>
        </p:nvSpPr>
        <p:spPr bwMode="auto">
          <a:xfrm>
            <a:off x="2141587" y="849338"/>
            <a:ext cx="4608512" cy="4588052"/>
          </a:xfrm>
          <a:prstGeom prst="rect">
            <a:avLst/>
          </a:prstGeom>
          <a:noFill/>
          <a:ln w="9525">
            <a:noFill/>
            <a:round/>
            <a:headEnd/>
            <a:tailEnd/>
          </a:ln>
        </p:spPr>
        <p:txBody>
          <a:bodyPr wrap="square" lIns="90000" tIns="46800" rIns="90000" bIns="46800">
            <a:spAutoFit/>
          </a:bodyPr>
          <a:lstStyle/>
          <a:p>
            <a:pPr algn="ctr">
              <a:buClr>
                <a:srgbClr val="000000"/>
              </a:buClr>
              <a:buSzPct val="100000"/>
              <a:buFont typeface="Times New Roman" pitchFamily="18" charset="0"/>
              <a:buNone/>
              <a:defRPr/>
            </a:pPr>
            <a:r>
              <a:rPr lang="en-US" altLang="ru-RU" sz="1400" dirty="0" smtClean="0">
                <a:solidFill>
                  <a:schemeClr val="tx1"/>
                </a:solidFill>
                <a:latin typeface="Times New Roman" pitchFamily="18" charset="0"/>
                <a:cs typeface="Times New Roman" pitchFamily="18" charset="0"/>
              </a:rPr>
              <a:t>Pre-University Department</a:t>
            </a:r>
          </a:p>
          <a:p>
            <a:pPr algn="ctr">
              <a:buClr>
                <a:srgbClr val="000000"/>
              </a:buClr>
              <a:buSzPct val="100000"/>
              <a:buFont typeface="Times New Roman" pitchFamily="18" charset="0"/>
              <a:buNone/>
              <a:defRPr/>
            </a:pPr>
            <a:r>
              <a:rPr lang="en-US" altLang="ru-RU" sz="1400" dirty="0" smtClean="0">
                <a:solidFill>
                  <a:schemeClr val="tx1"/>
                </a:solidFill>
                <a:latin typeface="Times New Roman" pitchFamily="18" charset="0"/>
                <a:cs typeface="Times New Roman" pitchFamily="18" charset="0"/>
              </a:rPr>
              <a:t>(for citizens of Ukraine)</a:t>
            </a:r>
          </a:p>
          <a:p>
            <a:pPr algn="just">
              <a:buClr>
                <a:srgbClr val="000000"/>
              </a:buClr>
              <a:buSzPct val="100000"/>
              <a:buFont typeface="Times New Roman" pitchFamily="18" charset="0"/>
              <a:buNone/>
              <a:defRPr/>
            </a:pPr>
            <a:endParaRPr lang="en-US" altLang="ru-RU" sz="1100" b="0" dirty="0" smtClean="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The Faculty of Pre-University training was established in 1998, instead of the Preparatory Courses which existed in the Richelieu Lyceum. The Faculty was renamed in 2013 to Pre-University training department. </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The main tasks of pre-university preparation are to deepen, systematize and consolidate the knowledge of entrants </a:t>
            </a:r>
            <a:r>
              <a:rPr lang="en-US" altLang="ru-RU" sz="1100" b="0" dirty="0" smtClean="0">
                <a:solidFill>
                  <a:schemeClr val="tx1"/>
                </a:solidFill>
                <a:latin typeface="Times New Roman" pitchFamily="18" charset="0"/>
                <a:cs typeface="Times New Roman" pitchFamily="18" charset="0"/>
              </a:rPr>
              <a:t>in the </a:t>
            </a:r>
            <a:r>
              <a:rPr lang="en-US" altLang="ru-RU" sz="1100" b="0" dirty="0" smtClean="0">
                <a:solidFill>
                  <a:schemeClr val="tx1"/>
                </a:solidFill>
                <a:latin typeface="Times New Roman" pitchFamily="18" charset="0"/>
                <a:cs typeface="Times New Roman" pitchFamily="18" charset="0"/>
              </a:rPr>
              <a:t>complexes of subjects; practical preparation for the test completion in order to successfully pass the independent external evaluation and admission to the </a:t>
            </a:r>
            <a:r>
              <a:rPr lang="en-US" altLang="ru-RU" sz="1100" b="0" dirty="0" err="1" smtClean="0">
                <a:solidFill>
                  <a:schemeClr val="tx1"/>
                </a:solidFill>
                <a:latin typeface="Times New Roman" pitchFamily="18" charset="0"/>
                <a:cs typeface="Times New Roman" pitchFamily="18" charset="0"/>
              </a:rPr>
              <a:t>Mechnikov</a:t>
            </a:r>
            <a:r>
              <a:rPr lang="en-US" altLang="ru-RU" sz="1100" b="0" dirty="0" smtClean="0">
                <a:solidFill>
                  <a:schemeClr val="tx1"/>
                </a:solidFill>
                <a:latin typeface="Times New Roman" pitchFamily="18" charset="0"/>
                <a:cs typeface="Times New Roman" pitchFamily="18" charset="0"/>
              </a:rPr>
              <a:t> ONU, or other institutions of higher education in Ukraine.</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   The education is based both on full-time and part-time forms of study.</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The students training in the departments of courses is carried out according to the programs of school disciplines.</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   Teachers of the University who are familiar with modern teaching methods are involved in working with the students.</a:t>
            </a:r>
          </a:p>
          <a:p>
            <a:pPr algn="just">
              <a:buClr>
                <a:srgbClr val="000000"/>
              </a:buClr>
              <a:buSzPct val="100000"/>
              <a:buFont typeface="Times New Roman" pitchFamily="18" charset="0"/>
              <a:buNone/>
              <a:defRPr/>
            </a:pPr>
            <a:endParaRPr lang="en-US" altLang="ru-RU" sz="1100" b="0" dirty="0" smtClean="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PUD working Address: Odessa, 24/26 French Boulevard, office. 82 –A;</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 phones: 63-76-04; (067) 49-11-214; e-mail fdp@onu.edu.ua</a:t>
            </a:r>
          </a:p>
          <a:p>
            <a:pPr algn="just">
              <a:buClr>
                <a:srgbClr val="000000"/>
              </a:buClr>
              <a:buSzPct val="100000"/>
              <a:buFont typeface="Times New Roman" pitchFamily="18" charset="0"/>
              <a:buNone/>
              <a:defRPr/>
            </a:pPr>
            <a:endParaRPr lang="en-US" altLang="ru-RU" sz="1200" b="0" dirty="0" smtClean="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defRPr/>
            </a:pPr>
            <a:r>
              <a:rPr lang="en-US" altLang="ru-RU" sz="1400" dirty="0" smtClean="0">
                <a:solidFill>
                  <a:schemeClr val="tx1"/>
                </a:solidFill>
                <a:latin typeface="Times New Roman" pitchFamily="18" charset="0"/>
                <a:cs typeface="Times New Roman" pitchFamily="18" charset="0"/>
              </a:rPr>
              <a:t>Preparatory department for international students – </a:t>
            </a:r>
          </a:p>
          <a:p>
            <a:pPr algn="just">
              <a:buClr>
                <a:srgbClr val="000000"/>
              </a:buClr>
              <a:buSzPct val="100000"/>
              <a:buFont typeface="Times New Roman" pitchFamily="18" charset="0"/>
              <a:buNone/>
              <a:defRPr/>
            </a:pPr>
            <a:r>
              <a:rPr lang="en-US" altLang="ru-RU" sz="1400" dirty="0" smtClean="0">
                <a:solidFill>
                  <a:schemeClr val="tx1"/>
                </a:solidFill>
                <a:latin typeface="Times New Roman" pitchFamily="18" charset="0"/>
                <a:cs typeface="Times New Roman" pitchFamily="18" charset="0"/>
              </a:rPr>
              <a:t>see p. 33</a:t>
            </a:r>
          </a:p>
          <a:p>
            <a:pPr algn="just">
              <a:buClr>
                <a:srgbClr val="000000"/>
              </a:buClr>
              <a:buSzPct val="100000"/>
              <a:buFont typeface="Times New Roman" pitchFamily="18" charset="0"/>
              <a:buNone/>
              <a:defRPr/>
            </a:pPr>
            <a:endParaRPr lang="uk-UA" altLang="ru-RU" sz="1400" dirty="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defRPr/>
            </a:pPr>
            <a:endParaRPr lang="ru-RU" altLang="ru-RU" sz="1200" b="0" dirty="0">
              <a:solidFill>
                <a:schemeClr val="tx1"/>
              </a:solidFill>
              <a:latin typeface="Times New Roman" pitchFamily="18" charset="0"/>
              <a:cs typeface="Times New Roman" pitchFamily="18" charset="0"/>
            </a:endParaRPr>
          </a:p>
        </p:txBody>
      </p:sp>
      <p:sp>
        <p:nvSpPr>
          <p:cNvPr id="2" name="Rectangle 4"/>
          <p:cNvSpPr>
            <a:spLocks noChangeArrowheads="1"/>
          </p:cNvSpPr>
          <p:nvPr/>
        </p:nvSpPr>
        <p:spPr bwMode="auto">
          <a:xfrm>
            <a:off x="3078163" y="4521200"/>
            <a:ext cx="3384550" cy="309563"/>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a:solidFill>
                <a:srgbClr val="000000"/>
              </a:solidFill>
              <a:latin typeface="Comic Sans MS" pitchFamily="66" charset="0"/>
            </a:endParaRPr>
          </a:p>
        </p:txBody>
      </p:sp>
      <p:pic>
        <p:nvPicPr>
          <p:cNvPr id="37893" name="Picture 6"/>
          <p:cNvPicPr>
            <a:picLocks noChangeAspect="1" noChangeArrowheads="1"/>
          </p:cNvPicPr>
          <p:nvPr/>
        </p:nvPicPr>
        <p:blipFill>
          <a:blip r:embed="rId3" cstate="print"/>
          <a:srcRect/>
          <a:stretch>
            <a:fillRect/>
          </a:stretch>
        </p:blipFill>
        <p:spPr bwMode="auto">
          <a:xfrm>
            <a:off x="125364" y="1065362"/>
            <a:ext cx="1814602" cy="2016224"/>
          </a:xfrm>
          <a:prstGeom prst="rect">
            <a:avLst/>
          </a:prstGeom>
          <a:noFill/>
          <a:ln w="9360">
            <a:solidFill>
              <a:srgbClr val="006633"/>
            </a:solidFill>
            <a:miter lim="800000"/>
            <a:headEnd/>
            <a:tailEnd/>
          </a:ln>
        </p:spPr>
      </p:pic>
      <p:pic>
        <p:nvPicPr>
          <p:cNvPr id="37894" name="Picture 7"/>
          <p:cNvPicPr>
            <a:picLocks noChangeAspect="1" noChangeArrowheads="1"/>
          </p:cNvPicPr>
          <p:nvPr/>
        </p:nvPicPr>
        <p:blipFill>
          <a:blip r:embed="rId4" cstate="print"/>
          <a:srcRect/>
          <a:stretch>
            <a:fillRect/>
          </a:stretch>
        </p:blipFill>
        <p:spPr bwMode="auto">
          <a:xfrm>
            <a:off x="197371" y="3369618"/>
            <a:ext cx="1728192" cy="1962347"/>
          </a:xfrm>
          <a:prstGeom prst="rect">
            <a:avLst/>
          </a:prstGeom>
          <a:noFill/>
          <a:ln w="9360">
            <a:solidFill>
              <a:srgbClr val="006633"/>
            </a:solidFill>
            <a:miter lim="800000"/>
            <a:headEnd/>
            <a:tailEnd/>
          </a:ln>
        </p:spPr>
      </p:pic>
      <p:sp>
        <p:nvSpPr>
          <p:cNvPr id="9" name="Rectangle 5"/>
          <p:cNvSpPr>
            <a:spLocks noChangeArrowheads="1"/>
          </p:cNvSpPr>
          <p:nvPr/>
        </p:nvSpPr>
        <p:spPr bwMode="auto">
          <a:xfrm>
            <a:off x="3941787" y="9418290"/>
            <a:ext cx="2808288"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27</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7896" name="Rectangle 2"/>
          <p:cNvSpPr>
            <a:spLocks noChangeArrowheads="1"/>
          </p:cNvSpPr>
          <p:nvPr/>
        </p:nvSpPr>
        <p:spPr bwMode="auto">
          <a:xfrm>
            <a:off x="0"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2300">
              <a:solidFill>
                <a:srgbClr val="000000"/>
              </a:solidFill>
              <a:latin typeface="Times New Roman" pitchFamily="18" charset="0"/>
              <a:cs typeface="Times New Roman" pitchFamily="18" charset="0"/>
            </a:endParaRPr>
          </a:p>
        </p:txBody>
      </p:sp>
      <p:sp>
        <p:nvSpPr>
          <p:cNvPr id="37897" name="Rectangle 9"/>
          <p:cNvSpPr>
            <a:spLocks noChangeArrowheads="1"/>
          </p:cNvSpPr>
          <p:nvPr/>
        </p:nvSpPr>
        <p:spPr bwMode="auto">
          <a:xfrm>
            <a:off x="269379" y="-374798"/>
            <a:ext cx="6192837" cy="1461939"/>
          </a:xfrm>
          <a:prstGeom prst="rect">
            <a:avLst/>
          </a:prstGeom>
          <a:noFill/>
          <a:ln w="9525">
            <a:noFill/>
            <a:miter lim="800000"/>
            <a:headEnd/>
            <a:tailEnd/>
          </a:ln>
        </p:spPr>
        <p:txBody>
          <a:bodyPr bIns="0" anchor="ctr">
            <a:spAutoFit/>
          </a:bodyPr>
          <a:lstStyle/>
          <a:p>
            <a:pPr algn="ctr" eaLnBrk="0" hangingPunct="0"/>
            <a:endParaRPr lang="en-US" altLang="ru-RU" sz="2300" dirty="0" smtClean="0">
              <a:solidFill>
                <a:srgbClr val="000000"/>
              </a:solidFill>
              <a:latin typeface="Times New Roman" pitchFamily="18" charset="0"/>
              <a:cs typeface="Times New Roman" pitchFamily="18" charset="0"/>
            </a:endParaRPr>
          </a:p>
          <a:p>
            <a:pPr algn="ctr" eaLnBrk="0" hangingPunct="0"/>
            <a:r>
              <a:rPr lang="en-US" altLang="ru-RU" sz="2300" dirty="0" smtClean="0">
                <a:solidFill>
                  <a:srgbClr val="000000"/>
                </a:solidFill>
                <a:latin typeface="Times New Roman" pitchFamily="18" charset="0"/>
                <a:cs typeface="Times New Roman" pitchFamily="18" charset="0"/>
              </a:rPr>
              <a:t>PRE-UNIVERSITY EDUCATION SUBDIVISIONS</a:t>
            </a:r>
          </a:p>
          <a:p>
            <a:pPr algn="ctr" eaLnBrk="0" hangingPunct="0"/>
            <a:endParaRPr lang="uk-UA" sz="2300" dirty="0">
              <a:solidFill>
                <a:schemeClr val="tx1"/>
              </a:solidFill>
              <a:latin typeface="Times New Roman" pitchFamily="18" charset="0"/>
              <a:cs typeface="Times New Roman" pitchFamily="18" charset="0"/>
            </a:endParaRPr>
          </a:p>
        </p:txBody>
      </p:sp>
      <p:sp>
        <p:nvSpPr>
          <p:cNvPr id="10" name="Прямоугольник 9"/>
          <p:cNvSpPr/>
          <p:nvPr/>
        </p:nvSpPr>
        <p:spPr>
          <a:xfrm>
            <a:off x="197371" y="5385842"/>
            <a:ext cx="6480720" cy="4078039"/>
          </a:xfrm>
          <a:prstGeom prst="rect">
            <a:avLst/>
          </a:prstGeom>
        </p:spPr>
        <p:txBody>
          <a:bodyPr wrap="square">
            <a:spAutoFit/>
          </a:bodyPr>
          <a:lstStyle/>
          <a:p>
            <a:pPr algn="ctr">
              <a:buClr>
                <a:srgbClr val="000000"/>
              </a:buClr>
              <a:buSzPct val="100000"/>
              <a:buFont typeface="Times New Roman" pitchFamily="18" charset="0"/>
              <a:buNone/>
              <a:defRPr/>
            </a:pPr>
            <a:endParaRPr lang="en-US" altLang="ru-RU" sz="1400" dirty="0" smtClean="0">
              <a:solidFill>
                <a:schemeClr val="tx1"/>
              </a:solidFill>
              <a:latin typeface="Times New Roman" pitchFamily="18" charset="0"/>
              <a:cs typeface="Times New Roman" pitchFamily="18" charset="0"/>
            </a:endParaRPr>
          </a:p>
          <a:p>
            <a:pPr algn="ctr">
              <a:buClr>
                <a:srgbClr val="000000"/>
              </a:buClr>
              <a:buSzPct val="100000"/>
              <a:buFont typeface="Times New Roman" pitchFamily="18" charset="0"/>
              <a:buNone/>
              <a:defRPr/>
            </a:pPr>
            <a:r>
              <a:rPr lang="en-US" altLang="ru-RU" sz="1400" dirty="0" smtClean="0">
                <a:solidFill>
                  <a:schemeClr val="tx1"/>
                </a:solidFill>
                <a:latin typeface="Times New Roman" pitchFamily="18" charset="0"/>
                <a:cs typeface="Times New Roman" pitchFamily="18" charset="0"/>
              </a:rPr>
              <a:t>College of Economics &amp; Social Work</a:t>
            </a:r>
          </a:p>
          <a:p>
            <a:pPr algn="just">
              <a:buClr>
                <a:srgbClr val="000000"/>
              </a:buClr>
              <a:buSzPct val="100000"/>
              <a:buFont typeface="Times New Roman" pitchFamily="18" charset="0"/>
              <a:buNone/>
              <a:defRPr/>
            </a:pPr>
            <a:endParaRPr lang="en-US" altLang="ru-RU" sz="1100" b="0" dirty="0" smtClean="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The Economics and Social Work College is a structural unit of the university, where junior specialists are trained.</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The history of the College begins with the creation of the educational-scientific complex "School-College-University" of the Odessa I.I. </a:t>
            </a:r>
            <a:r>
              <a:rPr lang="en-US" altLang="ru-RU" sz="1100" b="0" dirty="0" err="1" smtClean="0">
                <a:solidFill>
                  <a:schemeClr val="tx1"/>
                </a:solidFill>
                <a:latin typeface="Times New Roman" pitchFamily="18" charset="0"/>
                <a:cs typeface="Times New Roman" pitchFamily="18" charset="0"/>
              </a:rPr>
              <a:t>Mechnikov</a:t>
            </a:r>
            <a:r>
              <a:rPr lang="en-US" altLang="ru-RU" sz="1100" b="0" dirty="0" smtClean="0">
                <a:solidFill>
                  <a:schemeClr val="tx1"/>
                </a:solidFill>
                <a:latin typeface="Times New Roman" pitchFamily="18" charset="0"/>
                <a:cs typeface="Times New Roman" pitchFamily="18" charset="0"/>
              </a:rPr>
              <a:t> State University in 1998. The Author University team of scientists and professors organized it due to the Order of the Ministry of Education and Science of Ukraine and by the Support of the Odessa Regional State Administration. </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Doctors of sciences, candidates of sciences, teachers of the highest category work on 5 cycle </a:t>
            </a:r>
            <a:r>
              <a:rPr lang="en-US" altLang="ru-RU" sz="1100" b="0" dirty="0" err="1" smtClean="0">
                <a:solidFill>
                  <a:schemeClr val="tx1"/>
                </a:solidFill>
                <a:latin typeface="Times New Roman" pitchFamily="18" charset="0"/>
                <a:cs typeface="Times New Roman" pitchFamily="18" charset="0"/>
              </a:rPr>
              <a:t>commisions</a:t>
            </a:r>
            <a:r>
              <a:rPr lang="en-US" altLang="ru-RU" sz="1100" b="0" dirty="0" smtClean="0">
                <a:solidFill>
                  <a:schemeClr val="tx1"/>
                </a:solidFill>
                <a:latin typeface="Times New Roman" pitchFamily="18" charset="0"/>
                <a:cs typeface="Times New Roman" pitchFamily="18" charset="0"/>
              </a:rPr>
              <a:t>. The high level and quality of education at the college is ensured by engaging the teaching staff of the departments of the faculties of the </a:t>
            </a:r>
            <a:r>
              <a:rPr lang="en-US" altLang="ru-RU" sz="1100" b="0" dirty="0" err="1" smtClean="0">
                <a:solidFill>
                  <a:schemeClr val="tx1"/>
                </a:solidFill>
                <a:latin typeface="Times New Roman" pitchFamily="18" charset="0"/>
                <a:cs typeface="Times New Roman" pitchFamily="18" charset="0"/>
              </a:rPr>
              <a:t>Odesa</a:t>
            </a:r>
            <a:r>
              <a:rPr lang="en-US" altLang="ru-RU" sz="1100" b="0" dirty="0" smtClean="0">
                <a:solidFill>
                  <a:schemeClr val="tx1"/>
                </a:solidFill>
                <a:latin typeface="Times New Roman" pitchFamily="18" charset="0"/>
                <a:cs typeface="Times New Roman" pitchFamily="18" charset="0"/>
              </a:rPr>
              <a:t> I.I. </a:t>
            </a:r>
            <a:r>
              <a:rPr lang="en-US" altLang="ru-RU" sz="1100" b="0" dirty="0" err="1" smtClean="0">
                <a:solidFill>
                  <a:schemeClr val="tx1"/>
                </a:solidFill>
                <a:latin typeface="Times New Roman" pitchFamily="18" charset="0"/>
                <a:cs typeface="Times New Roman" pitchFamily="18" charset="0"/>
              </a:rPr>
              <a:t>Mechnikov</a:t>
            </a:r>
            <a:r>
              <a:rPr lang="en-US" altLang="ru-RU" sz="1100" b="0" dirty="0" smtClean="0">
                <a:solidFill>
                  <a:schemeClr val="tx1"/>
                </a:solidFill>
                <a:latin typeface="Times New Roman" pitchFamily="18" charset="0"/>
                <a:cs typeface="Times New Roman" pitchFamily="18" charset="0"/>
              </a:rPr>
              <a:t> National University. The College also cooperates with all academic units of the University for the theoretical and practical preparation of students.</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According to the license of the Ministry of Education and Science of Ukraine, the College provides training of specialists of educational qualification level "junior specialist" in the following </a:t>
            </a:r>
            <a:r>
              <a:rPr lang="en-US" altLang="ru-RU" sz="1100" b="0" dirty="0" err="1" smtClean="0">
                <a:solidFill>
                  <a:schemeClr val="tx1"/>
                </a:solidFill>
                <a:latin typeface="Times New Roman" pitchFamily="18" charset="0"/>
                <a:cs typeface="Times New Roman" pitchFamily="18" charset="0"/>
              </a:rPr>
              <a:t>specialities</a:t>
            </a:r>
            <a:r>
              <a:rPr lang="en-US" altLang="ru-RU" sz="1100" b="0" dirty="0" smtClean="0">
                <a:solidFill>
                  <a:schemeClr val="tx1"/>
                </a:solidFill>
                <a:latin typeface="Times New Roman" pitchFamily="18" charset="0"/>
                <a:cs typeface="Times New Roman" pitchFamily="18" charset="0"/>
              </a:rPr>
              <a:t>:</a:t>
            </a:r>
          </a:p>
          <a:p>
            <a:pPr algn="just">
              <a:buClr>
                <a:srgbClr val="000000"/>
              </a:buClr>
              <a:buSzPct val="100000"/>
              <a:buFont typeface="Times New Roman" pitchFamily="18" charset="0"/>
              <a:buNone/>
              <a:defRPr/>
            </a:pPr>
            <a:r>
              <a:rPr lang="en-US" altLang="ru-RU" sz="1100" dirty="0" smtClean="0">
                <a:solidFill>
                  <a:schemeClr val="tx1"/>
                </a:solidFill>
                <a:latin typeface="Times New Roman" pitchFamily="18" charset="0"/>
                <a:cs typeface="Times New Roman" pitchFamily="18" charset="0"/>
              </a:rPr>
              <a:t>Applied Mathematics,</a:t>
            </a:r>
          </a:p>
          <a:p>
            <a:pPr algn="just">
              <a:buClr>
                <a:srgbClr val="000000"/>
              </a:buClr>
              <a:buSzPct val="100000"/>
              <a:buFont typeface="Times New Roman" pitchFamily="18" charset="0"/>
              <a:buNone/>
              <a:defRPr/>
            </a:pPr>
            <a:r>
              <a:rPr lang="en-US" altLang="ru-RU" sz="1100" dirty="0" smtClean="0">
                <a:solidFill>
                  <a:schemeClr val="tx1"/>
                </a:solidFill>
                <a:latin typeface="Times New Roman" pitchFamily="18" charset="0"/>
                <a:cs typeface="Times New Roman" pitchFamily="18" charset="0"/>
              </a:rPr>
              <a:t>Social work,</a:t>
            </a:r>
          </a:p>
          <a:p>
            <a:pPr algn="just">
              <a:buClr>
                <a:srgbClr val="000000"/>
              </a:buClr>
              <a:buSzPct val="100000"/>
              <a:buFont typeface="Times New Roman" pitchFamily="18" charset="0"/>
              <a:buNone/>
              <a:defRPr/>
            </a:pPr>
            <a:r>
              <a:rPr lang="en-US" altLang="ru-RU" sz="1100" dirty="0" smtClean="0">
                <a:solidFill>
                  <a:schemeClr val="tx1"/>
                </a:solidFill>
                <a:latin typeface="Times New Roman" pitchFamily="18" charset="0"/>
                <a:cs typeface="Times New Roman" pitchFamily="18" charset="0"/>
              </a:rPr>
              <a:t>Finance, banking and insurance,</a:t>
            </a:r>
          </a:p>
          <a:p>
            <a:pPr algn="just">
              <a:buClr>
                <a:srgbClr val="000000"/>
              </a:buClr>
              <a:buSzPct val="100000"/>
              <a:buFont typeface="Times New Roman" pitchFamily="18" charset="0"/>
              <a:buNone/>
              <a:defRPr/>
            </a:pPr>
            <a:r>
              <a:rPr lang="en-US" altLang="ru-RU" sz="1100" dirty="0" smtClean="0">
                <a:solidFill>
                  <a:schemeClr val="tx1"/>
                </a:solidFill>
                <a:latin typeface="Times New Roman" pitchFamily="18" charset="0"/>
                <a:cs typeface="Times New Roman" pitchFamily="18" charset="0"/>
              </a:rPr>
              <a:t>Accounting and taxation.</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During its existence, the college has trained more than 3000 specialists in the prestigious </a:t>
            </a:r>
            <a:r>
              <a:rPr lang="en-US" altLang="ru-RU" sz="1100" b="0" dirty="0" err="1" smtClean="0">
                <a:solidFill>
                  <a:schemeClr val="tx1"/>
                </a:solidFill>
                <a:latin typeface="Times New Roman" pitchFamily="18" charset="0"/>
                <a:cs typeface="Times New Roman" pitchFamily="18" charset="0"/>
              </a:rPr>
              <a:t>specialities</a:t>
            </a:r>
            <a:r>
              <a:rPr lang="en-US" altLang="ru-RU" sz="1100" b="0" dirty="0" smtClean="0">
                <a:solidFill>
                  <a:schemeClr val="tx1"/>
                </a:solidFill>
                <a:latin typeface="Times New Roman" pitchFamily="18" charset="0"/>
                <a:cs typeface="Times New Roman" pitchFamily="18" charset="0"/>
              </a:rPr>
              <a:t> for the contemporary </a:t>
            </a:r>
            <a:r>
              <a:rPr lang="en-US" altLang="ru-RU" sz="1100" b="0" dirty="0" err="1" smtClean="0">
                <a:solidFill>
                  <a:schemeClr val="tx1"/>
                </a:solidFill>
                <a:latin typeface="Times New Roman" pitchFamily="18" charset="0"/>
                <a:cs typeface="Times New Roman" pitchFamily="18" charset="0"/>
              </a:rPr>
              <a:t>labour</a:t>
            </a:r>
            <a:r>
              <a:rPr lang="en-US" altLang="ru-RU" sz="1100" b="0" dirty="0" smtClean="0">
                <a:solidFill>
                  <a:schemeClr val="tx1"/>
                </a:solidFill>
                <a:latin typeface="Times New Roman" pitchFamily="18" charset="0"/>
                <a:cs typeface="Times New Roman" pitchFamily="18" charset="0"/>
              </a:rPr>
              <a:t> market.</a:t>
            </a:r>
          </a:p>
          <a:p>
            <a:pPr algn="just">
              <a:buClr>
                <a:srgbClr val="000000"/>
              </a:buClr>
              <a:buSzPct val="100000"/>
              <a:buFont typeface="Times New Roman" pitchFamily="18" charset="0"/>
              <a:buNone/>
              <a:defRPr/>
            </a:pPr>
            <a:r>
              <a:rPr lang="en-US" altLang="ru-RU" sz="1100" b="0" dirty="0" smtClean="0">
                <a:solidFill>
                  <a:schemeClr val="tx1"/>
                </a:solidFill>
                <a:latin typeface="Times New Roman" pitchFamily="18" charset="0"/>
                <a:cs typeface="Times New Roman" pitchFamily="18" charset="0"/>
              </a:rPr>
              <a:t>College graduates who wish to continue the studies in the chosen </a:t>
            </a:r>
            <a:r>
              <a:rPr lang="en-US" altLang="ru-RU" sz="1100" b="0" dirty="0" err="1" smtClean="0">
                <a:solidFill>
                  <a:schemeClr val="tx1"/>
                </a:solidFill>
                <a:latin typeface="Times New Roman" pitchFamily="18" charset="0"/>
                <a:cs typeface="Times New Roman" pitchFamily="18" charset="0"/>
              </a:rPr>
              <a:t>speciality</a:t>
            </a:r>
            <a:r>
              <a:rPr lang="en-US" altLang="ru-RU" sz="1100" b="0" dirty="0" smtClean="0">
                <a:solidFill>
                  <a:schemeClr val="tx1"/>
                </a:solidFill>
                <a:latin typeface="Times New Roman" pitchFamily="18" charset="0"/>
                <a:cs typeface="Times New Roman" pitchFamily="18" charset="0"/>
              </a:rPr>
              <a:t> are enrolled in the university's advanced courses to obtain a basic higher education in full-time or part-time education.</a:t>
            </a:r>
            <a:endParaRPr lang="ru-RU" sz="1100" b="0" dirty="0" smtClean="0">
              <a:solidFill>
                <a:schemeClr val="tx1"/>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5597525" y="0"/>
            <a:ext cx="793750" cy="9906000"/>
          </a:xfrm>
          <a:prstGeom prst="rect">
            <a:avLst/>
          </a:prstGeom>
          <a:gradFill rotWithShape="0">
            <a:gsLst>
              <a:gs pos="0">
                <a:srgbClr val="E6FF00"/>
              </a:gs>
              <a:gs pos="100000">
                <a:srgbClr val="FF3333"/>
              </a:gs>
            </a:gsLst>
            <a:path path="shape">
              <a:fillToRect l="50000" t="50000" r="50000" b="50000"/>
            </a:path>
          </a:grad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
        <p:nvSpPr>
          <p:cNvPr id="6146" name="Text Box 2"/>
          <p:cNvSpPr txBox="1">
            <a:spLocks noChangeArrowheads="1"/>
          </p:cNvSpPr>
          <p:nvPr/>
        </p:nvSpPr>
        <p:spPr bwMode="auto">
          <a:xfrm>
            <a:off x="0" y="166688"/>
            <a:ext cx="6875463" cy="530225"/>
          </a:xfrm>
          <a:prstGeom prst="rect">
            <a:avLst/>
          </a:prstGeom>
          <a:gradFill rotWithShape="0">
            <a:gsLst>
              <a:gs pos="0">
                <a:srgbClr val="E6FF00"/>
              </a:gs>
              <a:gs pos="100000">
                <a:srgbClr val="FF3333"/>
              </a:gs>
            </a:gsLst>
            <a:path path="shape">
              <a:fillToRect l="50000" t="50000" r="50000" b="50000"/>
            </a:path>
          </a:gradFill>
          <a:ln w="9525">
            <a:noFill/>
            <a:round/>
            <a:headEnd/>
            <a:tailEnd/>
          </a:ln>
          <a:effectLst/>
        </p:spPr>
        <p:txBody>
          <a:bodyPr anchor="ctr"/>
          <a:lstStyle/>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a:pPr>
            <a:r>
              <a:rPr lang="en-US" sz="4200" b="0" dirty="0">
                <a:solidFill>
                  <a:srgbClr val="006633"/>
                </a:solidFill>
                <a:effectLst>
                  <a:outerShdw blurRad="38100" dist="38100" dir="2700000" algn="tl">
                    <a:srgbClr val="000000"/>
                  </a:outerShdw>
                </a:effectLst>
                <a:latin typeface="Comic Sans MS" pitchFamily="64" charset="0"/>
                <a:ea typeface="SimSun" charset="0"/>
              </a:rPr>
              <a:t>	</a:t>
            </a:r>
            <a:r>
              <a:rPr lang="en-US" sz="4200" b="0" dirty="0" smtClean="0">
                <a:solidFill>
                  <a:srgbClr val="280099"/>
                </a:solidFill>
                <a:effectLst>
                  <a:outerShdw blurRad="38100" dist="38100" dir="2700000" algn="tl">
                    <a:srgbClr val="000000"/>
                  </a:outerShdw>
                </a:effectLst>
                <a:latin typeface="Times New Roman" pitchFamily="18" charset="0"/>
                <a:ea typeface="SimSun" charset="-122"/>
                <a:cs typeface="Times New Roman" pitchFamily="18" charset="0"/>
              </a:rPr>
              <a:t>CONTENTS:</a:t>
            </a:r>
            <a:endParaRPr lang="en-US" altLang="ru-RU" sz="4200" b="0" dirty="0">
              <a:solidFill>
                <a:srgbClr val="280099"/>
              </a:solidFill>
              <a:effectLst>
                <a:outerShdw blurRad="38100" dist="38100" dir="2700000" algn="tl">
                  <a:srgbClr val="000000"/>
                </a:outerShdw>
              </a:effectLst>
              <a:latin typeface="Times New Roman" pitchFamily="18" charset="0"/>
              <a:ea typeface="SimSun" charset="-122"/>
              <a:cs typeface="Times New Roman" pitchFamily="18" charset="0"/>
            </a:endParaRPr>
          </a:p>
        </p:txBody>
      </p:sp>
      <p:sp>
        <p:nvSpPr>
          <p:cNvPr id="15364" name="Text Box 3"/>
          <p:cNvSpPr txBox="1">
            <a:spLocks noChangeArrowheads="1"/>
          </p:cNvSpPr>
          <p:nvPr/>
        </p:nvSpPr>
        <p:spPr bwMode="auto">
          <a:xfrm>
            <a:off x="974725" y="733425"/>
            <a:ext cx="5238750" cy="369888"/>
          </a:xfrm>
          <a:prstGeom prst="rect">
            <a:avLst/>
          </a:prstGeom>
          <a:noFill/>
          <a:ln w="9525">
            <a:noFill/>
            <a:round/>
            <a:headEnd/>
            <a:tailEnd/>
          </a:ln>
        </p:spPr>
        <p:txBody>
          <a:bodyPr/>
          <a:lstStyle/>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dirty="0" smtClean="0">
                <a:solidFill>
                  <a:srgbClr val="000000"/>
                </a:solidFill>
                <a:latin typeface="Times New Roman" pitchFamily="18" charset="0"/>
                <a:cs typeface="Times New Roman" pitchFamily="18" charset="0"/>
              </a:rPr>
              <a:t>GENERAL INFORMATION</a:t>
            </a:r>
            <a:r>
              <a:rPr lang="en-US" altLang="ru-RU" sz="1300" b="0" dirty="0" smtClean="0">
                <a:solidFill>
                  <a:srgbClr val="000000"/>
                </a:solidFill>
                <a:latin typeface="Comic Sans MS" pitchFamily="66" charset="0"/>
              </a:rPr>
              <a:t>............................</a:t>
            </a:r>
            <a:r>
              <a:rPr lang="uk-UA" altLang="ru-RU" sz="1300" b="0" dirty="0">
                <a:solidFill>
                  <a:srgbClr val="000000"/>
                </a:solidFill>
                <a:latin typeface="Comic Sans MS" pitchFamily="66" charset="0"/>
              </a:rPr>
              <a:t>..</a:t>
            </a:r>
            <a:r>
              <a:rPr lang="en-US" altLang="ru-RU" sz="1300" b="0" dirty="0">
                <a:solidFill>
                  <a:srgbClr val="000000"/>
                </a:solidFill>
                <a:latin typeface="Comic Sans MS" pitchFamily="66" charset="0"/>
              </a:rPr>
              <a:t>..</a:t>
            </a:r>
            <a:r>
              <a:rPr lang="uk-UA" altLang="ru-RU" sz="1300" b="0" dirty="0">
                <a:solidFill>
                  <a:srgbClr val="000000"/>
                </a:solidFill>
                <a:latin typeface="Comic Sans MS" pitchFamily="66" charset="0"/>
              </a:rPr>
              <a:t>.</a:t>
            </a:r>
            <a:r>
              <a:rPr lang="en-US" altLang="ru-RU" sz="1300" b="0" dirty="0">
                <a:solidFill>
                  <a:srgbClr val="000000"/>
                </a:solidFill>
                <a:latin typeface="Comic Sans MS" pitchFamily="66" charset="0"/>
              </a:rPr>
              <a:t>......</a:t>
            </a:r>
            <a:r>
              <a:rPr lang="uk-UA" altLang="ru-RU" sz="1300" b="0" dirty="0">
                <a:solidFill>
                  <a:srgbClr val="000000"/>
                </a:solidFill>
                <a:latin typeface="Comic Sans MS" pitchFamily="66" charset="0"/>
              </a:rPr>
              <a:t>...................</a:t>
            </a:r>
            <a:r>
              <a:rPr lang="en-US" altLang="ru-RU" sz="1300" b="0" dirty="0">
                <a:solidFill>
                  <a:srgbClr val="000000"/>
                </a:solidFill>
                <a:latin typeface="Times New Roman" pitchFamily="18" charset="0"/>
                <a:cs typeface="Times New Roman" pitchFamily="18" charset="0"/>
              </a:rPr>
              <a:t>2</a:t>
            </a:r>
            <a:endParaRPr lang="uk-UA" altLang="ru-RU" sz="1300" b="0" dirty="0">
              <a:solidFill>
                <a:srgbClr val="000000"/>
              </a:solidFill>
              <a:latin typeface="Times New Roman" pitchFamily="18" charset="0"/>
              <a:cs typeface="Times New Roman" pitchFamily="18" charset="0"/>
            </a:endParaRPr>
          </a:p>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uk-UA" altLang="ru-RU" sz="1300" b="0" dirty="0" smtClean="0">
                <a:solidFill>
                  <a:srgbClr val="000000"/>
                </a:solidFill>
                <a:latin typeface="Comic Sans MS" pitchFamily="66" charset="0"/>
              </a:rPr>
              <a:t> </a:t>
            </a:r>
            <a:r>
              <a:rPr lang="en-US" altLang="ru-RU" sz="1300" b="0" dirty="0" smtClean="0">
                <a:solidFill>
                  <a:srgbClr val="000000"/>
                </a:solidFill>
                <a:latin typeface="Times New Roman" pitchFamily="18" charset="0"/>
                <a:cs typeface="Times New Roman" pitchFamily="18" charset="0"/>
              </a:rPr>
              <a:t>University Divisions....</a:t>
            </a:r>
            <a:r>
              <a:rPr lang="uk-UA" altLang="ru-RU" sz="1300" b="0" dirty="0" smtClean="0">
                <a:solidFill>
                  <a:srgbClr val="000000"/>
                </a:solidFill>
                <a:latin typeface="Comic Sans MS" pitchFamily="66" charset="0"/>
              </a:rPr>
              <a:t>…………………………………………</a:t>
            </a:r>
            <a:r>
              <a:rPr lang="ru-RU" altLang="ru-RU" sz="1300" b="0" dirty="0">
                <a:solidFill>
                  <a:srgbClr val="000000"/>
                </a:solidFill>
                <a:latin typeface="Comic Sans MS" pitchFamily="66" charset="0"/>
              </a:rPr>
              <a:t>…….</a:t>
            </a:r>
            <a:r>
              <a:rPr lang="uk-UA" altLang="ru-RU" sz="1300" b="0" dirty="0">
                <a:solidFill>
                  <a:srgbClr val="000000"/>
                </a:solidFill>
                <a:latin typeface="Comic Sans MS" pitchFamily="66" charset="0"/>
              </a:rPr>
              <a:t>………………….….</a:t>
            </a:r>
            <a:r>
              <a:rPr lang="uk-UA" altLang="ru-RU" sz="1300" b="0" dirty="0">
                <a:solidFill>
                  <a:srgbClr val="000000"/>
                </a:solidFill>
                <a:latin typeface="Times New Roman" pitchFamily="18" charset="0"/>
                <a:cs typeface="Times New Roman" pitchFamily="18" charset="0"/>
              </a:rPr>
              <a:t>5</a:t>
            </a:r>
            <a:endParaRPr lang="en-US" altLang="ru-RU" sz="1300" b="0" dirty="0">
              <a:solidFill>
                <a:srgbClr val="000000"/>
              </a:solidFill>
              <a:latin typeface="Times New Roman" pitchFamily="18" charset="0"/>
              <a:cs typeface="Times New Roman" pitchFamily="18" charset="0"/>
            </a:endParaRPr>
          </a:p>
        </p:txBody>
      </p:sp>
      <p:sp>
        <p:nvSpPr>
          <p:cNvPr id="15365" name="Rectangle 5"/>
          <p:cNvSpPr>
            <a:spLocks noChangeArrowheads="1"/>
          </p:cNvSpPr>
          <p:nvPr/>
        </p:nvSpPr>
        <p:spPr bwMode="auto">
          <a:xfrm>
            <a:off x="917575" y="1065213"/>
            <a:ext cx="5238750" cy="925511"/>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altLang="ru-RU" sz="1400" dirty="0" smtClean="0">
                <a:solidFill>
                  <a:srgbClr val="000000"/>
                </a:solidFill>
                <a:latin typeface="Times New Roman" pitchFamily="18" charset="0"/>
                <a:cs typeface="Times New Roman" pitchFamily="18" charset="0"/>
              </a:rPr>
              <a:t> </a:t>
            </a:r>
            <a:r>
              <a:rPr lang="en-US" altLang="ru-RU" sz="1400" dirty="0" smtClean="0">
                <a:solidFill>
                  <a:srgbClr val="000000"/>
                </a:solidFill>
                <a:latin typeface="Times New Roman" pitchFamily="18" charset="0"/>
                <a:cs typeface="Times New Roman" pitchFamily="18" charset="0"/>
              </a:rPr>
              <a:t>PART</a:t>
            </a:r>
            <a:r>
              <a:rPr lang="ru-RU" altLang="ru-RU" sz="1100" dirty="0" smtClean="0">
                <a:solidFill>
                  <a:srgbClr val="000000"/>
                </a:solidFill>
                <a:latin typeface="Times New Roman" pitchFamily="18" charset="0"/>
                <a:cs typeface="Times New Roman" pitchFamily="18" charset="0"/>
              </a:rPr>
              <a:t> </a:t>
            </a:r>
            <a:r>
              <a:rPr lang="ru-RU" altLang="ru-RU" sz="1400" dirty="0" smtClean="0">
                <a:solidFill>
                  <a:srgbClr val="000000"/>
                </a:solidFill>
                <a:latin typeface="Times New Roman" pitchFamily="18" charset="0"/>
                <a:cs typeface="Times New Roman" pitchFamily="18" charset="0"/>
              </a:rPr>
              <a:t>1.</a:t>
            </a:r>
            <a:r>
              <a:rPr lang="ru-RU" altLang="ru-RU" sz="1100" dirty="0" smtClean="0">
                <a:solidFill>
                  <a:srgbClr val="000000"/>
                </a:solidFill>
                <a:latin typeface="Times New Roman" pitchFamily="18" charset="0"/>
                <a:cs typeface="Times New Roman" pitchFamily="18" charset="0"/>
              </a:rPr>
              <a:t> </a:t>
            </a:r>
            <a:r>
              <a:rPr lang="en-US" altLang="ru-RU" sz="1200" dirty="0" err="1" smtClean="0">
                <a:solidFill>
                  <a:srgbClr val="000000"/>
                </a:solidFill>
                <a:latin typeface="Times New Roman" pitchFamily="18" charset="0"/>
                <a:cs typeface="Times New Roman" pitchFamily="18" charset="0"/>
              </a:rPr>
              <a:t>Odesa</a:t>
            </a:r>
            <a:r>
              <a:rPr lang="en-US" altLang="ru-RU" sz="1200" dirty="0" smtClean="0">
                <a:solidFill>
                  <a:srgbClr val="000000"/>
                </a:solidFill>
                <a:latin typeface="Times New Roman" pitchFamily="18" charset="0"/>
                <a:cs typeface="Times New Roman" pitchFamily="18" charset="0"/>
              </a:rPr>
              <a:t>…………..</a:t>
            </a:r>
            <a:r>
              <a:rPr lang="en-US" altLang="ru-RU" sz="1400" b="0" dirty="0" smtClean="0">
                <a:solidFill>
                  <a:srgbClr val="000000"/>
                </a:solidFill>
                <a:latin typeface="Comic Sans MS" pitchFamily="66" charset="0"/>
              </a:rPr>
              <a:t>.....................................</a:t>
            </a:r>
            <a:r>
              <a:rPr lang="uk-UA" altLang="ru-RU" sz="1400" b="0" dirty="0">
                <a:solidFill>
                  <a:srgbClr val="000000"/>
                </a:solidFill>
                <a:latin typeface="Comic Sans MS" pitchFamily="66" charset="0"/>
              </a:rPr>
              <a:t>.</a:t>
            </a:r>
            <a:r>
              <a:rPr lang="en-US" altLang="ru-RU" sz="1400" b="0" dirty="0">
                <a:solidFill>
                  <a:srgbClr val="000000"/>
                </a:solidFill>
                <a:latin typeface="Comic Sans MS" pitchFamily="66" charset="0"/>
              </a:rPr>
              <a:t>...</a:t>
            </a:r>
            <a:r>
              <a:rPr lang="uk-UA" altLang="ru-RU" sz="1400" b="0" dirty="0">
                <a:solidFill>
                  <a:srgbClr val="000000"/>
                </a:solidFill>
                <a:latin typeface="Comic Sans MS" pitchFamily="66" charset="0"/>
              </a:rPr>
              <a:t>......................</a:t>
            </a:r>
            <a:r>
              <a:rPr lang="uk-UA" altLang="ru-RU" sz="1300" b="0" dirty="0">
                <a:solidFill>
                  <a:srgbClr val="000000"/>
                </a:solidFill>
                <a:latin typeface="Times New Roman" pitchFamily="18" charset="0"/>
                <a:cs typeface="Times New Roman" pitchFamily="18" charset="0"/>
              </a:rPr>
              <a:t>6</a:t>
            </a:r>
            <a:endParaRPr lang="en-US"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200" b="0" dirty="0" smtClean="0">
                <a:solidFill>
                  <a:srgbClr val="000000"/>
                </a:solidFill>
                <a:latin typeface="Times New Roman" pitchFamily="18" charset="0"/>
                <a:cs typeface="Times New Roman" pitchFamily="18" charset="0"/>
              </a:rPr>
              <a:t>«</a:t>
            </a:r>
            <a:r>
              <a:rPr lang="en-US" altLang="ru-RU" sz="1200" b="0" dirty="0" smtClean="0">
                <a:solidFill>
                  <a:srgbClr val="000000"/>
                </a:solidFill>
                <a:latin typeface="Times New Roman" pitchFamily="18" charset="0"/>
                <a:cs typeface="Times New Roman" pitchFamily="18" charset="0"/>
              </a:rPr>
              <a:t>T</a:t>
            </a:r>
            <a:r>
              <a:rPr lang="ru-RU" altLang="ru-RU" sz="1200" b="0" dirty="0" err="1" smtClean="0">
                <a:solidFill>
                  <a:srgbClr val="000000"/>
                </a:solidFill>
                <a:latin typeface="Times New Roman" pitchFamily="18" charset="0"/>
                <a:cs typeface="Times New Roman" pitchFamily="18" charset="0"/>
              </a:rPr>
              <a:t>he</a:t>
            </a:r>
            <a:r>
              <a:rPr lang="ru-RU" altLang="ru-RU" sz="1200" b="0" dirty="0" smtClean="0">
                <a:solidFill>
                  <a:srgbClr val="000000"/>
                </a:solidFill>
                <a:latin typeface="Times New Roman" pitchFamily="18" charset="0"/>
                <a:cs typeface="Times New Roman" pitchFamily="18" charset="0"/>
              </a:rPr>
              <a:t> </a:t>
            </a:r>
            <a:r>
              <a:rPr lang="en-US" altLang="ru-RU" sz="1200" b="0" dirty="0" smtClean="0">
                <a:solidFill>
                  <a:srgbClr val="000000"/>
                </a:solidFill>
                <a:latin typeface="Times New Roman" pitchFamily="18" charset="0"/>
                <a:cs typeface="Times New Roman" pitchFamily="18" charset="0"/>
              </a:rPr>
              <a:t>City which I see in my dreams</a:t>
            </a:r>
            <a:r>
              <a:rPr lang="ru-RU" altLang="ru-RU" sz="1200" b="0" dirty="0" smtClean="0">
                <a:solidFill>
                  <a:srgbClr val="000000"/>
                </a:solidFill>
                <a:latin typeface="Times New Roman" pitchFamily="18" charset="0"/>
                <a:cs typeface="Times New Roman" pitchFamily="18" charset="0"/>
              </a:rPr>
              <a:t>…»</a:t>
            </a:r>
            <a:r>
              <a:rPr lang="ru-RU" altLang="ru-RU" sz="1300" b="0" dirty="0" smtClean="0">
                <a:solidFill>
                  <a:srgbClr val="000000"/>
                </a:solidFill>
                <a:latin typeface="Times New Roman" pitchFamily="18" charset="0"/>
                <a:cs typeface="Times New Roman" pitchFamily="18" charset="0"/>
              </a:rPr>
              <a:t>....................................................</a:t>
            </a:r>
            <a:r>
              <a:rPr lang="ru-RU" altLang="ru-RU" sz="1300" b="0" dirty="0">
                <a:solidFill>
                  <a:srgbClr val="000000"/>
                </a:solidFill>
                <a:latin typeface="Times New Roman" pitchFamily="18" charset="0"/>
                <a:cs typeface="Times New Roman" pitchFamily="18" charset="0"/>
              </a:rPr>
              <a:t>6</a:t>
            </a: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Cultural Life of the Sea Pearl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a:solidFill>
                  <a:srgbClr val="000000"/>
                </a:solidFill>
                <a:latin typeface="Times New Roman" pitchFamily="18" charset="0"/>
                <a:cs typeface="Times New Roman" pitchFamily="18" charset="0"/>
              </a:rPr>
              <a:t>............................7</a:t>
            </a:r>
            <a:endParaRPr lang="en-US"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Infrastructure</a:t>
            </a:r>
            <a:r>
              <a:rPr lang="en-US" altLang="ru-RU" sz="1300" b="0" dirty="0" smtClean="0">
                <a:solidFill>
                  <a:srgbClr val="000000"/>
                </a:solidFill>
                <a:latin typeface="Times New Roman" pitchFamily="18" charset="0"/>
                <a:cs typeface="Times New Roman" pitchFamily="18" charset="0"/>
              </a:rPr>
              <a:t>..................................</a:t>
            </a:r>
            <a:r>
              <a:rPr lang="uk-UA" altLang="ru-RU" sz="1400" b="0" dirty="0">
                <a:solidFill>
                  <a:srgbClr val="000000"/>
                </a:solidFill>
                <a:latin typeface="Comic Sans MS" pitchFamily="66" charset="0"/>
              </a:rPr>
              <a:t>...</a:t>
            </a:r>
            <a:r>
              <a:rPr lang="en-US" altLang="ru-RU" sz="1400" b="0" dirty="0">
                <a:solidFill>
                  <a:srgbClr val="000000"/>
                </a:solidFill>
                <a:latin typeface="Comic Sans MS" pitchFamily="66" charset="0"/>
              </a:rPr>
              <a:t>......</a:t>
            </a:r>
            <a:r>
              <a:rPr lang="uk-UA" altLang="ru-RU" sz="1400" b="0" dirty="0">
                <a:solidFill>
                  <a:srgbClr val="000000"/>
                </a:solidFill>
                <a:latin typeface="Comic Sans MS" pitchFamily="66" charset="0"/>
              </a:rPr>
              <a:t>..</a:t>
            </a:r>
            <a:r>
              <a:rPr lang="en-US" altLang="ru-RU" sz="1400" b="0" dirty="0">
                <a:solidFill>
                  <a:srgbClr val="000000"/>
                </a:solidFill>
                <a:latin typeface="Comic Sans MS" pitchFamily="66" charset="0"/>
              </a:rPr>
              <a:t>..</a:t>
            </a:r>
            <a:r>
              <a:rPr lang="uk-UA" altLang="ru-RU" sz="1400" b="0" dirty="0">
                <a:solidFill>
                  <a:srgbClr val="000000"/>
                </a:solidFill>
                <a:latin typeface="Comic Sans MS" pitchFamily="66" charset="0"/>
              </a:rPr>
              <a:t>.</a:t>
            </a:r>
            <a:r>
              <a:rPr lang="en-US" altLang="ru-RU" sz="1400" b="0" dirty="0">
                <a:solidFill>
                  <a:srgbClr val="000000"/>
                </a:solidFill>
                <a:latin typeface="Comic Sans MS" pitchFamily="66" charset="0"/>
              </a:rPr>
              <a:t>..</a:t>
            </a:r>
            <a:r>
              <a:rPr lang="uk-UA" altLang="ru-RU" sz="1400" b="0" dirty="0" smtClean="0">
                <a:solidFill>
                  <a:srgbClr val="000000"/>
                </a:solidFill>
                <a:latin typeface="Comic Sans MS" pitchFamily="66" charset="0"/>
              </a:rPr>
              <a:t>........</a:t>
            </a:r>
            <a:r>
              <a:rPr lang="en-US" altLang="ru-RU" sz="1400" b="0" dirty="0" smtClean="0">
                <a:solidFill>
                  <a:srgbClr val="000000"/>
                </a:solidFill>
                <a:latin typeface="Comic Sans MS" pitchFamily="66" charset="0"/>
              </a:rPr>
              <a:t>......</a:t>
            </a:r>
            <a:r>
              <a:rPr lang="uk-UA" altLang="ru-RU" sz="1400" b="0" dirty="0" smtClean="0">
                <a:solidFill>
                  <a:srgbClr val="000000"/>
                </a:solidFill>
                <a:latin typeface="Comic Sans MS" pitchFamily="66" charset="0"/>
              </a:rPr>
              <a:t>......................</a:t>
            </a:r>
            <a:r>
              <a:rPr lang="uk-UA" altLang="ru-RU" sz="1300" b="0" dirty="0">
                <a:solidFill>
                  <a:srgbClr val="000000"/>
                </a:solidFill>
                <a:latin typeface="Times New Roman" pitchFamily="18" charset="0"/>
                <a:cs typeface="Times New Roman" pitchFamily="18" charset="0"/>
              </a:rPr>
              <a:t>8</a:t>
            </a:r>
            <a:endParaRPr lang="en-US" altLang="ru-RU" sz="1300" b="0" dirty="0">
              <a:solidFill>
                <a:srgbClr val="000000"/>
              </a:solidFill>
              <a:latin typeface="Times New Roman" pitchFamily="18" charset="0"/>
              <a:cs typeface="Times New Roman" pitchFamily="18" charset="0"/>
            </a:endParaRPr>
          </a:p>
        </p:txBody>
      </p:sp>
      <p:sp>
        <p:nvSpPr>
          <p:cNvPr id="15366" name="Rectangle 6"/>
          <p:cNvSpPr>
            <a:spLocks noChangeArrowheads="1"/>
          </p:cNvSpPr>
          <p:nvPr/>
        </p:nvSpPr>
        <p:spPr bwMode="auto">
          <a:xfrm>
            <a:off x="989013" y="1928813"/>
            <a:ext cx="5513387" cy="956288"/>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dirty="0" smtClean="0">
                <a:solidFill>
                  <a:srgbClr val="000000"/>
                </a:solidFill>
                <a:latin typeface="Times New Roman" pitchFamily="18" charset="0"/>
                <a:cs typeface="Times New Roman" pitchFamily="18" charset="0"/>
              </a:rPr>
              <a:t>PART</a:t>
            </a:r>
            <a:r>
              <a:rPr lang="ru-RU" altLang="ru-RU" sz="1600" dirty="0" smtClean="0">
                <a:solidFill>
                  <a:srgbClr val="000000"/>
                </a:solidFill>
                <a:latin typeface="Times New Roman" pitchFamily="18" charset="0"/>
                <a:cs typeface="Times New Roman" pitchFamily="18" charset="0"/>
              </a:rPr>
              <a:t> 2.</a:t>
            </a:r>
            <a:r>
              <a:rPr lang="ru-RU" altLang="ru-RU" sz="1200" dirty="0" smtClean="0">
                <a:solidFill>
                  <a:srgbClr val="000000"/>
                </a:solidFill>
                <a:latin typeface="Times New Roman" pitchFamily="18" charset="0"/>
                <a:cs typeface="Times New Roman" pitchFamily="18" charset="0"/>
              </a:rPr>
              <a:t> </a:t>
            </a:r>
            <a:r>
              <a:rPr lang="en-US" altLang="ru-RU" sz="1400" dirty="0" smtClean="0">
                <a:solidFill>
                  <a:srgbClr val="000000"/>
                </a:solidFill>
                <a:latin typeface="Times New Roman" pitchFamily="18" charset="0"/>
                <a:cs typeface="Times New Roman" pitchFamily="18" charset="0"/>
              </a:rPr>
              <a:t>UNIVERSITY</a:t>
            </a:r>
            <a:r>
              <a:rPr lang="ru-RU" altLang="ru-RU" sz="1400" dirty="0" smtClean="0">
                <a:solidFill>
                  <a:srgbClr val="000000"/>
                </a:solidFill>
                <a:latin typeface="Times New Roman" pitchFamily="18" charset="0"/>
                <a:cs typeface="Times New Roman" pitchFamily="18" charset="0"/>
              </a:rPr>
              <a:t>: </a:t>
            </a:r>
            <a:r>
              <a:rPr lang="en-US" altLang="ru-RU" sz="1400" dirty="0" smtClean="0">
                <a:solidFill>
                  <a:srgbClr val="000000"/>
                </a:solidFill>
                <a:latin typeface="Times New Roman" pitchFamily="18" charset="0"/>
                <a:cs typeface="Times New Roman" pitchFamily="18" charset="0"/>
              </a:rPr>
              <a:t>History</a:t>
            </a:r>
            <a:r>
              <a:rPr lang="ru-RU" altLang="ru-RU" sz="1400" dirty="0" smtClean="0">
                <a:solidFill>
                  <a:srgbClr val="000000"/>
                </a:solidFill>
                <a:latin typeface="Times New Roman" pitchFamily="18" charset="0"/>
                <a:cs typeface="Times New Roman" pitchFamily="18" charset="0"/>
              </a:rPr>
              <a:t>, </a:t>
            </a:r>
            <a:r>
              <a:rPr lang="en-US" altLang="ru-RU" sz="1400" dirty="0" smtClean="0">
                <a:solidFill>
                  <a:srgbClr val="000000"/>
                </a:solidFill>
                <a:latin typeface="Times New Roman" pitchFamily="18" charset="0"/>
                <a:cs typeface="Times New Roman" pitchFamily="18" charset="0"/>
              </a:rPr>
              <a:t>Distinguished </a:t>
            </a:r>
            <a:endParaRPr lang="en-US" altLang="ru-RU" sz="120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dirty="0" smtClean="0">
                <a:solidFill>
                  <a:srgbClr val="000000"/>
                </a:solidFill>
                <a:latin typeface="Times New Roman" pitchFamily="18" charset="0"/>
                <a:cs typeface="Times New Roman" pitchFamily="18" charset="0"/>
              </a:rPr>
              <a:t>Scientists and Graduates</a:t>
            </a:r>
            <a:r>
              <a:rPr lang="en-US" altLang="ru-RU" sz="1300" b="0" dirty="0" smtClean="0">
                <a:solidFill>
                  <a:srgbClr val="000000"/>
                </a:solidFill>
                <a:latin typeface="Times New Roman" pitchFamily="18" charset="0"/>
                <a:cs typeface="Times New Roman" pitchFamily="18" charset="0"/>
              </a:rPr>
              <a:t>.</a:t>
            </a:r>
            <a:r>
              <a:rPr lang="uk-UA" altLang="ru-RU" sz="1300" b="0" dirty="0">
                <a:solidFill>
                  <a:srgbClr val="000000"/>
                </a:solidFill>
                <a:latin typeface="Times New Roman" pitchFamily="18" charset="0"/>
                <a:cs typeface="Times New Roman" pitchFamily="18" charset="0"/>
              </a:rPr>
              <a:t>.........................</a:t>
            </a:r>
            <a:r>
              <a:rPr lang="en-US" altLang="ru-RU" sz="1300" b="0" dirty="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a:solidFill>
                  <a:srgbClr val="000000"/>
                </a:solidFill>
                <a:latin typeface="Times New Roman" pitchFamily="18" charset="0"/>
                <a:cs typeface="Times New Roman" pitchFamily="18" charset="0"/>
              </a:rPr>
              <a:t>................9</a:t>
            </a:r>
          </a:p>
          <a:p>
            <a:pPr>
              <a:buClr>
                <a:srgbClr val="000000"/>
              </a:buClr>
              <a:buSzPct val="100000"/>
              <a:buFont typeface="Arial" pitchFamily="34" charset="0"/>
              <a:buChar char="•"/>
            </a:pPr>
            <a:r>
              <a:rPr lang="en-US" altLang="ru-RU" sz="1300" b="0" dirty="0" smtClean="0">
                <a:solidFill>
                  <a:srgbClr val="000000"/>
                </a:solidFill>
                <a:latin typeface="Times New Roman" pitchFamily="18" charset="0"/>
                <a:cs typeface="Times New Roman" pitchFamily="18" charset="0"/>
              </a:rPr>
              <a:t>History of the University.</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uk-UA" altLang="ru-RU" sz="1300" b="0" dirty="0">
                <a:solidFill>
                  <a:srgbClr val="000000"/>
                </a:solidFill>
                <a:latin typeface="Times New Roman" pitchFamily="18" charset="0"/>
                <a:cs typeface="Times New Roman" pitchFamily="18" charset="0"/>
              </a:rPr>
              <a:t>10</a:t>
            </a:r>
          </a:p>
          <a:p>
            <a:pPr>
              <a:buClr>
                <a:srgbClr val="000000"/>
              </a:buClr>
              <a:buSzPct val="100000"/>
              <a:buFont typeface="Arial" pitchFamily="34" charset="0"/>
              <a:buChar char="•"/>
            </a:pPr>
            <a:r>
              <a:rPr lang="en-US" altLang="ru-RU" sz="1300" b="0" dirty="0" smtClean="0">
                <a:solidFill>
                  <a:srgbClr val="000000"/>
                </a:solidFill>
                <a:latin typeface="Times New Roman" pitchFamily="18" charset="0"/>
                <a:cs typeface="Times New Roman" pitchFamily="18" charset="0"/>
              </a:rPr>
              <a:t>Distinguished Scientists and Graduates</a:t>
            </a:r>
            <a:r>
              <a:rPr lang="uk-UA" altLang="ru-RU" sz="1300" b="0" dirty="0" smtClean="0">
                <a:solidFill>
                  <a:srgbClr val="000000"/>
                </a:solidFill>
                <a:latin typeface="Times New Roman" pitchFamily="18" charset="0"/>
                <a:cs typeface="Times New Roman" pitchFamily="18" charset="0"/>
              </a:rPr>
              <a:t>…………………….…...…..</a:t>
            </a:r>
            <a:r>
              <a:rPr lang="uk-UA" altLang="ru-RU" sz="1300" b="0" dirty="0">
                <a:solidFill>
                  <a:srgbClr val="000000"/>
                </a:solidFill>
                <a:latin typeface="Times New Roman" pitchFamily="18" charset="0"/>
                <a:cs typeface="Times New Roman" pitchFamily="18" charset="0"/>
              </a:rPr>
              <a:t>12</a:t>
            </a:r>
            <a:endParaRPr lang="en-US" altLang="ru-RU" sz="1300" b="0" dirty="0">
              <a:solidFill>
                <a:srgbClr val="000000"/>
              </a:solidFill>
              <a:latin typeface="Times New Roman" pitchFamily="18" charset="0"/>
              <a:cs typeface="Times New Roman" pitchFamily="18" charset="0"/>
            </a:endParaRPr>
          </a:p>
        </p:txBody>
      </p:sp>
      <p:sp>
        <p:nvSpPr>
          <p:cNvPr id="15367" name="Rectangle 7"/>
          <p:cNvSpPr>
            <a:spLocks noChangeArrowheads="1"/>
          </p:cNvSpPr>
          <p:nvPr/>
        </p:nvSpPr>
        <p:spPr bwMode="auto">
          <a:xfrm>
            <a:off x="989459" y="2649538"/>
            <a:ext cx="5418137" cy="3972499"/>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dirty="0" smtClean="0">
                <a:solidFill>
                  <a:srgbClr val="000000"/>
                </a:solidFill>
                <a:latin typeface="Times New Roman" pitchFamily="18" charset="0"/>
                <a:cs typeface="Times New Roman" pitchFamily="18" charset="0"/>
              </a:rPr>
              <a:t>PART</a:t>
            </a:r>
            <a:r>
              <a:rPr lang="ru-RU" altLang="ru-RU" sz="1600" dirty="0" smtClean="0">
                <a:solidFill>
                  <a:srgbClr val="000000"/>
                </a:solidFill>
                <a:latin typeface="Times New Roman" pitchFamily="18" charset="0"/>
                <a:cs typeface="Times New Roman" pitchFamily="18" charset="0"/>
              </a:rPr>
              <a:t> 3.</a:t>
            </a:r>
            <a:r>
              <a:rPr lang="ru-RU" altLang="ru-RU" sz="1200" dirty="0" smtClean="0">
                <a:solidFill>
                  <a:srgbClr val="000000"/>
                </a:solidFill>
                <a:latin typeface="Times New Roman" pitchFamily="18" charset="0"/>
                <a:cs typeface="Times New Roman" pitchFamily="18" charset="0"/>
              </a:rPr>
              <a:t> </a:t>
            </a:r>
            <a:r>
              <a:rPr lang="en-US" altLang="ru-RU" sz="1400" dirty="0" smtClean="0">
                <a:solidFill>
                  <a:srgbClr val="000000"/>
                </a:solidFill>
                <a:latin typeface="Times New Roman" pitchFamily="18" charset="0"/>
                <a:cs typeface="Times New Roman" pitchFamily="18" charset="0"/>
              </a:rPr>
              <a:t>EDUCATION</a:t>
            </a:r>
            <a:r>
              <a:rPr lang="en-US" altLang="ru-RU" sz="1400" b="0" dirty="0" smtClean="0">
                <a:solidFill>
                  <a:srgbClr val="000000"/>
                </a:solidFill>
                <a:latin typeface="Comic Sans MS" pitchFamily="66" charset="0"/>
              </a:rPr>
              <a:t>..............................</a:t>
            </a:r>
            <a:r>
              <a:rPr lang="uk-UA" altLang="ru-RU" sz="1400" b="0" dirty="0">
                <a:solidFill>
                  <a:srgbClr val="000000"/>
                </a:solidFill>
                <a:latin typeface="Comic Sans MS" pitchFamily="66" charset="0"/>
              </a:rPr>
              <a:t>.</a:t>
            </a:r>
            <a:r>
              <a:rPr lang="en-US" altLang="ru-RU" sz="1400" b="0" dirty="0">
                <a:solidFill>
                  <a:srgbClr val="000000"/>
                </a:solidFill>
                <a:latin typeface="Comic Sans MS" pitchFamily="66" charset="0"/>
              </a:rPr>
              <a:t>.....</a:t>
            </a:r>
            <a:r>
              <a:rPr lang="uk-UA" altLang="ru-RU" sz="1400" b="0" dirty="0" smtClean="0">
                <a:solidFill>
                  <a:srgbClr val="000000"/>
                </a:solidFill>
                <a:latin typeface="Comic Sans MS" pitchFamily="66" charset="0"/>
              </a:rPr>
              <a:t>........................</a:t>
            </a:r>
            <a:r>
              <a:rPr lang="en-US" altLang="ru-RU" sz="1300" b="0" dirty="0">
                <a:solidFill>
                  <a:srgbClr val="000000"/>
                </a:solidFill>
                <a:latin typeface="Times New Roman" pitchFamily="18" charset="0"/>
                <a:cs typeface="Times New Roman" pitchFamily="18" charset="0"/>
              </a:rPr>
              <a:t>1</a:t>
            </a:r>
            <a:r>
              <a:rPr lang="uk-UA" altLang="ru-RU" sz="1300" b="0" dirty="0">
                <a:solidFill>
                  <a:srgbClr val="000000"/>
                </a:solidFill>
                <a:latin typeface="Times New Roman" pitchFamily="18" charset="0"/>
                <a:cs typeface="Times New Roman" pitchFamily="18" charset="0"/>
              </a:rPr>
              <a:t>5</a:t>
            </a:r>
            <a:endParaRPr lang="en-US"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b="0" dirty="0">
                <a:solidFill>
                  <a:srgbClr val="000000"/>
                </a:solidFill>
                <a:latin typeface="Comic Sans MS" pitchFamily="66" charset="0"/>
              </a:rPr>
              <a:t> </a:t>
            </a:r>
            <a:r>
              <a:rPr lang="en-US" altLang="ru-RU" sz="1200" dirty="0" smtClean="0">
                <a:solidFill>
                  <a:srgbClr val="000000"/>
                </a:solidFill>
                <a:latin typeface="Times New Roman" pitchFamily="18" charset="0"/>
                <a:cs typeface="Times New Roman" pitchFamily="18" charset="0"/>
              </a:rPr>
              <a:t>Faculties</a:t>
            </a:r>
            <a:r>
              <a:rPr lang="ru-RU" altLang="ru-RU" sz="1200" dirty="0" smtClean="0">
                <a:solidFill>
                  <a:srgbClr val="000000"/>
                </a:solidFill>
                <a:latin typeface="Times New Roman" pitchFamily="18" charset="0"/>
                <a:cs typeface="Times New Roman" pitchFamily="18" charset="0"/>
              </a:rPr>
              <a:t>:</a:t>
            </a:r>
            <a:endParaRPr lang="uk-UA" altLang="ru-RU" sz="1300" b="0" dirty="0" smtClean="0">
              <a:solidFill>
                <a:srgbClr val="000000"/>
              </a:solidFill>
              <a:latin typeface="Times New Roman" pitchFamily="18" charset="0"/>
              <a:cs typeface="Times New Roman" pitchFamily="18" charset="0"/>
            </a:endParaRPr>
          </a:p>
          <a:p>
            <a:pPr>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b="0" dirty="0" smtClean="0">
                <a:solidFill>
                  <a:srgbClr val="000000"/>
                </a:solidFill>
                <a:latin typeface="Times New Roman" pitchFamily="18" charset="0"/>
                <a:cs typeface="Times New Roman" pitchFamily="18" charset="0"/>
              </a:rPr>
              <a:t>Faculty of Biology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.…..16</a:t>
            </a:r>
          </a:p>
          <a:p>
            <a:pPr>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b="0" dirty="0" smtClean="0">
                <a:solidFill>
                  <a:srgbClr val="000000"/>
                </a:solidFill>
                <a:latin typeface="Times New Roman" pitchFamily="18" charset="0"/>
                <a:cs typeface="Times New Roman" pitchFamily="18" charset="0"/>
              </a:rPr>
              <a:t>Faculty of Chemistry &amp; Pharmacy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…...17</a:t>
            </a:r>
          </a:p>
          <a:p>
            <a:pPr>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b="0" dirty="0" smtClean="0">
                <a:solidFill>
                  <a:srgbClr val="000000"/>
                </a:solidFill>
                <a:latin typeface="Times New Roman" pitchFamily="18" charset="0"/>
                <a:cs typeface="Times New Roman" pitchFamily="18" charset="0"/>
              </a:rPr>
              <a:t>Faculty of Economics &amp; Law ……..</a:t>
            </a:r>
            <a:r>
              <a:rPr lang="uk-UA" altLang="ru-RU" sz="1300" b="0" dirty="0" smtClean="0">
                <a:solidFill>
                  <a:srgbClr val="000000"/>
                </a:solidFill>
                <a:latin typeface="Times New Roman" pitchFamily="18" charset="0"/>
                <a:cs typeface="Times New Roman" pitchFamily="18" charset="0"/>
              </a:rPr>
              <a:t> ..…………………</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………..….18</a:t>
            </a:r>
          </a:p>
          <a:p>
            <a:pPr>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b="0" dirty="0" smtClean="0">
                <a:solidFill>
                  <a:srgbClr val="000000"/>
                </a:solidFill>
                <a:latin typeface="Times New Roman" pitchFamily="18" charset="0"/>
                <a:cs typeface="Times New Roman" pitchFamily="18" charset="0"/>
              </a:rPr>
              <a:t>Faculty of Geology &amp; Geography ……..…………………………….19</a:t>
            </a:r>
            <a:endParaRPr lang="uk-UA" altLang="ru-RU" sz="1300" b="0" dirty="0" smtClean="0">
              <a:solidFill>
                <a:srgbClr val="000000"/>
              </a:solidFill>
              <a:latin typeface="Times New Roman" pitchFamily="18" charset="0"/>
              <a:cs typeface="Times New Roman" pitchFamily="18" charset="0"/>
            </a:endParaRPr>
          </a:p>
          <a:p>
            <a:pPr>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b="0" spc="-40" dirty="0" smtClean="0">
                <a:solidFill>
                  <a:srgbClr val="000000"/>
                </a:solidFill>
                <a:latin typeface="Times New Roman" pitchFamily="18" charset="0"/>
                <a:cs typeface="Times New Roman" pitchFamily="18" charset="0"/>
              </a:rPr>
              <a:t>Faculty of History &amp; Philosophy </a:t>
            </a:r>
            <a:r>
              <a:rPr lang="ru-RU"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ru-RU"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ru-RU"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ru-RU" altLang="ru-RU" sz="1300" b="0" dirty="0" smtClean="0">
                <a:solidFill>
                  <a:srgbClr val="000000"/>
                </a:solidFill>
                <a:latin typeface="Times New Roman" pitchFamily="18" charset="0"/>
                <a:cs typeface="Times New Roman" pitchFamily="18" charset="0"/>
              </a:rPr>
              <a:t>…….20 </a:t>
            </a:r>
            <a:endParaRPr lang="uk-UA" altLang="ru-RU" sz="1300" b="0" dirty="0" smtClean="0">
              <a:solidFill>
                <a:srgbClr val="000000"/>
              </a:solidFill>
              <a:latin typeface="Times New Roman" pitchFamily="18" charset="0"/>
              <a:cs typeface="Times New Roman" pitchFamily="18" charset="0"/>
            </a:endParaRPr>
          </a:p>
          <a:p>
            <a:pPr algn="just">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300" b="0" dirty="0" smtClean="0">
                <a:solidFill>
                  <a:srgbClr val="000000"/>
                </a:solidFill>
                <a:latin typeface="Times New Roman" pitchFamily="18" charset="0"/>
                <a:cs typeface="Times New Roman" pitchFamily="18" charset="0"/>
              </a:rPr>
              <a:t>Faculty of International Relations, Political Science &amp; </a:t>
            </a:r>
          </a:p>
          <a:p>
            <a:pPr algn="just">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300" b="0" dirty="0" smtClean="0">
                <a:solidFill>
                  <a:srgbClr val="000000"/>
                </a:solidFill>
                <a:latin typeface="Times New Roman" pitchFamily="18" charset="0"/>
                <a:cs typeface="Times New Roman" pitchFamily="18" charset="0"/>
              </a:rPr>
              <a:t>Sociology ……………………………………………………………..</a:t>
            </a:r>
            <a:r>
              <a:rPr lang="uk-UA" altLang="ru-RU" sz="1300" b="0" dirty="0" smtClean="0">
                <a:solidFill>
                  <a:srgbClr val="000000"/>
                </a:solidFill>
                <a:latin typeface="Times New Roman" pitchFamily="18" charset="0"/>
                <a:cs typeface="Times New Roman" pitchFamily="18" charset="0"/>
              </a:rPr>
              <a:t>21</a:t>
            </a:r>
            <a:endParaRPr lang="uk-UA" altLang="ru-RU" sz="1300" b="0" dirty="0">
              <a:solidFill>
                <a:srgbClr val="000000"/>
              </a:solidFill>
              <a:latin typeface="Times New Roman" pitchFamily="18" charset="0"/>
              <a:cs typeface="Times New Roman" pitchFamily="18" charset="0"/>
            </a:endParaRPr>
          </a:p>
          <a:p>
            <a:pPr algn="just">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300" b="0" spc="-40" dirty="0" smtClean="0">
                <a:solidFill>
                  <a:srgbClr val="000000"/>
                </a:solidFill>
                <a:latin typeface="Times New Roman" pitchFamily="18" charset="0"/>
                <a:cs typeface="Times New Roman" pitchFamily="18" charset="0"/>
              </a:rPr>
              <a:t>Faculty of Journalism, Advertisement </a:t>
            </a:r>
            <a:r>
              <a:rPr lang="en-US" altLang="ru-RU" sz="1300" b="0" dirty="0" smtClean="0">
                <a:solidFill>
                  <a:srgbClr val="000000"/>
                </a:solidFill>
                <a:latin typeface="Times New Roman" pitchFamily="18" charset="0"/>
                <a:cs typeface="Times New Roman" pitchFamily="18" charset="0"/>
              </a:rPr>
              <a:t>&amp;</a:t>
            </a:r>
            <a:r>
              <a:rPr lang="en-US" altLang="ru-RU" sz="1300" b="0" spc="-40" dirty="0" smtClean="0">
                <a:solidFill>
                  <a:srgbClr val="000000"/>
                </a:solidFill>
                <a:latin typeface="Times New Roman" pitchFamily="18" charset="0"/>
                <a:cs typeface="Times New Roman" pitchFamily="18" charset="0"/>
              </a:rPr>
              <a:t> Publishing……………...……….22</a:t>
            </a:r>
          </a:p>
          <a:p>
            <a:pPr algn="just">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300" b="0" dirty="0" smtClean="0">
                <a:solidFill>
                  <a:srgbClr val="000000"/>
                </a:solidFill>
                <a:latin typeface="Times New Roman" pitchFamily="18" charset="0"/>
                <a:cs typeface="Times New Roman" pitchFamily="18" charset="0"/>
              </a:rPr>
              <a:t>Faculty of Mathematics, Physics &amp; Information </a:t>
            </a:r>
          </a:p>
          <a:p>
            <a:pPr>
              <a:buSzPct val="100000"/>
              <a:defRPr/>
            </a:pPr>
            <a:r>
              <a:rPr lang="en-US" altLang="ru-RU" sz="1300" b="0" dirty="0" smtClean="0">
                <a:solidFill>
                  <a:srgbClr val="000000"/>
                </a:solidFill>
                <a:latin typeface="Times New Roman" pitchFamily="18" charset="0"/>
                <a:cs typeface="Times New Roman" pitchFamily="18" charset="0"/>
              </a:rPr>
              <a:t>Technologies…………</a:t>
            </a:r>
            <a:r>
              <a:rPr lang="en-US" sz="1300" b="0" dirty="0" smtClean="0">
                <a:solidFill>
                  <a:schemeClr val="tx1"/>
                </a:solidFill>
                <a:latin typeface="Times New Roman" pitchFamily="18" charset="0"/>
                <a:cs typeface="Times New Roman" pitchFamily="18" charset="0"/>
              </a:rPr>
              <a:t> </a:t>
            </a:r>
            <a:r>
              <a:rPr lang="ru-RU"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ru-RU"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…..23 </a:t>
            </a: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b="0" dirty="0" smtClean="0">
                <a:solidFill>
                  <a:srgbClr val="000000"/>
                </a:solidFill>
                <a:latin typeface="Times New Roman" pitchFamily="18" charset="0"/>
                <a:cs typeface="Times New Roman" pitchFamily="18" charset="0"/>
              </a:rPr>
              <a:t>Faculty of Philology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.24</a:t>
            </a:r>
            <a:endParaRPr lang="uk-UA" altLang="ru-RU" sz="1300" b="0" dirty="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300" b="0" dirty="0" smtClean="0">
                <a:solidFill>
                  <a:schemeClr val="tx1"/>
                </a:solidFill>
                <a:latin typeface="Times New Roman" pitchFamily="18" charset="0"/>
                <a:cs typeface="Times New Roman" pitchFamily="18" charset="0"/>
              </a:rPr>
              <a:t>Faculty of Psychology </a:t>
            </a:r>
            <a:r>
              <a:rPr lang="en-US" altLang="ru-RU" sz="1300" b="0" dirty="0" smtClean="0">
                <a:solidFill>
                  <a:srgbClr val="000000"/>
                </a:solidFill>
                <a:latin typeface="Times New Roman" pitchFamily="18" charset="0"/>
                <a:cs typeface="Times New Roman" pitchFamily="18" charset="0"/>
              </a:rPr>
              <a:t>&amp;</a:t>
            </a:r>
            <a:r>
              <a:rPr lang="en-US" sz="1300" b="0" dirty="0" smtClean="0">
                <a:solidFill>
                  <a:schemeClr val="tx1"/>
                </a:solidFill>
                <a:latin typeface="Times New Roman" pitchFamily="18" charset="0"/>
                <a:cs typeface="Times New Roman" pitchFamily="18" charset="0"/>
              </a:rPr>
              <a:t> Social Work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….....25</a:t>
            </a:r>
            <a:endParaRPr lang="uk-UA" altLang="ru-RU" sz="1300" b="0" dirty="0">
              <a:solidFill>
                <a:srgbClr val="000000"/>
              </a:solidFill>
              <a:latin typeface="Times New Roman" pitchFamily="18" charset="0"/>
              <a:cs typeface="Times New Roman" pitchFamily="18"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b="0" spc="-40" dirty="0" smtClean="0">
                <a:solidFill>
                  <a:srgbClr val="000000"/>
                </a:solidFill>
                <a:latin typeface="Times New Roman" pitchFamily="18" charset="0"/>
                <a:cs typeface="Times New Roman" pitchFamily="18" charset="0"/>
              </a:rPr>
              <a:t>Faculty of Romance &amp; Germanic Philology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……..…..26</a:t>
            </a:r>
            <a:endParaRPr lang="uk-UA"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dirty="0" smtClean="0">
                <a:solidFill>
                  <a:srgbClr val="000000"/>
                </a:solidFill>
                <a:latin typeface="Times New Roman" pitchFamily="18" charset="0"/>
                <a:cs typeface="Times New Roman" pitchFamily="18" charset="0"/>
              </a:rPr>
              <a:t>Pre-University Education Subdivisions </a:t>
            </a:r>
            <a:r>
              <a:rPr lang="ru-RU"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ru-RU" altLang="ru-RU" sz="1300" b="0" dirty="0" smtClean="0">
                <a:solidFill>
                  <a:srgbClr val="000000"/>
                </a:solidFill>
                <a:latin typeface="Times New Roman" pitchFamily="18" charset="0"/>
                <a:cs typeface="Times New Roman" pitchFamily="18" charset="0"/>
              </a:rPr>
              <a:t>................27</a:t>
            </a:r>
            <a:endParaRPr lang="ru-RU" altLang="ru-RU" sz="1300" b="0" dirty="0">
              <a:solidFill>
                <a:srgbClr val="000000"/>
              </a:solidFill>
              <a:latin typeface="Times New Roman" pitchFamily="18" charset="0"/>
              <a:cs typeface="Times New Roman" pitchFamily="18" charset="0"/>
            </a:endParaRPr>
          </a:p>
          <a:p>
            <a:pPr>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b="0" dirty="0" smtClean="0">
                <a:solidFill>
                  <a:srgbClr val="000000"/>
                </a:solidFill>
                <a:latin typeface="Times New Roman" pitchFamily="18" charset="0"/>
                <a:cs typeface="Times New Roman" pitchFamily="18" charset="0"/>
              </a:rPr>
              <a:t>Pre-University Department </a:t>
            </a:r>
            <a:r>
              <a:rPr lang="en-US" altLang="ru-RU" sz="1200" b="0" dirty="0" smtClean="0">
                <a:solidFill>
                  <a:schemeClr val="tx1"/>
                </a:solidFill>
                <a:latin typeface="Times New Roman" pitchFamily="18" charset="0"/>
                <a:cs typeface="Times New Roman" pitchFamily="18" charset="0"/>
              </a:rPr>
              <a:t>for citizens of Ukraine</a:t>
            </a:r>
            <a:r>
              <a:rPr lang="en-US" altLang="ru-RU" sz="1300" b="0" dirty="0" smtClean="0">
                <a:solidFill>
                  <a:srgbClr val="000000"/>
                </a:solidFill>
                <a:latin typeface="Times New Roman" pitchFamily="18" charset="0"/>
                <a:cs typeface="Times New Roman" pitchFamily="18" charset="0"/>
              </a:rPr>
              <a:t>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.…27</a:t>
            </a:r>
            <a:endParaRPr lang="uk-UA" altLang="ru-RU" sz="1300" b="0" dirty="0">
              <a:solidFill>
                <a:srgbClr val="000000"/>
              </a:solidFill>
              <a:latin typeface="Times New Roman" pitchFamily="18" charset="0"/>
              <a:cs typeface="Times New Roman" pitchFamily="18" charset="0"/>
            </a:endParaRPr>
          </a:p>
          <a:p>
            <a:pPr>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300" b="0" dirty="0" smtClean="0">
                <a:solidFill>
                  <a:srgbClr val="000000"/>
                </a:solidFill>
                <a:latin typeface="Times New Roman" pitchFamily="18" charset="0"/>
                <a:cs typeface="Times New Roman" pitchFamily="18" charset="0"/>
              </a:rPr>
              <a:t>College of Economics &amp; Social Work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…………………….27</a:t>
            </a:r>
            <a:endParaRPr lang="ru-RU" altLang="ru-RU" sz="1300" b="0" dirty="0">
              <a:solidFill>
                <a:srgbClr val="000000"/>
              </a:solidFill>
              <a:latin typeface="Times New Roman" pitchFamily="18" charset="0"/>
              <a:cs typeface="Times New Roman" pitchFamily="18" charset="0"/>
            </a:endParaRPr>
          </a:p>
        </p:txBody>
      </p:sp>
      <p:sp>
        <p:nvSpPr>
          <p:cNvPr id="15368" name="Rectangle 8"/>
          <p:cNvSpPr>
            <a:spLocks noChangeArrowheads="1"/>
          </p:cNvSpPr>
          <p:nvPr/>
        </p:nvSpPr>
        <p:spPr bwMode="auto">
          <a:xfrm>
            <a:off x="989013" y="7905750"/>
            <a:ext cx="5346700" cy="1741119"/>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dirty="0" smtClean="0">
                <a:solidFill>
                  <a:srgbClr val="000000"/>
                </a:solidFill>
                <a:latin typeface="Times New Roman" pitchFamily="18" charset="0"/>
                <a:cs typeface="Times New Roman" pitchFamily="18" charset="0"/>
              </a:rPr>
              <a:t>PART</a:t>
            </a:r>
            <a:r>
              <a:rPr lang="ru-RU" altLang="ru-RU" sz="1600" dirty="0" smtClean="0">
                <a:solidFill>
                  <a:srgbClr val="000000"/>
                </a:solidFill>
                <a:latin typeface="Times New Roman" pitchFamily="18" charset="0"/>
                <a:cs typeface="Times New Roman" pitchFamily="18" charset="0"/>
              </a:rPr>
              <a:t> </a:t>
            </a:r>
            <a:r>
              <a:rPr lang="en-US" altLang="ru-RU" sz="1600" dirty="0" smtClean="0">
                <a:solidFill>
                  <a:srgbClr val="000000"/>
                </a:solidFill>
                <a:latin typeface="Times New Roman" pitchFamily="18" charset="0"/>
                <a:cs typeface="Times New Roman" pitchFamily="18" charset="0"/>
              </a:rPr>
              <a:t>6</a:t>
            </a:r>
            <a:r>
              <a:rPr lang="ru-RU" altLang="ru-RU" sz="1600" dirty="0" smtClean="0">
                <a:solidFill>
                  <a:srgbClr val="000000"/>
                </a:solidFill>
                <a:latin typeface="Times New Roman" pitchFamily="18" charset="0"/>
                <a:cs typeface="Times New Roman" pitchFamily="18" charset="0"/>
              </a:rPr>
              <a:t>.</a:t>
            </a:r>
            <a:r>
              <a:rPr lang="ru-RU" altLang="ru-RU" sz="1200" dirty="0" smtClean="0">
                <a:solidFill>
                  <a:srgbClr val="000000"/>
                </a:solidFill>
                <a:latin typeface="Times New Roman" pitchFamily="18" charset="0"/>
                <a:cs typeface="Times New Roman" pitchFamily="18" charset="0"/>
              </a:rPr>
              <a:t> </a:t>
            </a:r>
            <a:r>
              <a:rPr lang="en-US" altLang="ru-RU" sz="1400" dirty="0" smtClean="0">
                <a:solidFill>
                  <a:srgbClr val="000000"/>
                </a:solidFill>
                <a:latin typeface="Times New Roman" pitchFamily="18" charset="0"/>
                <a:cs typeface="Times New Roman" pitchFamily="18" charset="0"/>
              </a:rPr>
              <a:t>INFRASTRUCTURE........</a:t>
            </a:r>
            <a:r>
              <a:rPr lang="uk-UA" altLang="ru-RU" sz="1400" b="0" dirty="0">
                <a:solidFill>
                  <a:srgbClr val="000000"/>
                </a:solidFill>
                <a:latin typeface="Comic Sans MS" pitchFamily="66" charset="0"/>
              </a:rPr>
              <a:t>...</a:t>
            </a:r>
            <a:r>
              <a:rPr lang="en-US" altLang="ru-RU" sz="1400" b="0" dirty="0" smtClean="0">
                <a:solidFill>
                  <a:srgbClr val="000000"/>
                </a:solidFill>
                <a:latin typeface="Comic Sans MS" pitchFamily="66" charset="0"/>
              </a:rPr>
              <a:t>................</a:t>
            </a:r>
            <a:r>
              <a:rPr lang="uk-UA" altLang="ru-RU" sz="1400" b="0" dirty="0">
                <a:solidFill>
                  <a:srgbClr val="000000"/>
                </a:solidFill>
                <a:latin typeface="Comic Sans MS" pitchFamily="66" charset="0"/>
              </a:rPr>
              <a:t>....................</a:t>
            </a:r>
            <a:r>
              <a:rPr lang="uk-UA" altLang="ru-RU" sz="1300" b="0" dirty="0" smtClean="0">
                <a:solidFill>
                  <a:srgbClr val="000000"/>
                </a:solidFill>
                <a:latin typeface="Times New Roman" pitchFamily="18" charset="0"/>
                <a:cs typeface="Times New Roman" pitchFamily="18" charset="0"/>
              </a:rPr>
              <a:t>34</a:t>
            </a:r>
            <a:endParaRPr lang="en-US"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University Buildings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…………………..35</a:t>
            </a:r>
            <a:endParaRPr lang="en-US"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Libraries and Museums </a:t>
            </a:r>
            <a:r>
              <a:rPr lang="uk-UA" altLang="ru-RU" sz="1300" b="0" dirty="0" smtClean="0">
                <a:solidFill>
                  <a:srgbClr val="000000"/>
                </a:solidFill>
                <a:latin typeface="Times New Roman" pitchFamily="18" charset="0"/>
                <a:cs typeface="Times New Roman" pitchFamily="18" charset="0"/>
              </a:rPr>
              <a:t>………………...……………………………..36</a:t>
            </a:r>
            <a:endParaRPr lang="ru-RU"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Culture and Leisure Centre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…37</a:t>
            </a:r>
            <a:endParaRPr lang="uk-UA" altLang="ru-RU" sz="1300" b="0" dirty="0">
              <a:solidFill>
                <a:srgbClr val="000000"/>
              </a:solidFill>
              <a:latin typeface="Times New Roman" pitchFamily="18" charset="0"/>
              <a:cs typeface="Times New Roman" pitchFamily="18" charset="0"/>
            </a:endParaRPr>
          </a:p>
          <a:p>
            <a:pPr>
              <a:buClr>
                <a:srgbClr val="000000"/>
              </a:buClr>
              <a:buSzPct val="10000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Scientific Periodicals and PR-Service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….…….39</a:t>
            </a:r>
            <a:endParaRPr lang="uk-UA"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Sports. </a:t>
            </a:r>
            <a:r>
              <a:rPr lang="en-US" altLang="ru-RU" sz="1300" b="0" dirty="0" smtClean="0">
                <a:solidFill>
                  <a:srgbClr val="000000"/>
                </a:solidFill>
                <a:latin typeface="Times New Roman" pitchFamily="18" charset="0"/>
                <a:cs typeface="Times New Roman" pitchFamily="18" charset="0"/>
              </a:rPr>
              <a:t>Recreational complex of the University </a:t>
            </a:r>
            <a:r>
              <a:rPr lang="uk-UA" altLang="ru-RU" sz="1300" b="0" dirty="0" smtClean="0">
                <a:solidFill>
                  <a:srgbClr val="000000"/>
                </a:solidFill>
                <a:latin typeface="Times New Roman" pitchFamily="18" charset="0"/>
                <a:cs typeface="Times New Roman" pitchFamily="18" charset="0"/>
              </a:rPr>
              <a:t>………………...…..40</a:t>
            </a:r>
            <a:endParaRPr lang="uk-UA"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Students’ Achievements </a:t>
            </a:r>
            <a:r>
              <a:rPr lang="uk-UA" altLang="ru-RU" sz="1300" b="0" dirty="0" smtClean="0">
                <a:solidFill>
                  <a:srgbClr val="000000"/>
                </a:solidFill>
                <a:latin typeface="Times New Roman" pitchFamily="18" charset="0"/>
                <a:cs typeface="Times New Roman" pitchFamily="18" charset="0"/>
              </a:rPr>
              <a:t>………………………………………………42</a:t>
            </a:r>
            <a:endParaRPr lang="uk-UA" altLang="ru-RU" sz="1300" b="0" dirty="0">
              <a:solidFill>
                <a:srgbClr val="000000"/>
              </a:solidFill>
              <a:latin typeface="Times New Roman" pitchFamily="18" charset="0"/>
              <a:cs typeface="Times New Roman" pitchFamily="18" charset="0"/>
            </a:endParaRPr>
          </a:p>
          <a:p>
            <a:pPr>
              <a:buClr>
                <a:srgbClr val="000000"/>
              </a:buClr>
              <a:buSzPct val="100000"/>
              <a:buFont typeface="Comic Sans MS" pitchFamily="6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List of </a:t>
            </a:r>
            <a:r>
              <a:rPr lang="en-US" altLang="ru-RU" sz="1200" b="0" dirty="0" err="1" smtClean="0">
                <a:solidFill>
                  <a:srgbClr val="000000"/>
                </a:solidFill>
                <a:latin typeface="Times New Roman" pitchFamily="18" charset="0"/>
                <a:cs typeface="Times New Roman" pitchFamily="18" charset="0"/>
              </a:rPr>
              <a:t>Specialities</a:t>
            </a:r>
            <a:r>
              <a:rPr lang="en-US" altLang="ru-RU" sz="1200" b="0" dirty="0" smtClean="0">
                <a:solidFill>
                  <a:srgbClr val="000000"/>
                </a:solidFill>
                <a:latin typeface="Times New Roman" pitchFamily="18" charset="0"/>
                <a:cs typeface="Times New Roman" pitchFamily="18" charset="0"/>
              </a:rPr>
              <a:t>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……………….……43</a:t>
            </a:r>
            <a:endParaRPr lang="uk-UA" altLang="ru-RU" sz="1300" b="0" dirty="0">
              <a:solidFill>
                <a:srgbClr val="000000"/>
              </a:solidFill>
              <a:latin typeface="Times New Roman" pitchFamily="18" charset="0"/>
              <a:cs typeface="Times New Roman" pitchFamily="18" charset="0"/>
            </a:endParaRPr>
          </a:p>
        </p:txBody>
      </p:sp>
      <p:sp>
        <p:nvSpPr>
          <p:cNvPr id="15369" name="Rectangle 9"/>
          <p:cNvSpPr>
            <a:spLocks noChangeArrowheads="1"/>
          </p:cNvSpPr>
          <p:nvPr/>
        </p:nvSpPr>
        <p:spPr bwMode="auto">
          <a:xfrm>
            <a:off x="496888" y="765175"/>
            <a:ext cx="431800" cy="360363"/>
          </a:xfrm>
          <a:prstGeom prst="rect">
            <a:avLst/>
          </a:prstGeom>
          <a:gradFill rotWithShape="0">
            <a:gsLst>
              <a:gs pos="0">
                <a:srgbClr val="FFFF00"/>
              </a:gs>
              <a:gs pos="100000">
                <a:srgbClr val="800000"/>
              </a:gs>
            </a:gsLst>
            <a:path path="shape">
              <a:fillToRect l="29999" t="29999" r="70001" b="70001"/>
            </a:path>
          </a:grad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
        <p:nvSpPr>
          <p:cNvPr id="15370" name="Rectangle 10"/>
          <p:cNvSpPr>
            <a:spLocks noChangeArrowheads="1"/>
          </p:cNvSpPr>
          <p:nvPr/>
        </p:nvSpPr>
        <p:spPr bwMode="auto">
          <a:xfrm>
            <a:off x="503238" y="2087563"/>
            <a:ext cx="431800" cy="887412"/>
          </a:xfrm>
          <a:prstGeom prst="rect">
            <a:avLst/>
          </a:prstGeom>
          <a:gradFill rotWithShape="0">
            <a:gsLst>
              <a:gs pos="0">
                <a:srgbClr val="6B0094"/>
              </a:gs>
              <a:gs pos="100000">
                <a:srgbClr val="00FF00"/>
              </a:gs>
            </a:gsLst>
            <a:lin ang="4500000" scaled="1"/>
          </a:grad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
        <p:nvSpPr>
          <p:cNvPr id="15371" name="Rectangle 11"/>
          <p:cNvSpPr>
            <a:spLocks noChangeArrowheads="1"/>
          </p:cNvSpPr>
          <p:nvPr/>
        </p:nvSpPr>
        <p:spPr bwMode="auto">
          <a:xfrm>
            <a:off x="514350" y="1176338"/>
            <a:ext cx="431800" cy="841375"/>
          </a:xfrm>
          <a:prstGeom prst="rect">
            <a:avLst/>
          </a:prstGeom>
          <a:gradFill rotWithShape="0">
            <a:gsLst>
              <a:gs pos="0">
                <a:srgbClr val="000080"/>
              </a:gs>
              <a:gs pos="100000">
                <a:srgbClr val="FFFFFF"/>
              </a:gs>
            </a:gsLst>
            <a:lin ang="2700000" scaled="1"/>
          </a:grad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
        <p:nvSpPr>
          <p:cNvPr id="15372" name="Rectangle 12"/>
          <p:cNvSpPr>
            <a:spLocks noChangeArrowheads="1"/>
          </p:cNvSpPr>
          <p:nvPr/>
        </p:nvSpPr>
        <p:spPr bwMode="auto">
          <a:xfrm>
            <a:off x="492125" y="3009900"/>
            <a:ext cx="431800" cy="3492500"/>
          </a:xfrm>
          <a:prstGeom prst="rect">
            <a:avLst/>
          </a:prstGeom>
          <a:gradFill rotWithShape="0">
            <a:gsLst>
              <a:gs pos="0">
                <a:srgbClr val="007600"/>
              </a:gs>
              <a:gs pos="100000">
                <a:srgbClr val="00FF00"/>
              </a:gs>
            </a:gsLst>
            <a:lin ang="5400000" scaled="1"/>
          </a:grad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
        <p:nvSpPr>
          <p:cNvPr id="15373" name="Rectangle 13"/>
          <p:cNvSpPr>
            <a:spLocks noChangeArrowheads="1"/>
          </p:cNvSpPr>
          <p:nvPr/>
        </p:nvSpPr>
        <p:spPr bwMode="auto">
          <a:xfrm>
            <a:off x="514350" y="8105775"/>
            <a:ext cx="431800" cy="1801813"/>
          </a:xfrm>
          <a:prstGeom prst="rect">
            <a:avLst/>
          </a:prstGeom>
          <a:gradFill rotWithShape="0">
            <a:gsLst>
              <a:gs pos="0">
                <a:srgbClr val="FFFF66"/>
              </a:gs>
              <a:gs pos="100000">
                <a:srgbClr val="996633"/>
              </a:gs>
            </a:gsLst>
            <a:lin ang="2700000" scaled="1"/>
          </a:grad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
        <p:nvSpPr>
          <p:cNvPr id="15374" name="Rectangle 14"/>
          <p:cNvSpPr>
            <a:spLocks noChangeArrowheads="1"/>
          </p:cNvSpPr>
          <p:nvPr/>
        </p:nvSpPr>
        <p:spPr bwMode="auto">
          <a:xfrm>
            <a:off x="989013" y="6537325"/>
            <a:ext cx="5113337" cy="1387176"/>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dirty="0" smtClean="0">
                <a:solidFill>
                  <a:srgbClr val="000000"/>
                </a:solidFill>
                <a:latin typeface="Times New Roman" pitchFamily="18" charset="0"/>
                <a:cs typeface="Times New Roman" pitchFamily="18" charset="0"/>
              </a:rPr>
              <a:t>PART</a:t>
            </a:r>
            <a:r>
              <a:rPr lang="ru-RU" altLang="ru-RU" sz="1600" dirty="0" smtClean="0">
                <a:solidFill>
                  <a:srgbClr val="000000"/>
                </a:solidFill>
                <a:latin typeface="Times New Roman" pitchFamily="18" charset="0"/>
                <a:cs typeface="Times New Roman" pitchFamily="18" charset="0"/>
              </a:rPr>
              <a:t> 4.</a:t>
            </a:r>
            <a:r>
              <a:rPr lang="ru-RU" altLang="ru-RU" sz="1200" dirty="0" smtClean="0">
                <a:solidFill>
                  <a:srgbClr val="000000"/>
                </a:solidFill>
                <a:latin typeface="Times New Roman" pitchFamily="18" charset="0"/>
                <a:cs typeface="Times New Roman" pitchFamily="18" charset="0"/>
              </a:rPr>
              <a:t> </a:t>
            </a:r>
            <a:r>
              <a:rPr lang="en-US" altLang="ru-RU" sz="1400" dirty="0" smtClean="0">
                <a:solidFill>
                  <a:srgbClr val="000000"/>
                </a:solidFill>
                <a:latin typeface="Times New Roman" pitchFamily="18" charset="0"/>
                <a:cs typeface="Times New Roman" pitchFamily="18" charset="0"/>
              </a:rPr>
              <a:t>RESEARCH  AND SCIENCE</a:t>
            </a:r>
            <a:r>
              <a:rPr lang="en-US" altLang="ru-RU" sz="1400" b="0" dirty="0" smtClean="0">
                <a:solidFill>
                  <a:srgbClr val="000000"/>
                </a:solidFill>
                <a:latin typeface="Comic Sans MS" pitchFamily="66" charset="0"/>
              </a:rPr>
              <a:t>.</a:t>
            </a:r>
            <a:r>
              <a:rPr lang="uk-UA" altLang="ru-RU" sz="1400" b="0" dirty="0" smtClean="0">
                <a:solidFill>
                  <a:srgbClr val="000000"/>
                </a:solidFill>
                <a:latin typeface="Comic Sans MS" pitchFamily="66" charset="0"/>
              </a:rPr>
              <a:t>.</a:t>
            </a:r>
            <a:r>
              <a:rPr lang="en-US" altLang="ru-RU" sz="1400" b="0" dirty="0" smtClean="0">
                <a:solidFill>
                  <a:srgbClr val="000000"/>
                </a:solidFill>
                <a:latin typeface="Comic Sans MS" pitchFamily="66" charset="0"/>
              </a:rPr>
              <a:t>......</a:t>
            </a:r>
            <a:r>
              <a:rPr lang="uk-UA" altLang="ru-RU" sz="1400" b="0" dirty="0" smtClean="0">
                <a:solidFill>
                  <a:srgbClr val="000000"/>
                </a:solidFill>
                <a:latin typeface="Comic Sans MS" pitchFamily="66" charset="0"/>
              </a:rPr>
              <a:t>...........</a:t>
            </a:r>
            <a:r>
              <a:rPr lang="en-US" altLang="ru-RU" sz="1400" b="0" dirty="0" smtClean="0">
                <a:solidFill>
                  <a:srgbClr val="000000"/>
                </a:solidFill>
                <a:latin typeface="Comic Sans MS" pitchFamily="66" charset="0"/>
              </a:rPr>
              <a:t>........</a:t>
            </a:r>
            <a:r>
              <a:rPr lang="uk-UA" altLang="ru-RU" sz="1400" b="0" dirty="0" smtClean="0">
                <a:solidFill>
                  <a:srgbClr val="000000"/>
                </a:solidFill>
                <a:latin typeface="Comic Sans MS" pitchFamily="66" charset="0"/>
              </a:rPr>
              <a:t>......</a:t>
            </a:r>
            <a:r>
              <a:rPr lang="en-US" altLang="ru-RU" sz="1300" b="0" dirty="0" smtClean="0">
                <a:solidFill>
                  <a:srgbClr val="000000"/>
                </a:solidFill>
                <a:latin typeface="Times New Roman" pitchFamily="18" charset="0"/>
                <a:cs typeface="Times New Roman" pitchFamily="18" charset="0"/>
              </a:rPr>
              <a:t>2</a:t>
            </a:r>
            <a:r>
              <a:rPr lang="uk-UA" altLang="ru-RU" sz="1300" b="0" dirty="0" smtClean="0">
                <a:solidFill>
                  <a:srgbClr val="000000"/>
                </a:solidFill>
                <a:latin typeface="Times New Roman" pitchFamily="18" charset="0"/>
                <a:cs typeface="Times New Roman" pitchFamily="18" charset="0"/>
              </a:rPr>
              <a:t>8</a:t>
            </a:r>
            <a:endParaRPr lang="uk-UA" altLang="ru-RU" sz="1300" b="0" dirty="0">
              <a:solidFill>
                <a:srgbClr val="000000"/>
              </a:solidFill>
              <a:latin typeface="Times New Roman" pitchFamily="18" charset="0"/>
              <a:cs typeface="Times New Roman" pitchFamily="18" charset="0"/>
            </a:endParaRPr>
          </a:p>
          <a:p>
            <a:pPr>
              <a:buSzPct val="10000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Scientific Research Departments </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…………..29</a:t>
            </a:r>
            <a:endParaRPr lang="uk-UA" altLang="ru-RU" sz="13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dirty="0" smtClean="0">
                <a:solidFill>
                  <a:srgbClr val="000000"/>
                </a:solidFill>
                <a:latin typeface="Times New Roman" pitchFamily="18" charset="0"/>
                <a:cs typeface="Times New Roman" pitchFamily="18" charset="0"/>
              </a:rPr>
              <a:t>PART 5.</a:t>
            </a:r>
            <a:r>
              <a:rPr lang="ru-RU" altLang="ru-RU" sz="1200" dirty="0" smtClean="0">
                <a:solidFill>
                  <a:srgbClr val="000000"/>
                </a:solidFill>
                <a:latin typeface="Times New Roman" pitchFamily="18" charset="0"/>
                <a:cs typeface="Times New Roman" pitchFamily="18" charset="0"/>
              </a:rPr>
              <a:t> </a:t>
            </a:r>
            <a:r>
              <a:rPr lang="en-US" altLang="ru-RU" sz="1400" dirty="0" smtClean="0">
                <a:solidFill>
                  <a:srgbClr val="000000"/>
                </a:solidFill>
                <a:latin typeface="Times New Roman" pitchFamily="18" charset="0"/>
                <a:cs typeface="Times New Roman" pitchFamily="18" charset="0"/>
              </a:rPr>
              <a:t>INTERNATIONAL ACTIVITY</a:t>
            </a:r>
            <a:r>
              <a:rPr lang="uk-UA" altLang="ru-RU" sz="1300" b="0" dirty="0" smtClean="0">
                <a:solidFill>
                  <a:srgbClr val="000000"/>
                </a:solidFill>
                <a:latin typeface="Times New Roman" pitchFamily="18" charset="0"/>
                <a:cs typeface="Times New Roman" pitchFamily="18" charset="0"/>
              </a:rPr>
              <a:t>.…………</a:t>
            </a:r>
            <a:r>
              <a:rPr lang="en-US" altLang="ru-RU" sz="13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.….31</a:t>
            </a:r>
            <a:endParaRPr lang="uk-UA" altLang="ru-RU" sz="1300" b="0" dirty="0">
              <a:solidFill>
                <a:srgbClr val="000000"/>
              </a:solidFill>
              <a:latin typeface="Times New Roman" pitchFamily="18" charset="0"/>
              <a:cs typeface="Times New Roman" pitchFamily="18" charset="0"/>
            </a:endParaRPr>
          </a:p>
          <a:p>
            <a:pPr>
              <a:buSzPct val="10000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International Scientific-Educational Collaboration ……..</a:t>
            </a:r>
            <a:r>
              <a:rPr lang="uk-UA" altLang="ru-RU" sz="1300" b="0" dirty="0" smtClean="0">
                <a:solidFill>
                  <a:srgbClr val="000000"/>
                </a:solidFill>
                <a:latin typeface="Times New Roman" pitchFamily="18" charset="0"/>
                <a:cs typeface="Times New Roman" pitchFamily="18" charset="0"/>
              </a:rPr>
              <a:t>……………....31</a:t>
            </a:r>
            <a:endParaRPr lang="uk-UA" altLang="ru-RU" sz="1300" b="0" dirty="0">
              <a:solidFill>
                <a:srgbClr val="000000"/>
              </a:solidFill>
              <a:latin typeface="Times New Roman" pitchFamily="18" charset="0"/>
              <a:cs typeface="Times New Roman" pitchFamily="18" charset="0"/>
            </a:endParaRPr>
          </a:p>
          <a:p>
            <a:pPr>
              <a:buSzPct val="10000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Institute of the International Education (</a:t>
            </a:r>
            <a:r>
              <a:rPr lang="en-US" altLang="ru-RU" sz="1200" b="0" dirty="0" err="1" smtClean="0">
                <a:solidFill>
                  <a:srgbClr val="000000"/>
                </a:solidFill>
                <a:latin typeface="Times New Roman" pitchFamily="18" charset="0"/>
                <a:cs typeface="Times New Roman" pitchFamily="18" charset="0"/>
              </a:rPr>
              <a:t>InInE</a:t>
            </a:r>
            <a:r>
              <a:rPr lang="en-US" altLang="ru-RU" sz="1200" b="0" dirty="0" smtClean="0">
                <a:solidFill>
                  <a:srgbClr val="000000"/>
                </a:solidFill>
                <a:latin typeface="Times New Roman" pitchFamily="18" charset="0"/>
                <a:cs typeface="Times New Roman" pitchFamily="18" charset="0"/>
              </a:rPr>
              <a:t>)</a:t>
            </a:r>
            <a:r>
              <a:rPr lang="uk-UA" altLang="ru-RU" sz="1300" b="0" dirty="0" smtClean="0">
                <a:solidFill>
                  <a:srgbClr val="000000"/>
                </a:solidFill>
                <a:latin typeface="Times New Roman" pitchFamily="18" charset="0"/>
                <a:cs typeface="Times New Roman" pitchFamily="18" charset="0"/>
              </a:rPr>
              <a:t>……………………..…..32</a:t>
            </a:r>
            <a:endParaRPr lang="uk-UA" altLang="ru-RU" sz="1300" b="0" dirty="0">
              <a:solidFill>
                <a:srgbClr val="000000"/>
              </a:solidFill>
              <a:latin typeface="Times New Roman" pitchFamily="18" charset="0"/>
              <a:cs typeface="Times New Roman" pitchFamily="18" charset="0"/>
            </a:endParaRPr>
          </a:p>
          <a:p>
            <a:pPr>
              <a:buSzPct val="10000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Preparatory Department Within </a:t>
            </a:r>
            <a:r>
              <a:rPr lang="en-US" altLang="ru-RU" sz="1200" b="0" dirty="0" err="1" smtClean="0">
                <a:solidFill>
                  <a:srgbClr val="000000"/>
                </a:solidFill>
                <a:latin typeface="Times New Roman" pitchFamily="18" charset="0"/>
                <a:cs typeface="Times New Roman" pitchFamily="18" charset="0"/>
              </a:rPr>
              <a:t>InInE</a:t>
            </a:r>
            <a:r>
              <a:rPr lang="en-US" altLang="ru-RU" sz="1200" b="0" dirty="0" smtClean="0">
                <a:solidFill>
                  <a:srgbClr val="000000"/>
                </a:solidFill>
                <a:latin typeface="Times New Roman" pitchFamily="18" charset="0"/>
                <a:cs typeface="Times New Roman" pitchFamily="18" charset="0"/>
              </a:rPr>
              <a:t> </a:t>
            </a:r>
            <a:r>
              <a:rPr lang="uk-UA" altLang="ru-RU" sz="1300" b="0" dirty="0" smtClean="0">
                <a:solidFill>
                  <a:srgbClr val="000000"/>
                </a:solidFill>
                <a:latin typeface="Times New Roman" pitchFamily="18" charset="0"/>
                <a:cs typeface="Times New Roman" pitchFamily="18" charset="0"/>
              </a:rPr>
              <a:t>…………………………………33</a:t>
            </a:r>
            <a:endParaRPr lang="uk-UA" altLang="ru-RU" sz="1300" b="0" dirty="0">
              <a:solidFill>
                <a:srgbClr val="000000"/>
              </a:solidFill>
              <a:latin typeface="Times New Roman" pitchFamily="18" charset="0"/>
              <a:cs typeface="Times New Roman" pitchFamily="18" charset="0"/>
            </a:endParaRPr>
          </a:p>
        </p:txBody>
      </p:sp>
      <p:sp>
        <p:nvSpPr>
          <p:cNvPr id="15375" name="Rectangle 15"/>
          <p:cNvSpPr>
            <a:spLocks noChangeArrowheads="1"/>
          </p:cNvSpPr>
          <p:nvPr/>
        </p:nvSpPr>
        <p:spPr bwMode="auto">
          <a:xfrm>
            <a:off x="500063" y="6543675"/>
            <a:ext cx="431800" cy="1598613"/>
          </a:xfrm>
          <a:prstGeom prst="rect">
            <a:avLst/>
          </a:prstGeom>
          <a:gradFill rotWithShape="0">
            <a:gsLst>
              <a:gs pos="0">
                <a:srgbClr val="76762F"/>
              </a:gs>
              <a:gs pos="100000">
                <a:srgbClr val="FFFF66"/>
              </a:gs>
            </a:gsLst>
            <a:lin ang="5400000" scaled="1"/>
          </a:grad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197370" y="488950"/>
            <a:ext cx="3671367" cy="9073356"/>
          </a:xfrm>
          <a:prstGeom prst="rect">
            <a:avLst/>
          </a:prstGeom>
          <a:gradFill rotWithShape="0">
            <a:gsLst>
              <a:gs pos="0">
                <a:srgbClr val="FFFFFF"/>
              </a:gs>
              <a:gs pos="100000">
                <a:srgbClr val="FFFFFF"/>
              </a:gs>
            </a:gsLst>
            <a:path path="shape">
              <a:fillToRect l="50000" t="50000" r="50000" b="50000"/>
            </a:path>
          </a:gradFill>
          <a:ln w="9525">
            <a:noFill/>
            <a:miter lim="800000"/>
            <a:headEnd/>
            <a:tailEnd/>
          </a:ln>
        </p:spPr>
        <p:txBody>
          <a:bodyPr wrap="none" anchor="ctr"/>
          <a:lstStyle/>
          <a:p>
            <a:pPr>
              <a:buClr>
                <a:srgbClr val="000000"/>
              </a:buClr>
              <a:buSzPct val="100000"/>
              <a:buFont typeface="Times New Roman" pitchFamily="18" charset="0"/>
              <a:buNone/>
            </a:pPr>
            <a:endParaRPr lang="ru-RU" altLang="ru-RU"/>
          </a:p>
        </p:txBody>
      </p:sp>
      <p:sp>
        <p:nvSpPr>
          <p:cNvPr id="38915" name="Rectangle 3"/>
          <p:cNvSpPr>
            <a:spLocks noChangeArrowheads="1"/>
          </p:cNvSpPr>
          <p:nvPr/>
        </p:nvSpPr>
        <p:spPr bwMode="auto">
          <a:xfrm>
            <a:off x="3870325" y="4737100"/>
            <a:ext cx="2665413" cy="3541612"/>
          </a:xfrm>
          <a:prstGeom prst="rect">
            <a:avLst/>
          </a:prstGeom>
          <a:solidFill>
            <a:schemeClr val="bg1"/>
          </a:solidFill>
          <a:ln w="9525">
            <a:no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chemeClr val="tx1"/>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In recent years, scientists and lecturers of the University have published:</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- 57 monographs,</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in Ukraine - 35;</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abroad - 22</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- 145 textbooks, manuals</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- 2787 articles,</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in Ukraine - 2292;</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abroad - 495</a:t>
            </a:r>
            <a:endParaRPr lang="en-US" altLang="ru-RU" sz="1400" b="0" dirty="0" smtClean="0">
              <a:solidFill>
                <a:srgbClr val="000000"/>
              </a:solidFill>
              <a:latin typeface="Comic Sans MS" pitchFamily="66"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sz="1400" b="0" dirty="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sz="1400" b="0" dirty="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chemeClr val="tx1"/>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dirty="0">
              <a:solidFill>
                <a:schemeClr val="tx1"/>
              </a:solidFill>
              <a:latin typeface="Times New Roman" pitchFamily="18" charset="0"/>
              <a:cs typeface="Times New Roman" pitchFamily="18" charset="0"/>
            </a:endParaRPr>
          </a:p>
        </p:txBody>
      </p:sp>
      <p:sp>
        <p:nvSpPr>
          <p:cNvPr id="38916" name="Text Box 4"/>
          <p:cNvSpPr txBox="1">
            <a:spLocks noChangeArrowheads="1"/>
          </p:cNvSpPr>
          <p:nvPr/>
        </p:nvSpPr>
        <p:spPr bwMode="auto">
          <a:xfrm>
            <a:off x="414338" y="4665663"/>
            <a:ext cx="3382962" cy="2356672"/>
          </a:xfrm>
          <a:prstGeom prst="rect">
            <a:avLst/>
          </a:prstGeom>
          <a:noFill/>
          <a:ln w="9525">
            <a:noFill/>
            <a:round/>
            <a:headEnd/>
            <a:tailEnd/>
          </a:ln>
        </p:spPr>
        <p:txBody>
          <a:bodyPr lIns="90000" tIns="46800" rIns="90000" bIns="46800">
            <a:spAutoFit/>
          </a:bodyPr>
          <a:lstStyle/>
          <a:p>
            <a:pPr>
              <a:buClr>
                <a:srgbClr val="000000"/>
              </a:buClr>
              <a:buSzPct val="100000"/>
              <a:buFont typeface="Times New Roman" pitchFamily="18" charset="0"/>
              <a:buNone/>
            </a:pPr>
            <a:endParaRPr lang="uk-UA" altLang="ru-RU" sz="1400" b="0" dirty="0">
              <a:solidFill>
                <a:schemeClr val="tx1"/>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Scientific research is concentrated in  30 scientific departments</a:t>
            </a:r>
            <a:r>
              <a:rPr lang="ru-RU"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amongst which there are 3 Scientific Research Institutes</a:t>
            </a:r>
            <a:r>
              <a:rPr lang="ru-RU"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10</a:t>
            </a:r>
            <a:r>
              <a:rPr lang="ru-RU"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Scientific Research </a:t>
            </a:r>
            <a:r>
              <a:rPr lang="en-US" altLang="ru-RU" sz="1400" b="0" dirty="0" err="1" smtClean="0">
                <a:solidFill>
                  <a:srgbClr val="000000"/>
                </a:solidFill>
                <a:latin typeface="Times New Roman" pitchFamily="18" charset="0"/>
                <a:cs typeface="Times New Roman" pitchFamily="18" charset="0"/>
              </a:rPr>
              <a:t>Centres</a:t>
            </a:r>
            <a:r>
              <a:rPr lang="en-US" altLang="ru-RU" sz="1400" b="0" dirty="0" smtClean="0">
                <a:solidFill>
                  <a:srgbClr val="000000"/>
                </a:solidFill>
                <a:latin typeface="Times New Roman" pitchFamily="18" charset="0"/>
                <a:cs typeface="Times New Roman" pitchFamily="18" charset="0"/>
              </a:rPr>
              <a:t> and</a:t>
            </a:r>
            <a:r>
              <a:rPr lang="ru-RU"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16</a:t>
            </a:r>
            <a:r>
              <a:rPr lang="ru-RU"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Scientific Research Laboratories</a:t>
            </a:r>
            <a:r>
              <a:rPr lang="ru-RU" altLang="ru-RU" sz="1400" b="0" dirty="0" smtClean="0">
                <a:solidFill>
                  <a:srgbClr val="000000"/>
                </a:solidFill>
                <a:latin typeface="Times New Roman" pitchFamily="18" charset="0"/>
                <a:cs typeface="Times New Roman" pitchFamily="18" charset="0"/>
              </a:rPr>
              <a:t>.</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7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The University collaborates within cooperation agreements with over </a:t>
            </a:r>
            <a:r>
              <a:rPr lang="ru-RU" altLang="ru-RU" sz="1400" b="0" dirty="0" smtClean="0">
                <a:solidFill>
                  <a:srgbClr val="000000"/>
                </a:solidFill>
                <a:latin typeface="Times New Roman" pitchFamily="18" charset="0"/>
                <a:cs typeface="Times New Roman" pitchFamily="18" charset="0"/>
              </a:rPr>
              <a:t>1</a:t>
            </a:r>
            <a:r>
              <a:rPr lang="en-US" altLang="ru-RU" sz="1400" b="0" dirty="0" smtClean="0">
                <a:solidFill>
                  <a:srgbClr val="000000"/>
                </a:solidFill>
                <a:latin typeface="Times New Roman" pitchFamily="18" charset="0"/>
                <a:cs typeface="Times New Roman" pitchFamily="18" charset="0"/>
              </a:rPr>
              <a:t>90</a:t>
            </a:r>
            <a:r>
              <a:rPr lang="ru-RU" altLang="ru-RU" sz="1400" b="0" dirty="0" smtClean="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higher education establishments and international </a:t>
            </a:r>
            <a:r>
              <a:rPr lang="en-GB" altLang="ru-RU" sz="1400" b="0" dirty="0" smtClean="0">
                <a:solidFill>
                  <a:srgbClr val="000000"/>
                </a:solidFill>
                <a:latin typeface="Times New Roman" pitchFamily="18" charset="0"/>
                <a:cs typeface="Times New Roman" pitchFamily="18" charset="0"/>
              </a:rPr>
              <a:t>organisations</a:t>
            </a:r>
            <a:r>
              <a:rPr lang="en-US" altLang="ru-RU" sz="1400" b="0" dirty="0" smtClean="0">
                <a:solidFill>
                  <a:srgbClr val="000000"/>
                </a:solidFill>
                <a:latin typeface="Times New Roman" pitchFamily="18" charset="0"/>
                <a:cs typeface="Times New Roman" pitchFamily="18" charset="0"/>
              </a:rPr>
              <a:t>. </a:t>
            </a:r>
            <a:endParaRPr lang="en-US" altLang="ru-RU" sz="1400" b="0" dirty="0">
              <a:solidFill>
                <a:srgbClr val="000000"/>
              </a:solidFill>
              <a:latin typeface="Times New Roman" pitchFamily="18" charset="0"/>
              <a:cs typeface="Times New Roman" pitchFamily="18" charset="0"/>
            </a:endParaRPr>
          </a:p>
        </p:txBody>
      </p:sp>
      <p:pic>
        <p:nvPicPr>
          <p:cNvPr id="38917" name="Picture 5"/>
          <p:cNvPicPr>
            <a:picLocks noChangeAspect="1" noChangeArrowheads="1"/>
          </p:cNvPicPr>
          <p:nvPr/>
        </p:nvPicPr>
        <p:blipFill>
          <a:blip r:embed="rId3" cstate="print"/>
          <a:srcRect/>
          <a:stretch>
            <a:fillRect/>
          </a:stretch>
        </p:blipFill>
        <p:spPr bwMode="auto">
          <a:xfrm>
            <a:off x="1349375" y="1641475"/>
            <a:ext cx="4248150" cy="2917825"/>
          </a:xfrm>
          <a:prstGeom prst="rect">
            <a:avLst/>
          </a:prstGeom>
          <a:noFill/>
          <a:ln w="9525">
            <a:solidFill>
              <a:schemeClr val="tx1"/>
            </a:solidFill>
            <a:round/>
            <a:headEnd/>
            <a:tailEnd/>
          </a:ln>
        </p:spPr>
      </p:pic>
      <p:sp>
        <p:nvSpPr>
          <p:cNvPr id="10" name="Rectangle 2"/>
          <p:cNvSpPr>
            <a:spLocks noChangeArrowheads="1"/>
          </p:cNvSpPr>
          <p:nvPr/>
        </p:nvSpPr>
        <p:spPr bwMode="auto">
          <a:xfrm>
            <a:off x="0" y="0"/>
            <a:ext cx="6877050" cy="1223963"/>
          </a:xfrm>
          <a:prstGeom prst="rect">
            <a:avLst/>
          </a:prstGeom>
          <a:gradFill rotWithShape="0">
            <a:gsLst>
              <a:gs pos="0">
                <a:srgbClr val="FFEFD1"/>
              </a:gs>
              <a:gs pos="64999">
                <a:srgbClr val="F0EBD5"/>
              </a:gs>
              <a:gs pos="100000">
                <a:srgbClr val="D1C39F"/>
              </a:gs>
            </a:gsLst>
            <a:lin ang="5400000" scaled="0"/>
          </a:gra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gn="ctr">
              <a:buSzPct val="100000"/>
              <a:defRPr/>
            </a:pPr>
            <a:r>
              <a:rPr lang="fr-FR" altLang="ru-RU" sz="2300" spc="-50" dirty="0">
                <a:latin typeface="Times New Roman" pitchFamily="18" charset="0"/>
                <a:cs typeface="Times New Roman" pitchFamily="18" charset="0"/>
              </a:rPr>
              <a:t>PART 4. </a:t>
            </a:r>
            <a:r>
              <a:rPr lang="fr-FR" altLang="ru-RU" sz="2300" spc="-50" dirty="0" smtClean="0">
                <a:latin typeface="Times New Roman" pitchFamily="18" charset="0"/>
                <a:cs typeface="Times New Roman" pitchFamily="18" charset="0"/>
              </a:rPr>
              <a:t>RESEARCH AND SCIENCE</a:t>
            </a:r>
            <a:endParaRPr lang="en-US" altLang="ru-RU" sz="2300" spc="-50" dirty="0">
              <a:latin typeface="Comic Sans MS" pitchFamily="64" charset="0"/>
              <a:cs typeface="+mn-cs"/>
            </a:endParaRPr>
          </a:p>
        </p:txBody>
      </p:sp>
      <p:sp>
        <p:nvSpPr>
          <p:cNvPr id="11"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ru-RU" altLang="ru-RU" sz="1600" b="0" dirty="0" smtClean="0">
                <a:solidFill>
                  <a:schemeClr val="tx1"/>
                </a:solidFill>
                <a:latin typeface="Times New Roman" pitchFamily="18" charset="0"/>
                <a:cs typeface="Times New Roman" pitchFamily="18" charset="0"/>
              </a:rPr>
              <a:t>2</a:t>
            </a:r>
            <a:r>
              <a:rPr lang="en-US" altLang="ru-RU" sz="1600" b="0" dirty="0" smtClean="0">
                <a:solidFill>
                  <a:schemeClr val="tx1"/>
                </a:solidFill>
                <a:latin typeface="Times New Roman" pitchFamily="18" charset="0"/>
                <a:cs typeface="Times New Roman" pitchFamily="18" charset="0"/>
              </a:rPr>
              <a:t>8</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3203575" y="0"/>
            <a:ext cx="3671888" cy="9906000"/>
          </a:xfrm>
          <a:prstGeom prst="rect">
            <a:avLst/>
          </a:prstGeom>
          <a:gradFill rotWithShape="0">
            <a:gsLst>
              <a:gs pos="0">
                <a:srgbClr val="FFFFFF"/>
              </a:gs>
              <a:gs pos="100000">
                <a:srgbClr val="FFFFFF"/>
              </a:gs>
            </a:gsLst>
            <a:path path="shape">
              <a:fillToRect l="50000" t="50000" r="50000" b="50000"/>
            </a:path>
          </a:gradFill>
          <a:ln w="9525">
            <a:noFill/>
            <a:miter lim="800000"/>
            <a:headEnd/>
            <a:tailEnd/>
          </a:ln>
        </p:spPr>
        <p:txBody>
          <a:bodyPr wrap="none" anchor="ctr"/>
          <a:lstStyle/>
          <a:p>
            <a:pPr>
              <a:buClr>
                <a:srgbClr val="000000"/>
              </a:buClr>
              <a:buSzPct val="100000"/>
              <a:buFont typeface="Times New Roman" pitchFamily="18" charset="0"/>
              <a:buNone/>
            </a:pPr>
            <a:endParaRPr lang="ru-RU" altLang="ru-RU"/>
          </a:p>
        </p:txBody>
      </p:sp>
      <p:sp>
        <p:nvSpPr>
          <p:cNvPr id="39940" name="Rectangle 4"/>
          <p:cNvSpPr>
            <a:spLocks noChangeArrowheads="1"/>
          </p:cNvSpPr>
          <p:nvPr/>
        </p:nvSpPr>
        <p:spPr bwMode="auto">
          <a:xfrm>
            <a:off x="277813" y="1352550"/>
            <a:ext cx="2592387" cy="1387176"/>
          </a:xfrm>
          <a:prstGeom prst="rect">
            <a:avLst/>
          </a:prstGeom>
          <a:solidFill>
            <a:schemeClr val="bg1"/>
          </a:solidFill>
          <a:ln w="9525">
            <a:noFill/>
            <a:miter lim="800000"/>
            <a:headEnd/>
            <a:tailEnd/>
          </a:ln>
        </p:spPr>
        <p:txBody>
          <a:bodyPr lIns="90000" tIns="46800" rIns="90000" bIns="46800">
            <a:spAutoFit/>
          </a:bodyPr>
          <a:lstStyle/>
          <a:p>
            <a:pPr>
              <a:buClr>
                <a:srgbClr val="000000"/>
              </a:buClr>
              <a:buSzPct val="100000"/>
            </a:pPr>
            <a:r>
              <a:rPr lang="en-US" altLang="ru-RU" sz="1400" b="0" dirty="0" smtClean="0">
                <a:solidFill>
                  <a:srgbClr val="000000"/>
                </a:solidFill>
                <a:latin typeface="Times New Roman" pitchFamily="18" charset="0"/>
                <a:cs typeface="Times New Roman" pitchFamily="18" charset="0"/>
              </a:rPr>
              <a:t>The majority of the students are engaged in solving challenging scientific tasks. Every third student of the University is passionate about scientific work.</a:t>
            </a:r>
          </a:p>
          <a:p>
            <a:pPr>
              <a:buClr>
                <a:srgbClr val="000000"/>
              </a:buClr>
              <a:buSzPct val="100000"/>
              <a:buFont typeface="Times New Roman" pitchFamily="18" charset="0"/>
              <a:buNone/>
            </a:pPr>
            <a:endParaRPr lang="ru-RU" altLang="ru-RU" sz="1400" b="0" dirty="0">
              <a:solidFill>
                <a:schemeClr val="tx1"/>
              </a:solidFill>
              <a:latin typeface="Times New Roman" pitchFamily="18" charset="0"/>
              <a:cs typeface="Times New Roman" pitchFamily="18" charset="0"/>
            </a:endParaRPr>
          </a:p>
        </p:txBody>
      </p:sp>
      <p:sp>
        <p:nvSpPr>
          <p:cNvPr id="39941" name="Rectangle 5"/>
          <p:cNvSpPr>
            <a:spLocks noChangeArrowheads="1"/>
          </p:cNvSpPr>
          <p:nvPr/>
        </p:nvSpPr>
        <p:spPr bwMode="auto">
          <a:xfrm>
            <a:off x="277813" y="5241925"/>
            <a:ext cx="2592387" cy="1171575"/>
          </a:xfrm>
          <a:prstGeom prst="rect">
            <a:avLst/>
          </a:prstGeom>
          <a:solidFill>
            <a:schemeClr val="bg1"/>
          </a:solidFill>
          <a:ln w="9525">
            <a:no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The University's scientists take an active part in international conferences and cooperation between higher education establishments.</a:t>
            </a:r>
            <a:endParaRPr lang="en-US" altLang="ru-RU" sz="1400" b="0" dirty="0">
              <a:solidFill>
                <a:srgbClr val="000000"/>
              </a:solidFill>
              <a:latin typeface="Times New Roman" pitchFamily="18" charset="0"/>
              <a:cs typeface="Times New Roman" pitchFamily="18" charset="0"/>
            </a:endParaRPr>
          </a:p>
        </p:txBody>
      </p:sp>
      <p:pic>
        <p:nvPicPr>
          <p:cNvPr id="39942" name="Picture 6"/>
          <p:cNvPicPr>
            <a:picLocks noChangeAspect="1" noChangeArrowheads="1"/>
          </p:cNvPicPr>
          <p:nvPr/>
        </p:nvPicPr>
        <p:blipFill>
          <a:blip r:embed="rId3" cstate="print"/>
          <a:srcRect t="20032"/>
          <a:stretch>
            <a:fillRect/>
          </a:stretch>
        </p:blipFill>
        <p:spPr bwMode="auto">
          <a:xfrm>
            <a:off x="300038" y="6623050"/>
            <a:ext cx="2459037" cy="2519363"/>
          </a:xfrm>
          <a:prstGeom prst="rect">
            <a:avLst/>
          </a:prstGeom>
          <a:noFill/>
          <a:ln w="9360">
            <a:solidFill>
              <a:srgbClr val="006633"/>
            </a:solidFill>
            <a:miter lim="800000"/>
            <a:headEnd/>
            <a:tailEnd/>
          </a:ln>
        </p:spPr>
      </p:pic>
      <p:pic>
        <p:nvPicPr>
          <p:cNvPr id="39943" name="Picture 7"/>
          <p:cNvPicPr>
            <a:picLocks noChangeAspect="1" noChangeArrowheads="1"/>
          </p:cNvPicPr>
          <p:nvPr/>
        </p:nvPicPr>
        <p:blipFill>
          <a:blip r:embed="rId4" cstate="print"/>
          <a:srcRect l="2391"/>
          <a:stretch>
            <a:fillRect/>
          </a:stretch>
        </p:blipFill>
        <p:spPr bwMode="auto">
          <a:xfrm>
            <a:off x="269875" y="3081338"/>
            <a:ext cx="2598738" cy="1900237"/>
          </a:xfrm>
          <a:prstGeom prst="rect">
            <a:avLst/>
          </a:prstGeom>
          <a:noFill/>
          <a:ln w="9360">
            <a:solidFill>
              <a:srgbClr val="006633"/>
            </a:solidFill>
            <a:miter lim="800000"/>
            <a:headEnd/>
            <a:tailEnd/>
          </a:ln>
        </p:spPr>
      </p:pic>
      <p:sp>
        <p:nvSpPr>
          <p:cNvPr id="11" name="Rectangle 5"/>
          <p:cNvSpPr>
            <a:spLocks noChangeArrowheads="1"/>
          </p:cNvSpPr>
          <p:nvPr/>
        </p:nvSpPr>
        <p:spPr bwMode="auto">
          <a:xfrm>
            <a:off x="3797300" y="9345613"/>
            <a:ext cx="2881313" cy="288925"/>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29</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Rectangle 2"/>
          <p:cNvSpPr>
            <a:spLocks noChangeArrowheads="1"/>
          </p:cNvSpPr>
          <p:nvPr/>
        </p:nvSpPr>
        <p:spPr bwMode="auto">
          <a:xfrm>
            <a:off x="-1588" y="0"/>
            <a:ext cx="6877051" cy="792163"/>
          </a:xfrm>
          <a:prstGeom prst="rect">
            <a:avLst/>
          </a:prstGeom>
          <a:gradFill rotWithShape="0">
            <a:gsLst>
              <a:gs pos="0">
                <a:srgbClr val="FFEFD1"/>
              </a:gs>
              <a:gs pos="64999">
                <a:srgbClr val="F0EBD5"/>
              </a:gs>
              <a:gs pos="100000">
                <a:srgbClr val="D1C39F"/>
              </a:gs>
            </a:gsLst>
            <a:lin ang="5400000"/>
          </a:gradFill>
          <a:ln w="9525">
            <a:noFill/>
            <a:round/>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a:solidFill>
                  <a:srgbClr val="000000"/>
                </a:solidFill>
                <a:latin typeface="Times New Roman" pitchFamily="18" charset="0"/>
                <a:cs typeface="Times New Roman" pitchFamily="18" charset="0"/>
              </a:rPr>
              <a:t>SCIENTIFIC RESEARCH DEPARMENTS</a:t>
            </a:r>
          </a:p>
        </p:txBody>
      </p:sp>
      <p:sp>
        <p:nvSpPr>
          <p:cNvPr id="13" name="Прямоугольник 12"/>
          <p:cNvSpPr/>
          <p:nvPr/>
        </p:nvSpPr>
        <p:spPr>
          <a:xfrm>
            <a:off x="3221707" y="777330"/>
            <a:ext cx="3435350" cy="7848302"/>
          </a:xfrm>
          <a:prstGeom prst="rect">
            <a:avLst/>
          </a:prstGeom>
        </p:spPr>
        <p:txBody>
          <a:bodyPr>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200" b="0" dirty="0" smtClean="0">
                <a:solidFill>
                  <a:srgbClr val="000000"/>
                </a:solidFill>
                <a:latin typeface="Times New Roman" pitchFamily="18" charset="0"/>
                <a:cs typeface="Times New Roman" pitchFamily="18" charset="0"/>
              </a:rPr>
              <a:t>One of the main priorities of </a:t>
            </a:r>
            <a:r>
              <a:rPr lang="en-US" altLang="ru-RU" sz="1200" b="0" dirty="0" err="1" smtClean="0">
                <a:solidFill>
                  <a:srgbClr val="000000"/>
                </a:solidFill>
                <a:latin typeface="Times New Roman" pitchFamily="18" charset="0"/>
                <a:cs typeface="Times New Roman" pitchFamily="18" charset="0"/>
              </a:rPr>
              <a:t>Odesa</a:t>
            </a:r>
            <a:r>
              <a:rPr lang="en-US" altLang="ru-RU" sz="1200" b="0" dirty="0" smtClean="0">
                <a:solidFill>
                  <a:srgbClr val="000000"/>
                </a:solidFill>
                <a:latin typeface="Times New Roman" pitchFamily="18" charset="0"/>
                <a:cs typeface="Times New Roman" pitchFamily="18"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200" b="0" dirty="0" smtClean="0">
                <a:solidFill>
                  <a:srgbClr val="000000"/>
                </a:solidFill>
                <a:latin typeface="Times New Roman" pitchFamily="18" charset="0"/>
                <a:cs typeface="Times New Roman" pitchFamily="18" charset="0"/>
              </a:rPr>
              <a:t>I.I. </a:t>
            </a:r>
            <a:r>
              <a:rPr lang="en-US" altLang="ru-RU" sz="1200" b="0" dirty="0" err="1" smtClean="0">
                <a:solidFill>
                  <a:srgbClr val="000000"/>
                </a:solidFill>
                <a:latin typeface="Times New Roman" pitchFamily="18" charset="0"/>
                <a:cs typeface="Times New Roman" pitchFamily="18" charset="0"/>
              </a:rPr>
              <a:t>Mechnikov</a:t>
            </a:r>
            <a:r>
              <a:rPr lang="en-US" altLang="ru-RU" sz="1200" b="0" dirty="0" smtClean="0">
                <a:solidFill>
                  <a:srgbClr val="000000"/>
                </a:solidFill>
                <a:latin typeface="Times New Roman" pitchFamily="18" charset="0"/>
                <a:cs typeface="Times New Roman" pitchFamily="18" charset="0"/>
              </a:rPr>
              <a:t> National University is students’ active participation in scientific research.</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200" b="0" dirty="0" smtClean="0">
                <a:solidFill>
                  <a:srgbClr val="000000"/>
                </a:solidFill>
                <a:latin typeface="Times New Roman" pitchFamily="18" charset="0"/>
                <a:cs typeface="Times New Roman" pitchFamily="18" charset="0"/>
              </a:rPr>
              <a:t>The efforts of the team of scientists and scientific-pedagogical staff of the University are directed to fulfill the priority R&amp;D directions for the Ukrainian State, which is administered by the Special Research Subdivision, in the structure of which are:</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200" b="0" spc="-10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200" dirty="0" smtClean="0">
                <a:solidFill>
                  <a:srgbClr val="000000"/>
                </a:solidFill>
                <a:latin typeface="Times New Roman" pitchFamily="18" charset="0"/>
                <a:cs typeface="Times New Roman" pitchFamily="18" charset="0"/>
              </a:rPr>
              <a:t>The Scientific Research Institute “Astronomical Observatory”</a:t>
            </a:r>
            <a:r>
              <a:rPr lang="ru-RU" altLang="ru-RU" sz="1200" dirty="0" smtClean="0">
                <a:solidFill>
                  <a:srgbClr val="000000"/>
                </a:solidFill>
                <a:latin typeface="Times New Roman" pitchFamily="18" charset="0"/>
                <a:cs typeface="Times New Roman" pitchFamily="18" charset="0"/>
              </a:rPr>
              <a:t> </a:t>
            </a:r>
            <a:r>
              <a:rPr lang="en-US" altLang="ru-RU" sz="1200" b="0" dirty="0" smtClean="0">
                <a:solidFill>
                  <a:srgbClr val="000000"/>
                </a:solidFill>
                <a:latin typeface="Times New Roman" pitchFamily="18" charset="0"/>
                <a:cs typeface="Times New Roman" pitchFamily="18" charset="0"/>
              </a:rPr>
              <a:t>was established in 1871 and now is one of the oldest in Ukraine. The observatory boasts a collection of star sky shoots taken within the 20</a:t>
            </a:r>
            <a:r>
              <a:rPr lang="en-US" altLang="ru-RU" sz="1200" b="0" baseline="30000" dirty="0" smtClean="0">
                <a:solidFill>
                  <a:srgbClr val="000000"/>
                </a:solidFill>
                <a:latin typeface="Times New Roman" pitchFamily="18" charset="0"/>
                <a:cs typeface="Times New Roman" pitchFamily="18" charset="0"/>
              </a:rPr>
              <a:t>th</a:t>
            </a:r>
            <a:r>
              <a:rPr lang="en-US" altLang="ru-RU" sz="1200" b="0" dirty="0" smtClean="0">
                <a:solidFill>
                  <a:srgbClr val="000000"/>
                </a:solidFill>
                <a:latin typeface="Times New Roman" pitchFamily="18" charset="0"/>
                <a:cs typeface="Times New Roman" pitchFamily="18" charset="0"/>
              </a:rPr>
              <a:t> century which ranks third in the world and is considered to be national heritage.</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200" b="0" spc="-10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200" dirty="0" smtClean="0">
                <a:solidFill>
                  <a:srgbClr val="000000"/>
                </a:solidFill>
                <a:latin typeface="Times New Roman" pitchFamily="18" charset="0"/>
                <a:cs typeface="Times New Roman" pitchFamily="18" charset="0"/>
              </a:rPr>
              <a:t>The Scientific Research Institute</a:t>
            </a:r>
            <a:r>
              <a:rPr lang="ru-RU" altLang="ru-RU" sz="1200" dirty="0" smtClean="0">
                <a:solidFill>
                  <a:srgbClr val="000000"/>
                </a:solidFill>
                <a:latin typeface="Times New Roman" pitchFamily="18" charset="0"/>
                <a:cs typeface="Times New Roman" pitchFamily="18" charset="0"/>
              </a:rPr>
              <a:t> </a:t>
            </a:r>
            <a:r>
              <a:rPr lang="en-US" altLang="ru-RU" sz="1200" dirty="0" smtClean="0">
                <a:solidFill>
                  <a:srgbClr val="000000"/>
                </a:solidFill>
                <a:latin typeface="Times New Roman" pitchFamily="18" charset="0"/>
                <a:cs typeface="Times New Roman" pitchFamily="18" charset="0"/>
              </a:rPr>
              <a:t>of Physics </a:t>
            </a:r>
            <a:r>
              <a:rPr lang="en-US" altLang="ru-RU" sz="1200" b="0" dirty="0" smtClean="0">
                <a:solidFill>
                  <a:srgbClr val="000000"/>
                </a:solidFill>
                <a:latin typeface="Times New Roman" pitchFamily="18" charset="0"/>
                <a:cs typeface="Times New Roman" pitchFamily="18" charset="0"/>
              </a:rPr>
              <a:t>was the first university scientific institute of physics in Ukraine. It was founded in </a:t>
            </a:r>
            <a:r>
              <a:rPr lang="ru-RU" altLang="ru-RU" sz="1200" b="0" dirty="0" smtClean="0">
                <a:solidFill>
                  <a:srgbClr val="000000"/>
                </a:solidFill>
                <a:latin typeface="Times New Roman" pitchFamily="18" charset="0"/>
                <a:cs typeface="Times New Roman" pitchFamily="18" charset="0"/>
              </a:rPr>
              <a:t>1926</a:t>
            </a:r>
            <a:r>
              <a:rPr lang="en-US" altLang="ru-RU" sz="1200" b="0" dirty="0" smtClean="0">
                <a:solidFill>
                  <a:srgbClr val="000000"/>
                </a:solidFill>
                <a:latin typeface="Times New Roman" pitchFamily="18" charset="0"/>
                <a:cs typeface="Times New Roman" pitchFamily="18" charset="0"/>
              </a:rPr>
              <a:t> and became the famous centre in the area of optical information, which represented Ukraine at the International Committee  of  Scientific Photography.</a:t>
            </a:r>
            <a:r>
              <a:rPr lang="ru-RU" altLang="ru-RU" sz="1200" b="0" dirty="0" smtClean="0">
                <a:solidFill>
                  <a:srgbClr val="000000"/>
                </a:solidFill>
                <a:latin typeface="Times New Roman" pitchFamily="18" charset="0"/>
                <a:cs typeface="Times New Roman" pitchFamily="18" charset="0"/>
              </a:rPr>
              <a:t> </a:t>
            </a:r>
            <a:r>
              <a:rPr lang="en-US" altLang="ru-RU" sz="1200" b="0" dirty="0" smtClean="0">
                <a:solidFill>
                  <a:srgbClr val="000000"/>
                </a:solidFill>
                <a:latin typeface="Times New Roman" pitchFamily="18" charset="0"/>
                <a:cs typeface="Times New Roman" pitchFamily="18" charset="0"/>
              </a:rPr>
              <a:t>The Institute’s works have been awarded  prizes by the Government of Ukraine, of the former USSR and the American Photography Society.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200" b="0" spc="-10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200" dirty="0" smtClean="0">
                <a:solidFill>
                  <a:srgbClr val="000000"/>
                </a:solidFill>
                <a:latin typeface="Times New Roman" pitchFamily="18" charset="0"/>
                <a:cs typeface="Times New Roman" pitchFamily="18" charset="0"/>
              </a:rPr>
              <a:t>The Institute of Combustion and non Traditional Technologies  (</a:t>
            </a:r>
            <a:r>
              <a:rPr lang="en-US" altLang="ru-RU" sz="1200" dirty="0" err="1" smtClean="0">
                <a:solidFill>
                  <a:srgbClr val="000000"/>
                </a:solidFill>
                <a:latin typeface="Times New Roman" pitchFamily="18" charset="0"/>
                <a:cs typeface="Times New Roman" pitchFamily="18" charset="0"/>
              </a:rPr>
              <a:t>ICnTT</a:t>
            </a:r>
            <a:r>
              <a:rPr lang="en-US" altLang="ru-RU" sz="1200" dirty="0" smtClean="0">
                <a:solidFill>
                  <a:srgbClr val="000000"/>
                </a:solidFill>
                <a:latin typeface="Times New Roman" pitchFamily="18" charset="0"/>
                <a:cs typeface="Times New Roman" pitchFamily="18" charset="0"/>
              </a:rPr>
              <a:t>)</a:t>
            </a:r>
            <a:r>
              <a:rPr lang="ru-RU" altLang="ru-RU" sz="1200" dirty="0" smtClean="0">
                <a:solidFill>
                  <a:srgbClr val="000000"/>
                </a:solidFill>
                <a:latin typeface="Times New Roman" pitchFamily="18" charset="0"/>
                <a:cs typeface="Times New Roman" pitchFamily="18" charset="0"/>
              </a:rPr>
              <a:t> </a:t>
            </a:r>
            <a:r>
              <a:rPr lang="en-US" altLang="ru-RU" sz="1200" b="0" dirty="0" smtClean="0">
                <a:solidFill>
                  <a:srgbClr val="000000"/>
                </a:solidFill>
                <a:latin typeface="Times New Roman" pitchFamily="18" charset="0"/>
                <a:cs typeface="Times New Roman" pitchFamily="18" charset="0"/>
              </a:rPr>
              <a:t>is the only one in Ukraine of its kind. </a:t>
            </a:r>
            <a:r>
              <a:rPr lang="en-US" altLang="ru-RU" sz="1200" b="0" dirty="0" err="1" smtClean="0">
                <a:solidFill>
                  <a:srgbClr val="000000"/>
                </a:solidFill>
                <a:latin typeface="Times New Roman" pitchFamily="18" charset="0"/>
                <a:cs typeface="Times New Roman" pitchFamily="18" charset="0"/>
              </a:rPr>
              <a:t>ICnTT</a:t>
            </a:r>
            <a:r>
              <a:rPr lang="en-US" altLang="ru-RU" sz="1200" b="0" dirty="0" smtClean="0">
                <a:solidFill>
                  <a:srgbClr val="000000"/>
                </a:solidFill>
                <a:latin typeface="Times New Roman" pitchFamily="18" charset="0"/>
                <a:cs typeface="Times New Roman" pitchFamily="18" charset="0"/>
              </a:rPr>
              <a:t> represents Ukraine at the European consortium in </a:t>
            </a:r>
            <a:r>
              <a:rPr lang="en-US" altLang="ru-RU" sz="1200" b="0" dirty="0" err="1" smtClean="0">
                <a:solidFill>
                  <a:srgbClr val="000000"/>
                </a:solidFill>
                <a:latin typeface="Times New Roman" pitchFamily="18" charset="0"/>
                <a:cs typeface="Times New Roman" pitchFamily="18" charset="0"/>
              </a:rPr>
              <a:t>nano</a:t>
            </a:r>
            <a:r>
              <a:rPr lang="en-US" altLang="ru-RU" sz="1200" b="0" dirty="0" smtClean="0">
                <a:solidFill>
                  <a:srgbClr val="000000"/>
                </a:solidFill>
                <a:latin typeface="Times New Roman" pitchFamily="18" charset="0"/>
                <a:cs typeface="Times New Roman" pitchFamily="18" charset="0"/>
              </a:rPr>
              <a:t>-materials.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ru-RU" sz="1200" b="0" spc="-10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200" b="0" dirty="0" smtClean="0">
                <a:solidFill>
                  <a:srgbClr val="000000"/>
                </a:solidFill>
                <a:latin typeface="Times New Roman" pitchFamily="18" charset="0"/>
                <a:cs typeface="Times New Roman" pitchFamily="18" charset="0"/>
              </a:rPr>
              <a:t>The scientific –research works are also conducted in the:</a:t>
            </a:r>
          </a:p>
          <a:p>
            <a:pPr>
              <a:defRPr/>
            </a:pPr>
            <a:r>
              <a:rPr lang="en-US" sz="1200" dirty="0" smtClean="0">
                <a:solidFill>
                  <a:schemeClr val="tx1"/>
                </a:solidFill>
                <a:latin typeface="Times New Roman" pitchFamily="18" charset="0"/>
                <a:cs typeface="Times New Roman" pitchFamily="18" charset="0"/>
              </a:rPr>
              <a:t>SCIENTIFIC LIBRARY </a:t>
            </a:r>
            <a:r>
              <a:rPr lang="en-US" sz="1200" b="0" dirty="0" smtClean="0">
                <a:solidFill>
                  <a:schemeClr val="tx1"/>
                </a:solidFill>
                <a:latin typeface="Times New Roman" pitchFamily="18" charset="0"/>
                <a:cs typeface="Times New Roman" pitchFamily="18" charset="0"/>
              </a:rPr>
              <a:t>- one of the largest and the oldest University scientific library in Ukraine, which plays an important role in the organization of scientific and educational works. The library carriers out its own research and also effectively contributes to the scientific work of the university. It was founded in 1817 as a Richelieu Lyceum library and has a fund of more than 4 million volumes, including the unique ancient editions of XV-XVIII centuries.</a:t>
            </a:r>
            <a:endParaRPr lang="ru-RU" altLang="ru-RU" sz="1200" b="0" dirty="0">
              <a:solidFill>
                <a:srgbClr val="00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271463" y="0"/>
            <a:ext cx="3671887" cy="9906000"/>
          </a:xfrm>
          <a:prstGeom prst="rect">
            <a:avLst/>
          </a:prstGeom>
          <a:gradFill rotWithShape="0">
            <a:gsLst>
              <a:gs pos="100000">
                <a:schemeClr val="bg1"/>
              </a:gs>
              <a:gs pos="100000">
                <a:srgbClr val="996633"/>
              </a:gs>
            </a:gsLst>
            <a:lin ang="2700000" scaled="1"/>
          </a:gradFill>
          <a:ln>
            <a:noFill/>
          </a:ln>
        </p:spPr>
        <p:txBody>
          <a:bodyPr wrap="none" anchor="ctr"/>
          <a:lstStyle/>
          <a:p>
            <a:pPr>
              <a:buClr>
                <a:srgbClr val="000000"/>
              </a:buClr>
              <a:buSzPct val="100000"/>
              <a:buFont typeface="Times New Roman" pitchFamily="18" charset="0"/>
              <a:buNone/>
              <a:defRPr/>
            </a:pPr>
            <a:endParaRPr lang="ru-RU" altLang="ru-RU" dirty="0"/>
          </a:p>
        </p:txBody>
      </p:sp>
      <p:sp>
        <p:nvSpPr>
          <p:cNvPr id="40963" name="Rectangle 2"/>
          <p:cNvSpPr>
            <a:spLocks noChangeArrowheads="1"/>
          </p:cNvSpPr>
          <p:nvPr/>
        </p:nvSpPr>
        <p:spPr bwMode="auto">
          <a:xfrm>
            <a:off x="125363" y="991556"/>
            <a:ext cx="4176464" cy="8312148"/>
          </a:xfrm>
          <a:prstGeom prst="rect">
            <a:avLst/>
          </a:prstGeom>
          <a:noFill/>
          <a:ln w="9525">
            <a:noFill/>
            <a:round/>
            <a:headEnd/>
            <a:tailEnd/>
          </a:ln>
        </p:spPr>
        <p:txBody>
          <a:bodyPr wrap="square" lIns="90000" tIns="46800" rIns="90000" bIns="46800" anchor="ctr">
            <a:spAutoFit/>
          </a:bodyPr>
          <a:lstStyle/>
          <a:p>
            <a:r>
              <a:rPr lang="en-US" altLang="ru-RU" sz="1200" dirty="0" smtClean="0">
                <a:solidFill>
                  <a:schemeClr val="tx1"/>
                </a:solidFill>
                <a:latin typeface="Times New Roman" pitchFamily="18" charset="0"/>
                <a:cs typeface="Times New Roman" pitchFamily="18" charset="0"/>
              </a:rPr>
              <a:t>The Botanical Garden </a:t>
            </a:r>
            <a:r>
              <a:rPr lang="en-US" altLang="ru-RU" sz="1200" b="0" dirty="0" smtClean="0">
                <a:solidFill>
                  <a:schemeClr val="tx1"/>
                </a:solidFill>
                <a:latin typeface="Times New Roman" pitchFamily="18" charset="0"/>
                <a:cs typeface="Times New Roman" pitchFamily="18" charset="0"/>
              </a:rPr>
              <a:t>is one of the oldest (since 1867) scientific </a:t>
            </a:r>
            <a:r>
              <a:rPr lang="en-US" altLang="ru-RU" sz="1200" b="0" dirty="0" err="1" smtClean="0">
                <a:solidFill>
                  <a:schemeClr val="tx1"/>
                </a:solidFill>
                <a:latin typeface="Times New Roman" pitchFamily="18" charset="0"/>
                <a:cs typeface="Times New Roman" pitchFamily="18" charset="0"/>
              </a:rPr>
              <a:t>centres</a:t>
            </a:r>
            <a:r>
              <a:rPr lang="en-US" altLang="ru-RU" sz="1200" b="0" dirty="0" smtClean="0">
                <a:solidFill>
                  <a:schemeClr val="tx1"/>
                </a:solidFill>
                <a:latin typeface="Times New Roman" pitchFamily="18" charset="0"/>
                <a:cs typeface="Times New Roman" pitchFamily="18" charset="0"/>
              </a:rPr>
              <a:t> of world-wide flora diversity. </a:t>
            </a:r>
          </a:p>
          <a:p>
            <a:r>
              <a:rPr lang="en-US" altLang="ru-RU" sz="1200" b="0" dirty="0" smtClean="0">
                <a:solidFill>
                  <a:schemeClr val="tx1"/>
                </a:solidFill>
                <a:latin typeface="Times New Roman" pitchFamily="18" charset="0"/>
                <a:cs typeface="Times New Roman" pitchFamily="18" charset="0"/>
              </a:rPr>
              <a:t>It has the status of a Natural Heritage Site and </a:t>
            </a:r>
          </a:p>
          <a:p>
            <a:r>
              <a:rPr lang="en-US" altLang="ru-RU" sz="1200" b="0" dirty="0" smtClean="0">
                <a:solidFill>
                  <a:schemeClr val="tx1"/>
                </a:solidFill>
                <a:latin typeface="Times New Roman" pitchFamily="18" charset="0"/>
                <a:cs typeface="Times New Roman" pitchFamily="18" charset="0"/>
              </a:rPr>
              <a:t>it has been listed on the Natural Reserve Fund </a:t>
            </a:r>
          </a:p>
          <a:p>
            <a:r>
              <a:rPr lang="en-US" altLang="ru-RU" sz="1200" b="0" dirty="0" smtClean="0">
                <a:solidFill>
                  <a:schemeClr val="tx1"/>
                </a:solidFill>
                <a:latin typeface="Times New Roman" pitchFamily="18" charset="0"/>
                <a:cs typeface="Times New Roman" pitchFamily="18" charset="0"/>
              </a:rPr>
              <a:t>of Ukraine. The collection includes 3840</a:t>
            </a:r>
          </a:p>
          <a:p>
            <a:r>
              <a:rPr lang="en-US" altLang="ru-RU" sz="1200" b="0" dirty="0" smtClean="0">
                <a:solidFill>
                  <a:schemeClr val="tx1"/>
                </a:solidFill>
                <a:latin typeface="Times New Roman" pitchFamily="18" charset="0"/>
                <a:cs typeface="Times New Roman" pitchFamily="18" charset="0"/>
              </a:rPr>
              <a:t>species of plants, biological forms and hybrids.</a:t>
            </a:r>
          </a:p>
          <a:p>
            <a:r>
              <a:rPr lang="en-US" altLang="ru-RU" sz="1200" b="0" dirty="0" smtClean="0">
                <a:solidFill>
                  <a:schemeClr val="tx1"/>
                </a:solidFill>
                <a:latin typeface="Times New Roman" pitchFamily="18" charset="0"/>
                <a:cs typeface="Times New Roman" pitchFamily="18" charset="0"/>
              </a:rPr>
              <a:t>The ex-president of the Ukrainian Academy of Science</a:t>
            </a:r>
          </a:p>
          <a:p>
            <a:r>
              <a:rPr lang="en-US" altLang="ru-RU" sz="1200" b="0" dirty="0" smtClean="0">
                <a:solidFill>
                  <a:schemeClr val="tx1"/>
                </a:solidFill>
                <a:latin typeface="Times New Roman" pitchFamily="18" charset="0"/>
                <a:cs typeface="Times New Roman" pitchFamily="18" charset="0"/>
              </a:rPr>
              <a:t>V.I. </a:t>
            </a:r>
            <a:r>
              <a:rPr lang="en-US" altLang="ru-RU" sz="1200" b="0" dirty="0" err="1" smtClean="0">
                <a:solidFill>
                  <a:schemeClr val="tx1"/>
                </a:solidFill>
                <a:latin typeface="Times New Roman" pitchFamily="18" charset="0"/>
                <a:cs typeface="Times New Roman" pitchFamily="18" charset="0"/>
              </a:rPr>
              <a:t>Lipskiy</a:t>
            </a:r>
            <a:r>
              <a:rPr lang="en-US" altLang="ru-RU" sz="1200" b="0" dirty="0" smtClean="0">
                <a:solidFill>
                  <a:schemeClr val="tx1"/>
                </a:solidFill>
                <a:latin typeface="Times New Roman" pitchFamily="18" charset="0"/>
                <a:cs typeface="Times New Roman" pitchFamily="18" charset="0"/>
              </a:rPr>
              <a:t> was in charge of the University</a:t>
            </a:r>
          </a:p>
          <a:p>
            <a:pPr>
              <a:lnSpc>
                <a:spcPct val="120000"/>
              </a:lnSpc>
            </a:pPr>
            <a:r>
              <a:rPr lang="en-US" altLang="ru-RU" sz="1200" b="0" dirty="0" smtClean="0">
                <a:solidFill>
                  <a:schemeClr val="tx1"/>
                </a:solidFill>
                <a:latin typeface="Times New Roman" pitchFamily="18" charset="0"/>
                <a:cs typeface="Times New Roman" pitchFamily="18" charset="0"/>
              </a:rPr>
              <a:t>Botanical Garden in the period of 1928-1937.</a:t>
            </a:r>
          </a:p>
          <a:p>
            <a:pPr>
              <a:lnSpc>
                <a:spcPct val="120000"/>
              </a:lnSpc>
            </a:pPr>
            <a:endParaRPr lang="en-US" altLang="ru-RU" sz="1200" b="0" dirty="0" smtClean="0">
              <a:solidFill>
                <a:schemeClr val="tx1"/>
              </a:solidFill>
              <a:latin typeface="Times New Roman" pitchFamily="18" charset="0"/>
              <a:cs typeface="Times New Roman" pitchFamily="18" charset="0"/>
            </a:endParaRPr>
          </a:p>
          <a:p>
            <a:pPr>
              <a:lnSpc>
                <a:spcPct val="120000"/>
              </a:lnSpc>
            </a:pPr>
            <a:r>
              <a:rPr lang="en-US" altLang="ru-RU" sz="1200" b="0" dirty="0" smtClean="0">
                <a:solidFill>
                  <a:schemeClr val="tx1"/>
                </a:solidFill>
                <a:latin typeface="Times New Roman" pitchFamily="18" charset="0"/>
                <a:cs typeface="Times New Roman" pitchFamily="18" charset="0"/>
              </a:rPr>
              <a:t>Among the scientific subdivisions are:</a:t>
            </a:r>
          </a:p>
          <a:p>
            <a:pPr>
              <a:lnSpc>
                <a:spcPct val="120000"/>
              </a:lnSpc>
            </a:pPr>
            <a:r>
              <a:rPr lang="en-US" altLang="ru-RU" sz="1200" dirty="0" smtClean="0">
                <a:solidFill>
                  <a:schemeClr val="tx1"/>
                </a:solidFill>
                <a:latin typeface="Times New Roman" pitchFamily="18" charset="0"/>
                <a:cs typeface="Times New Roman" pitchFamily="18" charset="0"/>
              </a:rPr>
              <a:t>The </a:t>
            </a:r>
            <a:r>
              <a:rPr lang="en-US" altLang="ru-RU" sz="1200" dirty="0" err="1" smtClean="0">
                <a:solidFill>
                  <a:schemeClr val="tx1"/>
                </a:solidFill>
                <a:latin typeface="Times New Roman" pitchFamily="18" charset="0"/>
                <a:cs typeface="Times New Roman" pitchFamily="18" charset="0"/>
              </a:rPr>
              <a:t>Hydrobiological</a:t>
            </a:r>
            <a:r>
              <a:rPr lang="en-US" altLang="ru-RU" sz="1200" dirty="0" smtClean="0">
                <a:solidFill>
                  <a:schemeClr val="tx1"/>
                </a:solidFill>
                <a:latin typeface="Times New Roman" pitchFamily="18" charset="0"/>
                <a:cs typeface="Times New Roman" pitchFamily="18" charset="0"/>
              </a:rPr>
              <a:t> Station </a:t>
            </a:r>
            <a:r>
              <a:rPr lang="en-US" altLang="ru-RU" sz="1200" b="0" dirty="0" smtClean="0">
                <a:solidFill>
                  <a:schemeClr val="tx1"/>
                </a:solidFill>
                <a:latin typeface="Times New Roman" pitchFamily="18" charset="0"/>
                <a:cs typeface="Times New Roman" pitchFamily="18" charset="0"/>
              </a:rPr>
              <a:t>set up in</a:t>
            </a:r>
          </a:p>
          <a:p>
            <a:r>
              <a:rPr lang="en-US" altLang="ru-RU" sz="1200" b="0" dirty="0" smtClean="0">
                <a:solidFill>
                  <a:schemeClr val="tx1"/>
                </a:solidFill>
                <a:latin typeface="Times New Roman" pitchFamily="18" charset="0"/>
                <a:cs typeface="Times New Roman" pitchFamily="18" charset="0"/>
              </a:rPr>
              <a:t>1902 by the well-known zoologist </a:t>
            </a:r>
            <a:endParaRPr lang="uk-UA" altLang="ru-RU" sz="1200" b="0" dirty="0" smtClean="0">
              <a:solidFill>
                <a:schemeClr val="tx1"/>
              </a:solidFill>
              <a:latin typeface="Times New Roman" pitchFamily="18" charset="0"/>
              <a:cs typeface="Times New Roman" pitchFamily="18" charset="0"/>
            </a:endParaRPr>
          </a:p>
          <a:p>
            <a:r>
              <a:rPr lang="en-US" altLang="ru-RU" sz="1200" b="0" dirty="0" smtClean="0">
                <a:solidFill>
                  <a:schemeClr val="tx1"/>
                </a:solidFill>
                <a:latin typeface="Times New Roman" pitchFamily="18" charset="0"/>
                <a:cs typeface="Times New Roman" pitchFamily="18" charset="0"/>
              </a:rPr>
              <a:t>P. M. </a:t>
            </a:r>
            <a:r>
              <a:rPr lang="en-US" altLang="ru-RU" sz="1200" b="0" dirty="0" err="1" smtClean="0">
                <a:solidFill>
                  <a:schemeClr val="tx1"/>
                </a:solidFill>
                <a:latin typeface="Times New Roman" pitchFamily="18" charset="0"/>
                <a:cs typeface="Times New Roman" pitchFamily="18" charset="0"/>
              </a:rPr>
              <a:t>Buchinskiy</a:t>
            </a:r>
            <a:r>
              <a:rPr lang="en-US" altLang="ru-RU" sz="1200" b="0" dirty="0" smtClean="0">
                <a:solidFill>
                  <a:schemeClr val="tx1"/>
                </a:solidFill>
                <a:latin typeface="Times New Roman" pitchFamily="18" charset="0"/>
                <a:cs typeface="Times New Roman" pitchFamily="18" charset="0"/>
              </a:rPr>
              <a:t> and is unique</a:t>
            </a:r>
          </a:p>
          <a:p>
            <a:r>
              <a:rPr lang="en-US" altLang="ru-RU" sz="1200" b="0" dirty="0" smtClean="0">
                <a:solidFill>
                  <a:schemeClr val="tx1"/>
                </a:solidFill>
                <a:latin typeface="Times New Roman" pitchFamily="18" charset="0"/>
                <a:cs typeface="Times New Roman" pitchFamily="18" charset="0"/>
              </a:rPr>
              <a:t>in Ukraine. </a:t>
            </a:r>
          </a:p>
          <a:p>
            <a:endParaRPr lang="en-US" altLang="ru-RU" sz="1200" b="0" dirty="0" smtClean="0">
              <a:solidFill>
                <a:schemeClr val="tx1"/>
              </a:solidFill>
              <a:latin typeface="Times New Roman" pitchFamily="18" charset="0"/>
              <a:cs typeface="Times New Roman" pitchFamily="18" charset="0"/>
            </a:endParaRPr>
          </a:p>
          <a:p>
            <a:pPr>
              <a:lnSpc>
                <a:spcPct val="120000"/>
              </a:lnSpc>
            </a:pPr>
            <a:r>
              <a:rPr lang="en-US" altLang="ru-RU" sz="1200" dirty="0" err="1" smtClean="0">
                <a:solidFill>
                  <a:schemeClr val="tx1"/>
                </a:solidFill>
                <a:latin typeface="Times New Roman" pitchFamily="18" charset="0"/>
                <a:cs typeface="Times New Roman" pitchFamily="18" charset="0"/>
              </a:rPr>
              <a:t>Petrograff</a:t>
            </a:r>
            <a:r>
              <a:rPr lang="en-US" altLang="ru-RU" sz="1200" dirty="0" smtClean="0">
                <a:solidFill>
                  <a:schemeClr val="tx1"/>
                </a:solidFill>
                <a:latin typeface="Times New Roman" pitchFamily="18" charset="0"/>
                <a:cs typeface="Times New Roman" pitchFamily="18" charset="0"/>
              </a:rPr>
              <a:t>-Mineralogical Museum</a:t>
            </a:r>
            <a:r>
              <a:rPr lang="uk-UA" altLang="ru-RU" sz="1200" dirty="0" smtClean="0">
                <a:solidFill>
                  <a:schemeClr val="tx1"/>
                </a:solidFill>
                <a:latin typeface="Times New Roman" pitchFamily="18" charset="0"/>
                <a:cs typeface="Times New Roman" pitchFamily="18" charset="0"/>
              </a:rPr>
              <a:t> </a:t>
            </a:r>
            <a:r>
              <a:rPr lang="en-US" altLang="ru-RU" sz="1200" dirty="0" smtClean="0">
                <a:solidFill>
                  <a:schemeClr val="tx1"/>
                </a:solidFill>
                <a:latin typeface="Times New Roman" pitchFamily="18" charset="0"/>
                <a:cs typeface="Times New Roman" pitchFamily="18" charset="0"/>
              </a:rPr>
              <a:t>- </a:t>
            </a:r>
          </a:p>
          <a:p>
            <a:r>
              <a:rPr lang="en-US" altLang="ru-RU" sz="1200" b="0" dirty="0" smtClean="0">
                <a:solidFill>
                  <a:schemeClr val="tx1"/>
                </a:solidFill>
                <a:latin typeface="Times New Roman" pitchFamily="18" charset="0"/>
                <a:cs typeface="Times New Roman" pitchFamily="18" charset="0"/>
              </a:rPr>
              <a:t>Established in 1865 is the source of a great</a:t>
            </a:r>
          </a:p>
          <a:p>
            <a:r>
              <a:rPr lang="en-US" altLang="ru-RU" sz="1200" b="0" dirty="0" smtClean="0">
                <a:solidFill>
                  <a:schemeClr val="tx1"/>
                </a:solidFill>
                <a:latin typeface="Times New Roman" pitchFamily="18" charset="0"/>
                <a:cs typeface="Times New Roman" pitchFamily="18" charset="0"/>
              </a:rPr>
              <a:t>variety of minerals of considerable scientific </a:t>
            </a:r>
          </a:p>
          <a:p>
            <a:r>
              <a:rPr lang="en-US" altLang="ru-RU" sz="1200" b="0" dirty="0" smtClean="0">
                <a:solidFill>
                  <a:schemeClr val="tx1"/>
                </a:solidFill>
                <a:latin typeface="Times New Roman" pitchFamily="18" charset="0"/>
                <a:cs typeface="Times New Roman" pitchFamily="18" charset="0"/>
              </a:rPr>
              <a:t>and educational value.</a:t>
            </a:r>
          </a:p>
          <a:p>
            <a:endParaRPr lang="en-US" altLang="ru-RU" sz="1200" b="0" dirty="0" smtClean="0">
              <a:solidFill>
                <a:schemeClr val="tx1"/>
              </a:solidFill>
              <a:latin typeface="Times New Roman" pitchFamily="18" charset="0"/>
              <a:cs typeface="Times New Roman" pitchFamily="18" charset="0"/>
            </a:endParaRPr>
          </a:p>
          <a:p>
            <a:r>
              <a:rPr lang="en-US" altLang="ru-RU" sz="1200" dirty="0" smtClean="0">
                <a:solidFill>
                  <a:schemeClr val="tx1"/>
                </a:solidFill>
                <a:latin typeface="Times New Roman" pitchFamily="18" charset="0"/>
                <a:cs typeface="Times New Roman" pitchFamily="18" charset="0"/>
              </a:rPr>
              <a:t>The Zoology Museum </a:t>
            </a:r>
            <a:r>
              <a:rPr lang="en-US" altLang="ru-RU" sz="1200" b="0" dirty="0" smtClean="0">
                <a:solidFill>
                  <a:schemeClr val="tx1"/>
                </a:solidFill>
                <a:latin typeface="Times New Roman" pitchFamily="18" charset="0"/>
                <a:cs typeface="Times New Roman" pitchFamily="18" charset="0"/>
              </a:rPr>
              <a:t>set up in 1865 and</a:t>
            </a:r>
          </a:p>
          <a:p>
            <a:r>
              <a:rPr lang="en-US" altLang="ru-RU" sz="1200" b="0" dirty="0" smtClean="0">
                <a:solidFill>
                  <a:schemeClr val="tx1"/>
                </a:solidFill>
                <a:latin typeface="Times New Roman" pitchFamily="18" charset="0"/>
                <a:cs typeface="Times New Roman" pitchFamily="18" charset="0"/>
              </a:rPr>
              <a:t>currently has 50 000 exhibits.</a:t>
            </a:r>
          </a:p>
          <a:p>
            <a:endParaRPr lang="en-US" altLang="ru-RU" sz="1200" b="0" dirty="0" smtClean="0">
              <a:solidFill>
                <a:schemeClr val="tx1"/>
              </a:solidFill>
              <a:latin typeface="Times New Roman" pitchFamily="18" charset="0"/>
              <a:cs typeface="Times New Roman" pitchFamily="18" charset="0"/>
            </a:endParaRPr>
          </a:p>
          <a:p>
            <a:r>
              <a:rPr lang="en-US" altLang="ru-RU" sz="1200" dirty="0" smtClean="0">
                <a:solidFill>
                  <a:schemeClr val="tx1"/>
                </a:solidFill>
                <a:latin typeface="Times New Roman" pitchFamily="18" charset="0"/>
                <a:cs typeface="Times New Roman" pitchFamily="18" charset="0"/>
              </a:rPr>
              <a:t>The Paleontology museum </a:t>
            </a:r>
            <a:r>
              <a:rPr lang="en-US" altLang="ru-RU" sz="1200" b="0" dirty="0" smtClean="0">
                <a:solidFill>
                  <a:schemeClr val="tx1"/>
                </a:solidFill>
                <a:latin typeface="Times New Roman" pitchFamily="18" charset="0"/>
                <a:cs typeface="Times New Roman" pitchFamily="18" charset="0"/>
              </a:rPr>
              <a:t>founded </a:t>
            </a:r>
          </a:p>
          <a:p>
            <a:r>
              <a:rPr lang="en-US" altLang="ru-RU" sz="1200" b="0" dirty="0" smtClean="0">
                <a:solidFill>
                  <a:schemeClr val="tx1"/>
                </a:solidFill>
                <a:latin typeface="Times New Roman" pitchFamily="18" charset="0"/>
                <a:cs typeface="Times New Roman" pitchFamily="18" charset="0"/>
              </a:rPr>
              <a:t>in 1873. One of the largest paleontology</a:t>
            </a:r>
          </a:p>
          <a:p>
            <a:r>
              <a:rPr lang="en-US" altLang="ru-RU" sz="1200" b="0" dirty="0" smtClean="0">
                <a:solidFill>
                  <a:schemeClr val="tx1"/>
                </a:solidFill>
                <a:latin typeface="Times New Roman" pitchFamily="18" charset="0"/>
                <a:cs typeface="Times New Roman" pitchFamily="18" charset="0"/>
              </a:rPr>
              <a:t>collections in Europe is presented in it and</a:t>
            </a:r>
          </a:p>
          <a:p>
            <a:r>
              <a:rPr lang="en-US" altLang="ru-RU" sz="1200" b="0" dirty="0" smtClean="0">
                <a:solidFill>
                  <a:schemeClr val="tx1"/>
                </a:solidFill>
                <a:latin typeface="Times New Roman" pitchFamily="18" charset="0"/>
                <a:cs typeface="Times New Roman" pitchFamily="18" charset="0"/>
              </a:rPr>
              <a:t>currently has 40 000 exhibits.</a:t>
            </a:r>
          </a:p>
          <a:p>
            <a:endParaRPr lang="en-US" altLang="ru-RU" sz="1200" b="0" dirty="0" smtClean="0">
              <a:solidFill>
                <a:schemeClr val="tx1"/>
              </a:solidFill>
              <a:latin typeface="Times New Roman" pitchFamily="18" charset="0"/>
              <a:cs typeface="Times New Roman" pitchFamily="18" charset="0"/>
            </a:endParaRPr>
          </a:p>
          <a:p>
            <a:r>
              <a:rPr lang="en-US" altLang="ru-RU" sz="1200" dirty="0" smtClean="0">
                <a:solidFill>
                  <a:schemeClr val="tx1"/>
                </a:solidFill>
                <a:latin typeface="Times New Roman" pitchFamily="18" charset="0"/>
                <a:cs typeface="Times New Roman" pitchFamily="18" charset="0"/>
              </a:rPr>
              <a:t>Museum of the Rare Book -</a:t>
            </a:r>
          </a:p>
          <a:p>
            <a:r>
              <a:rPr lang="en-US" altLang="ru-RU" sz="1200" b="0" dirty="0" smtClean="0">
                <a:solidFill>
                  <a:schemeClr val="tx1"/>
                </a:solidFill>
                <a:latin typeface="Times New Roman" pitchFamily="18" charset="0"/>
                <a:cs typeface="Times New Roman" pitchFamily="18" charset="0"/>
              </a:rPr>
              <a:t>established in 1979, it has more than 100,000 rare and valuable books and incunabula. It functions in the structure of the ONU Scientific Library.</a:t>
            </a:r>
          </a:p>
          <a:p>
            <a:endParaRPr lang="en-US" altLang="ru-RU" sz="1200" b="0" dirty="0" smtClean="0">
              <a:solidFill>
                <a:schemeClr val="tx1"/>
              </a:solidFill>
              <a:latin typeface="Times New Roman" pitchFamily="18" charset="0"/>
              <a:cs typeface="Times New Roman" pitchFamily="18" charset="0"/>
            </a:endParaRPr>
          </a:p>
          <a:p>
            <a:r>
              <a:rPr lang="en-US" altLang="ru-RU" sz="1400" dirty="0" smtClean="0">
                <a:solidFill>
                  <a:schemeClr val="tx1"/>
                </a:solidFill>
                <a:latin typeface="Times New Roman" pitchFamily="18" charset="0"/>
                <a:cs typeface="Times New Roman" pitchFamily="18" charset="0"/>
              </a:rPr>
              <a:t>The Post Graduate Education Department (PhD) and Doctor of  Science Preparation Department (Dr. Sc)</a:t>
            </a:r>
          </a:p>
          <a:p>
            <a:r>
              <a:rPr lang="en-US" altLang="ru-RU" sz="1200" b="0" dirty="0" smtClean="0">
                <a:solidFill>
                  <a:schemeClr val="tx1"/>
                </a:solidFill>
                <a:latin typeface="Times New Roman" pitchFamily="18" charset="0"/>
                <a:cs typeface="Times New Roman" pitchFamily="18" charset="0"/>
              </a:rPr>
              <a:t>The Post Graduate Department</a:t>
            </a:r>
          </a:p>
          <a:p>
            <a:r>
              <a:rPr lang="en-US" altLang="ru-RU" sz="1200" b="0" dirty="0" smtClean="0">
                <a:solidFill>
                  <a:schemeClr val="tx1"/>
                </a:solidFill>
                <a:latin typeface="Times New Roman" pitchFamily="18" charset="0"/>
                <a:cs typeface="Times New Roman" pitchFamily="18" charset="0"/>
              </a:rPr>
              <a:t>is one of the largest in Ukraine. It has about </a:t>
            </a:r>
          </a:p>
          <a:p>
            <a:r>
              <a:rPr lang="en-US" altLang="ru-RU" sz="1200" b="0" dirty="0" smtClean="0">
                <a:solidFill>
                  <a:schemeClr val="tx1"/>
                </a:solidFill>
                <a:latin typeface="Times New Roman" pitchFamily="18" charset="0"/>
                <a:cs typeface="Times New Roman" pitchFamily="18" charset="0"/>
              </a:rPr>
              <a:t>300 PhD students and an average of 15 </a:t>
            </a:r>
            <a:r>
              <a:rPr lang="en-US" altLang="ru-RU" sz="1200" b="0" dirty="0" err="1" smtClean="0">
                <a:solidFill>
                  <a:schemeClr val="tx1"/>
                </a:solidFill>
                <a:latin typeface="Times New Roman" pitchFamily="18" charset="0"/>
                <a:cs typeface="Times New Roman" pitchFamily="18" charset="0"/>
              </a:rPr>
              <a:t>Dr.Sc</a:t>
            </a:r>
            <a:r>
              <a:rPr lang="en-US" altLang="ru-RU" sz="1200" b="0" dirty="0" smtClean="0">
                <a:solidFill>
                  <a:schemeClr val="tx1"/>
                </a:solidFill>
                <a:latin typeface="Times New Roman" pitchFamily="18" charset="0"/>
                <a:cs typeface="Times New Roman" pitchFamily="18" charset="0"/>
              </a:rPr>
              <a:t>. students yearly. In average 10 Dr. Sc. and 30 PhD theses are completed every year.</a:t>
            </a:r>
          </a:p>
          <a:p>
            <a:r>
              <a:rPr lang="en-US" altLang="ru-RU" sz="1200" b="0" dirty="0" smtClean="0">
                <a:solidFill>
                  <a:schemeClr val="tx1"/>
                </a:solidFill>
                <a:latin typeface="Times New Roman" pitchFamily="18" charset="0"/>
                <a:cs typeface="Times New Roman" pitchFamily="18" charset="0"/>
              </a:rPr>
              <a:t>This activity is facilitated by 1</a:t>
            </a:r>
            <a:r>
              <a:rPr lang="ru-RU" altLang="ru-RU" sz="1200" b="0" dirty="0" smtClean="0">
                <a:solidFill>
                  <a:schemeClr val="tx1"/>
                </a:solidFill>
                <a:latin typeface="Times New Roman" pitchFamily="18" charset="0"/>
                <a:cs typeface="Times New Roman" pitchFamily="18" charset="0"/>
              </a:rPr>
              <a:t>1</a:t>
            </a:r>
            <a:r>
              <a:rPr lang="en-US" altLang="ru-RU" sz="1200" b="0" dirty="0" smtClean="0">
                <a:solidFill>
                  <a:schemeClr val="tx1"/>
                </a:solidFill>
                <a:latin typeface="Times New Roman" pitchFamily="18" charset="0"/>
                <a:cs typeface="Times New Roman" pitchFamily="18" charset="0"/>
              </a:rPr>
              <a:t> specialized dissertation Councils for more than </a:t>
            </a:r>
            <a:r>
              <a:rPr lang="ru-RU" altLang="ru-RU" sz="1200" b="0" dirty="0" smtClean="0">
                <a:solidFill>
                  <a:schemeClr val="tx1"/>
                </a:solidFill>
                <a:latin typeface="Times New Roman" pitchFamily="18" charset="0"/>
                <a:cs typeface="Times New Roman" pitchFamily="18" charset="0"/>
              </a:rPr>
              <a:t>24</a:t>
            </a:r>
            <a:r>
              <a:rPr lang="en-US" altLang="ru-RU" sz="1200" b="0" dirty="0" smtClean="0">
                <a:solidFill>
                  <a:schemeClr val="tx1"/>
                </a:solidFill>
                <a:latin typeface="Times New Roman" pitchFamily="18" charset="0"/>
                <a:cs typeface="Times New Roman" pitchFamily="18" charset="0"/>
              </a:rPr>
              <a:t> </a:t>
            </a:r>
            <a:r>
              <a:rPr lang="en-GB" altLang="ru-RU" sz="1200" b="0" dirty="0" smtClean="0">
                <a:solidFill>
                  <a:schemeClr val="tx1"/>
                </a:solidFill>
                <a:latin typeface="Times New Roman" pitchFamily="18" charset="0"/>
                <a:cs typeface="Times New Roman" pitchFamily="18" charset="0"/>
              </a:rPr>
              <a:t>specialities</a:t>
            </a:r>
            <a:r>
              <a:rPr lang="en-US" altLang="ru-RU" sz="1200" b="0" dirty="0" smtClean="0">
                <a:solidFill>
                  <a:schemeClr val="tx1"/>
                </a:solidFill>
                <a:latin typeface="Times New Roman" pitchFamily="18" charset="0"/>
                <a:cs typeface="Times New Roman" pitchFamily="18" charset="0"/>
              </a:rPr>
              <a:t>.   </a:t>
            </a:r>
            <a:endParaRPr lang="en-US" altLang="ru-RU" sz="1200" b="0" dirty="0">
              <a:solidFill>
                <a:schemeClr val="tx1"/>
              </a:solidFill>
              <a:latin typeface="Times New Roman" pitchFamily="18" charset="0"/>
              <a:cs typeface="Times New Roman" pitchFamily="18" charset="0"/>
            </a:endParaRPr>
          </a:p>
        </p:txBody>
      </p:sp>
      <p:pic>
        <p:nvPicPr>
          <p:cNvPr id="40964" name="Picture 3"/>
          <p:cNvPicPr>
            <a:picLocks noChangeAspect="1" noChangeArrowheads="1"/>
          </p:cNvPicPr>
          <p:nvPr/>
        </p:nvPicPr>
        <p:blipFill>
          <a:blip r:embed="rId3" cstate="print"/>
          <a:srcRect/>
          <a:stretch>
            <a:fillRect/>
          </a:stretch>
        </p:blipFill>
        <p:spPr bwMode="auto">
          <a:xfrm>
            <a:off x="4445843" y="1447670"/>
            <a:ext cx="2304355" cy="1906421"/>
          </a:xfrm>
          <a:prstGeom prst="rect">
            <a:avLst/>
          </a:prstGeom>
          <a:noFill/>
          <a:ln w="9360">
            <a:solidFill>
              <a:srgbClr val="000000"/>
            </a:solidFill>
            <a:miter lim="800000"/>
            <a:headEnd/>
            <a:tailEnd/>
          </a:ln>
        </p:spPr>
      </p:pic>
      <p:pic>
        <p:nvPicPr>
          <p:cNvPr id="40965" name="Picture 5"/>
          <p:cNvPicPr>
            <a:picLocks noChangeAspect="1" noChangeArrowheads="1"/>
          </p:cNvPicPr>
          <p:nvPr/>
        </p:nvPicPr>
        <p:blipFill>
          <a:blip r:embed="rId4" cstate="print"/>
          <a:srcRect/>
          <a:stretch>
            <a:fillRect/>
          </a:stretch>
        </p:blipFill>
        <p:spPr bwMode="auto">
          <a:xfrm>
            <a:off x="4445843" y="3441626"/>
            <a:ext cx="2323878" cy="1882725"/>
          </a:xfrm>
          <a:prstGeom prst="rect">
            <a:avLst/>
          </a:prstGeom>
          <a:noFill/>
          <a:ln w="9360">
            <a:solidFill>
              <a:srgbClr val="006633"/>
            </a:solidFill>
            <a:miter lim="800000"/>
            <a:headEnd/>
            <a:tailEnd/>
          </a:ln>
        </p:spPr>
      </p:pic>
      <p:pic>
        <p:nvPicPr>
          <p:cNvPr id="40968" name="Рисунок 9" descr="http://onu.edu.ua/cache/resized/b66a6068ca1241a17e5995a61d72febd.jpg"/>
          <p:cNvPicPr>
            <a:picLocks noChangeAspect="1" noChangeArrowheads="1"/>
          </p:cNvPicPr>
          <p:nvPr/>
        </p:nvPicPr>
        <p:blipFill>
          <a:blip r:embed="rId5" cstate="print"/>
          <a:srcRect/>
          <a:stretch>
            <a:fillRect/>
          </a:stretch>
        </p:blipFill>
        <p:spPr bwMode="auto">
          <a:xfrm>
            <a:off x="4276415" y="6105922"/>
            <a:ext cx="2466292" cy="2028701"/>
          </a:xfrm>
          <a:prstGeom prst="rect">
            <a:avLst/>
          </a:prstGeom>
          <a:noFill/>
          <a:ln w="9525">
            <a:noFill/>
            <a:miter lim="800000"/>
            <a:headEnd/>
            <a:tailEnd/>
          </a:ln>
        </p:spPr>
      </p:pic>
      <p:sp>
        <p:nvSpPr>
          <p:cNvPr id="9"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30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
        <p:nvSpPr>
          <p:cNvPr id="10" name="Rectangle 2"/>
          <p:cNvSpPr>
            <a:spLocks noChangeArrowheads="1"/>
          </p:cNvSpPr>
          <p:nvPr/>
        </p:nvSpPr>
        <p:spPr bwMode="auto">
          <a:xfrm>
            <a:off x="-1588" y="0"/>
            <a:ext cx="6877051" cy="792163"/>
          </a:xfrm>
          <a:prstGeom prst="rect">
            <a:avLst/>
          </a:prstGeom>
          <a:gradFill rotWithShape="0">
            <a:gsLst>
              <a:gs pos="0">
                <a:srgbClr val="FFEFD1"/>
              </a:gs>
              <a:gs pos="64999">
                <a:srgbClr val="F0EBD5"/>
              </a:gs>
              <a:gs pos="100000">
                <a:srgbClr val="D1C39F"/>
              </a:gs>
            </a:gsLst>
            <a:lin ang="5400000"/>
          </a:gradFill>
          <a:ln w="9525">
            <a:noFill/>
            <a:round/>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a:solidFill>
                  <a:srgbClr val="000000"/>
                </a:solidFill>
                <a:latin typeface="Times New Roman" pitchFamily="18" charset="0"/>
                <a:cs typeface="Times New Roman" pitchFamily="18" charset="0"/>
              </a:rPr>
              <a:t>SCIENTIFIC RESEARCH DEPARMENTS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3293715" y="201266"/>
            <a:ext cx="3455863" cy="9185920"/>
          </a:xfrm>
          <a:prstGeom prst="rect">
            <a:avLst/>
          </a:prstGeom>
          <a:gradFill rotWithShape="0">
            <a:gsLst>
              <a:gs pos="100000">
                <a:schemeClr val="bg1"/>
              </a:gs>
              <a:gs pos="100000">
                <a:srgbClr val="996633"/>
              </a:gs>
            </a:gsLst>
            <a:lin ang="2700000" scaled="1"/>
          </a:gradFill>
          <a:ln>
            <a:noFill/>
          </a:ln>
        </p:spPr>
        <p:txBody>
          <a:bodyPr wrap="none" anchor="ctr"/>
          <a:lstStyle/>
          <a:p>
            <a:pPr>
              <a:buClr>
                <a:srgbClr val="000000"/>
              </a:buClr>
              <a:buSzPct val="100000"/>
              <a:buFont typeface="Times New Roman" pitchFamily="18" charset="0"/>
              <a:buNone/>
              <a:defRPr/>
            </a:pPr>
            <a:endParaRPr lang="ru-RU" altLang="ru-RU"/>
          </a:p>
        </p:txBody>
      </p:sp>
      <p:sp>
        <p:nvSpPr>
          <p:cNvPr id="41987" name="Rectangle 2"/>
          <p:cNvSpPr>
            <a:spLocks noChangeArrowheads="1"/>
          </p:cNvSpPr>
          <p:nvPr/>
        </p:nvSpPr>
        <p:spPr bwMode="auto">
          <a:xfrm>
            <a:off x="3077691" y="1065362"/>
            <a:ext cx="3600450" cy="4280275"/>
          </a:xfrm>
          <a:prstGeom prst="rect">
            <a:avLst/>
          </a:prstGeom>
          <a:noFill/>
          <a:ln w="9525">
            <a:noFill/>
            <a:round/>
            <a:headEnd/>
            <a:tailEnd/>
          </a:ln>
        </p:spPr>
        <p:txBody>
          <a:bodyPr lIns="90000" tIns="46800" rIns="90000" bIns="46800">
            <a:spAutoFit/>
          </a:bodyPr>
          <a:lstStyle/>
          <a:p>
            <a:pPr algn="ctr"/>
            <a:r>
              <a:rPr lang="en-US" altLang="ru-RU" sz="1600" dirty="0" smtClean="0">
                <a:solidFill>
                  <a:schemeClr val="tx1"/>
                </a:solidFill>
                <a:latin typeface="Times New Roman" pitchFamily="18" charset="0"/>
                <a:cs typeface="Times New Roman" pitchFamily="18" charset="0"/>
              </a:rPr>
              <a:t>International Scientific-Educational Collaboration</a:t>
            </a:r>
          </a:p>
          <a:p>
            <a:pPr algn="just"/>
            <a:r>
              <a:rPr lang="en-US" altLang="ru-RU" sz="1200" b="0" dirty="0" err="1" smtClean="0">
                <a:solidFill>
                  <a:schemeClr val="tx1"/>
                </a:solidFill>
                <a:latin typeface="Times New Roman" pitchFamily="18" charset="0"/>
                <a:cs typeface="Times New Roman" pitchFamily="18" charset="0"/>
              </a:rPr>
              <a:t>Odesa</a:t>
            </a:r>
            <a:r>
              <a:rPr lang="en-US" altLang="ru-RU" sz="1200" b="0" dirty="0" smtClean="0">
                <a:solidFill>
                  <a:schemeClr val="tx1"/>
                </a:solidFill>
                <a:latin typeface="Times New Roman" pitchFamily="18" charset="0"/>
                <a:cs typeface="Times New Roman" pitchFamily="18" charset="0"/>
              </a:rPr>
              <a:t> University is the only university in Southern Ukraine which is an accredited member of the consortium «Erasmus </a:t>
            </a:r>
            <a:r>
              <a:rPr lang="en-US" altLang="ru-RU" sz="1200" b="0" dirty="0" err="1" smtClean="0">
                <a:solidFill>
                  <a:schemeClr val="tx1"/>
                </a:solidFill>
                <a:latin typeface="Times New Roman" pitchFamily="18" charset="0"/>
                <a:cs typeface="Times New Roman" pitchFamily="18" charset="0"/>
              </a:rPr>
              <a:t>Mundus</a:t>
            </a:r>
            <a:r>
              <a:rPr lang="en-US" altLang="ru-RU" sz="1200" b="0" dirty="0" smtClean="0">
                <a:solidFill>
                  <a:schemeClr val="tx1"/>
                </a:solidFill>
                <a:latin typeface="Times New Roman" pitchFamily="18" charset="0"/>
                <a:cs typeface="Times New Roman" pitchFamily="18" charset="0"/>
              </a:rPr>
              <a:t> – External cooperation window», which allows students, PhD and </a:t>
            </a:r>
            <a:r>
              <a:rPr lang="en-US" altLang="ru-RU" sz="1200" b="0" dirty="0" err="1" smtClean="0">
                <a:solidFill>
                  <a:schemeClr val="tx1"/>
                </a:solidFill>
                <a:latin typeface="Times New Roman" pitchFamily="18" charset="0"/>
                <a:cs typeface="Times New Roman" pitchFamily="18" charset="0"/>
              </a:rPr>
              <a:t>Dr.Sc</a:t>
            </a:r>
            <a:r>
              <a:rPr lang="en-US" altLang="ru-RU" sz="1200" b="0" dirty="0" smtClean="0">
                <a:solidFill>
                  <a:schemeClr val="tx1"/>
                </a:solidFill>
                <a:latin typeface="Times New Roman" pitchFamily="18" charset="0"/>
                <a:cs typeface="Times New Roman" pitchFamily="18" charset="0"/>
              </a:rPr>
              <a:t>. students and lecturers to have long-term work experience in leading Universities of Western Europe. </a:t>
            </a:r>
          </a:p>
          <a:p>
            <a:pPr algn="just"/>
            <a:endParaRPr lang="en-US" altLang="ru-RU" sz="1200" b="0" dirty="0" smtClean="0">
              <a:solidFill>
                <a:schemeClr val="tx1"/>
              </a:solidFill>
              <a:latin typeface="Times New Roman" pitchFamily="18" charset="0"/>
              <a:cs typeface="Times New Roman" pitchFamily="18" charset="0"/>
            </a:endParaRPr>
          </a:p>
          <a:p>
            <a:pPr algn="just"/>
            <a:r>
              <a:rPr lang="en-US" altLang="ru-RU" sz="1200" b="0" dirty="0" smtClean="0">
                <a:solidFill>
                  <a:schemeClr val="tx1"/>
                </a:solidFill>
                <a:latin typeface="Times New Roman" pitchFamily="18" charset="0"/>
                <a:cs typeface="Times New Roman" pitchFamily="18" charset="0"/>
              </a:rPr>
              <a:t>Odessa I.I. </a:t>
            </a:r>
            <a:r>
              <a:rPr lang="en-US" altLang="ru-RU" sz="1200" b="0" dirty="0" err="1" smtClean="0">
                <a:solidFill>
                  <a:schemeClr val="tx1"/>
                </a:solidFill>
                <a:latin typeface="Times New Roman" pitchFamily="18" charset="0"/>
                <a:cs typeface="Times New Roman" pitchFamily="18" charset="0"/>
              </a:rPr>
              <a:t>Mechnikov</a:t>
            </a:r>
            <a:r>
              <a:rPr lang="en-US" altLang="ru-RU" sz="1200" b="0" dirty="0" smtClean="0">
                <a:solidFill>
                  <a:schemeClr val="tx1"/>
                </a:solidFill>
                <a:latin typeface="Times New Roman" pitchFamily="18" charset="0"/>
                <a:cs typeface="Times New Roman" pitchFamily="18" charset="0"/>
              </a:rPr>
              <a:t> National University is a Member of the European Universities Association, Danube Rectors Conference.</a:t>
            </a:r>
          </a:p>
          <a:p>
            <a:pPr algn="just"/>
            <a:endParaRPr lang="en-US" altLang="ru-RU" sz="1200" b="0" dirty="0" smtClean="0">
              <a:solidFill>
                <a:schemeClr val="tx1"/>
              </a:solidFill>
              <a:latin typeface="Times New Roman" pitchFamily="18" charset="0"/>
              <a:cs typeface="Times New Roman" pitchFamily="18" charset="0"/>
            </a:endParaRPr>
          </a:p>
          <a:p>
            <a:pPr algn="just"/>
            <a:r>
              <a:rPr lang="en-US" altLang="ru-RU" sz="1200" b="0" dirty="0" smtClean="0">
                <a:solidFill>
                  <a:schemeClr val="tx1"/>
                </a:solidFill>
                <a:latin typeface="Times New Roman" pitchFamily="18" charset="0"/>
                <a:cs typeface="Times New Roman" pitchFamily="18" charset="0"/>
              </a:rPr>
              <a:t>ONU is a highly recognized leader in the Bologna process promotion amongst Ukrainian and overseas students. According to the </a:t>
            </a:r>
            <a:r>
              <a:rPr lang="en-US" altLang="ru-RU" sz="1200" b="0" dirty="0" err="1" smtClean="0">
                <a:solidFill>
                  <a:schemeClr val="tx1"/>
                </a:solidFill>
                <a:latin typeface="Times New Roman" pitchFamily="18" charset="0"/>
                <a:cs typeface="Times New Roman" pitchFamily="18" charset="0"/>
              </a:rPr>
              <a:t>programme</a:t>
            </a:r>
            <a:r>
              <a:rPr lang="en-US" altLang="ru-RU" sz="1200" b="0" dirty="0" smtClean="0">
                <a:solidFill>
                  <a:schemeClr val="tx1"/>
                </a:solidFill>
                <a:latin typeface="Times New Roman" pitchFamily="18" charset="0"/>
                <a:cs typeface="Times New Roman" pitchFamily="18" charset="0"/>
              </a:rPr>
              <a:t> of “</a:t>
            </a:r>
            <a:r>
              <a:rPr lang="en-US" altLang="ru-RU" sz="1200" b="0" dirty="0" err="1" smtClean="0">
                <a:solidFill>
                  <a:schemeClr val="tx1"/>
                </a:solidFill>
                <a:latin typeface="Times New Roman" pitchFamily="18" charset="0"/>
                <a:cs typeface="Times New Roman" pitchFamily="18" charset="0"/>
              </a:rPr>
              <a:t>harmonising</a:t>
            </a:r>
            <a:r>
              <a:rPr lang="en-US" altLang="ru-RU" sz="1200" b="0" dirty="0" smtClean="0">
                <a:solidFill>
                  <a:schemeClr val="tx1"/>
                </a:solidFill>
                <a:latin typeface="Times New Roman" pitchFamily="18" charset="0"/>
                <a:cs typeface="Times New Roman" pitchFamily="18" charset="0"/>
              </a:rPr>
              <a:t> the architecture of the European Higher</a:t>
            </a:r>
          </a:p>
          <a:p>
            <a:pPr algn="just"/>
            <a:r>
              <a:rPr lang="en-US" altLang="ru-RU" sz="1200" b="0" dirty="0" smtClean="0">
                <a:solidFill>
                  <a:schemeClr val="tx1"/>
                </a:solidFill>
                <a:latin typeface="Times New Roman" pitchFamily="18" charset="0"/>
                <a:cs typeface="Times New Roman" pitchFamily="18" charset="0"/>
              </a:rPr>
              <a:t>Education system” we have students</a:t>
            </a:r>
          </a:p>
          <a:p>
            <a:pPr algn="just"/>
            <a:r>
              <a:rPr lang="en-US" altLang="ru-RU" sz="1200" b="0" dirty="0" smtClean="0">
                <a:solidFill>
                  <a:schemeClr val="tx1"/>
                </a:solidFill>
                <a:latin typeface="Times New Roman" pitchFamily="18" charset="0"/>
                <a:cs typeface="Times New Roman" pitchFamily="18" charset="0"/>
              </a:rPr>
              <a:t>studying with us from the Universities Ca‘ </a:t>
            </a:r>
            <a:r>
              <a:rPr lang="en-US" altLang="ru-RU" sz="1200" b="0" dirty="0" err="1" smtClean="0">
                <a:solidFill>
                  <a:schemeClr val="tx1"/>
                </a:solidFill>
                <a:latin typeface="Times New Roman" pitchFamily="18" charset="0"/>
                <a:cs typeface="Times New Roman" pitchFamily="18" charset="0"/>
              </a:rPr>
              <a:t>Foscari</a:t>
            </a:r>
            <a:r>
              <a:rPr lang="en-US" altLang="ru-RU" sz="1200" b="0" dirty="0" smtClean="0">
                <a:solidFill>
                  <a:schemeClr val="tx1"/>
                </a:solidFill>
                <a:latin typeface="Times New Roman" pitchFamily="18" charset="0"/>
                <a:cs typeface="Times New Roman" pitchFamily="18" charset="0"/>
              </a:rPr>
              <a:t> (Venice, Italy), Regensburg and</a:t>
            </a:r>
          </a:p>
          <a:p>
            <a:pPr algn="just"/>
            <a:r>
              <a:rPr lang="en-US" altLang="ru-RU" sz="1200" b="0" dirty="0" smtClean="0">
                <a:solidFill>
                  <a:schemeClr val="tx1"/>
                </a:solidFill>
                <a:latin typeface="Times New Roman" pitchFamily="18" charset="0"/>
                <a:cs typeface="Times New Roman" pitchFamily="18" charset="0"/>
              </a:rPr>
              <a:t>Bremen (Germany), </a:t>
            </a:r>
            <a:r>
              <a:rPr lang="en-US" altLang="ru-RU" sz="1200" b="0" dirty="0" err="1" smtClean="0">
                <a:solidFill>
                  <a:schemeClr val="tx1"/>
                </a:solidFill>
                <a:latin typeface="Times New Roman" pitchFamily="18" charset="0"/>
                <a:cs typeface="Times New Roman" pitchFamily="18" charset="0"/>
              </a:rPr>
              <a:t>Tsandzyn</a:t>
            </a:r>
            <a:r>
              <a:rPr lang="en-US" altLang="ru-RU" sz="1200" b="0" dirty="0" smtClean="0">
                <a:solidFill>
                  <a:schemeClr val="tx1"/>
                </a:solidFill>
                <a:latin typeface="Times New Roman" pitchFamily="18" charset="0"/>
                <a:cs typeface="Times New Roman" pitchFamily="18" charset="0"/>
              </a:rPr>
              <a:t> (China),</a:t>
            </a:r>
          </a:p>
          <a:p>
            <a:pPr algn="just"/>
            <a:r>
              <a:rPr lang="en-US" altLang="ru-RU" sz="1200" b="0" dirty="0" err="1" smtClean="0">
                <a:solidFill>
                  <a:schemeClr val="tx1"/>
                </a:solidFill>
                <a:latin typeface="Times New Roman" pitchFamily="18" charset="0"/>
                <a:cs typeface="Times New Roman" pitchFamily="18" charset="0"/>
              </a:rPr>
              <a:t>Fatikh</a:t>
            </a:r>
            <a:r>
              <a:rPr lang="en-US" altLang="ru-RU" sz="1200" b="0" dirty="0" smtClean="0">
                <a:solidFill>
                  <a:schemeClr val="tx1"/>
                </a:solidFill>
                <a:latin typeface="Times New Roman" pitchFamily="18" charset="0"/>
                <a:cs typeface="Times New Roman" pitchFamily="18" charset="0"/>
              </a:rPr>
              <a:t> (Turkey) and many others.</a:t>
            </a:r>
            <a:endParaRPr lang="ru-RU" altLang="ru-RU" sz="1200" b="0" dirty="0">
              <a:solidFill>
                <a:schemeClr val="tx1"/>
              </a:solidFill>
              <a:latin typeface="Comic Sans MS" pitchFamily="66" charset="0"/>
            </a:endParaRPr>
          </a:p>
        </p:txBody>
      </p:sp>
      <p:sp>
        <p:nvSpPr>
          <p:cNvPr id="30727" name="Rectangle 6"/>
          <p:cNvSpPr>
            <a:spLocks noChangeArrowheads="1"/>
          </p:cNvSpPr>
          <p:nvPr/>
        </p:nvSpPr>
        <p:spPr bwMode="auto">
          <a:xfrm>
            <a:off x="413395" y="3369618"/>
            <a:ext cx="2378177" cy="685445"/>
          </a:xfrm>
          <a:prstGeom prst="rect">
            <a:avLst/>
          </a:prstGeom>
          <a:gradFill rotWithShape="0">
            <a:gsLst>
              <a:gs pos="100000">
                <a:schemeClr val="bg1"/>
              </a:gs>
              <a:gs pos="100000">
                <a:srgbClr val="FFCC99">
                  <a:alpha val="78000"/>
                </a:srgbClr>
              </a:gs>
            </a:gsLst>
            <a:lin ang="10800000" scaled="1"/>
          </a:gradFill>
          <a:ln>
            <a:noFill/>
          </a:ln>
        </p:spPr>
        <p:txBody>
          <a:bodyPr lIns="90000" tIns="46800" rIns="90000" bIns="46800">
            <a:spAutoFit/>
          </a:bodyPr>
          <a:lstStyle/>
          <a:p>
            <a:pPr>
              <a:lnSpc>
                <a:spcPct val="80000"/>
              </a:lnSpc>
              <a:spcBef>
                <a:spcPts val="450"/>
              </a:spcBef>
              <a:buSzPct val="8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Our University cooperates with </a:t>
            </a:r>
            <a:r>
              <a:rPr lang="ru-RU" altLang="ru-RU" sz="1200" b="0" dirty="0" smtClean="0">
                <a:solidFill>
                  <a:srgbClr val="000000"/>
                </a:solidFill>
                <a:latin typeface="Times New Roman" pitchFamily="18" charset="0"/>
                <a:cs typeface="Times New Roman" pitchFamily="18" charset="0"/>
              </a:rPr>
              <a:t>160</a:t>
            </a:r>
            <a:r>
              <a:rPr lang="en-US" altLang="ru-RU" sz="1200" b="0" dirty="0" smtClean="0">
                <a:solidFill>
                  <a:srgbClr val="000000"/>
                </a:solidFill>
                <a:latin typeface="Times New Roman" pitchFamily="18" charset="0"/>
                <a:cs typeface="Times New Roman" pitchFamily="18" charset="0"/>
              </a:rPr>
              <a:t> widely </a:t>
            </a:r>
            <a:r>
              <a:rPr lang="en-US" altLang="ru-RU" sz="1200" b="0" dirty="0" err="1" smtClean="0">
                <a:solidFill>
                  <a:srgbClr val="000000"/>
                </a:solidFill>
                <a:latin typeface="Times New Roman" pitchFamily="18" charset="0"/>
                <a:cs typeface="Times New Roman" pitchFamily="18" charset="0"/>
              </a:rPr>
              <a:t>recognised</a:t>
            </a:r>
            <a:r>
              <a:rPr lang="en-US" altLang="ru-RU" sz="1200" b="0" dirty="0" smtClean="0">
                <a:solidFill>
                  <a:srgbClr val="000000"/>
                </a:solidFill>
                <a:latin typeface="Times New Roman" pitchFamily="18" charset="0"/>
                <a:cs typeface="Times New Roman" pitchFamily="18" charset="0"/>
              </a:rPr>
              <a:t> higher education establishments from all over the world</a:t>
            </a:r>
            <a:r>
              <a:rPr lang="ru-RU" altLang="ru-RU" sz="1200" b="0" dirty="0" smtClean="0">
                <a:solidFill>
                  <a:srgbClr val="000000"/>
                </a:solidFill>
                <a:latin typeface="Times New Roman" pitchFamily="18" charset="0"/>
                <a:cs typeface="Times New Roman" pitchFamily="18" charset="0"/>
              </a:rPr>
              <a:t>.</a:t>
            </a:r>
            <a:endParaRPr lang="en-US" altLang="ru-RU" sz="1200" b="0" dirty="0">
              <a:solidFill>
                <a:srgbClr val="000000"/>
              </a:solidFill>
              <a:latin typeface="Times New Roman" pitchFamily="18" charset="0"/>
              <a:cs typeface="Times New Roman" pitchFamily="18" charset="0"/>
            </a:endParaRPr>
          </a:p>
        </p:txBody>
      </p:sp>
      <p:pic>
        <p:nvPicPr>
          <p:cNvPr id="41991" name="Рисунок 8" descr="http://onu.edu.ua/pub/bank/userfiles/images/news/292/3.jpg"/>
          <p:cNvPicPr>
            <a:picLocks noChangeAspect="1" noChangeArrowheads="1"/>
          </p:cNvPicPr>
          <p:nvPr/>
        </p:nvPicPr>
        <p:blipFill>
          <a:blip r:embed="rId3" cstate="print">
            <a:lum bright="20000" contrast="20000"/>
          </a:blip>
          <a:srcRect t="29662"/>
          <a:stretch>
            <a:fillRect/>
          </a:stretch>
        </p:blipFill>
        <p:spPr bwMode="auto">
          <a:xfrm>
            <a:off x="1133475" y="921346"/>
            <a:ext cx="1871663" cy="2320925"/>
          </a:xfrm>
          <a:prstGeom prst="rect">
            <a:avLst/>
          </a:prstGeom>
          <a:noFill/>
          <a:ln w="9525">
            <a:solidFill>
              <a:schemeClr val="tx1"/>
            </a:solidFill>
            <a:miter lim="800000"/>
            <a:headEnd/>
            <a:tailEnd/>
          </a:ln>
        </p:spPr>
      </p:pic>
      <p:sp>
        <p:nvSpPr>
          <p:cNvPr id="11" name="Rectangle 6"/>
          <p:cNvSpPr>
            <a:spLocks noChangeArrowheads="1"/>
          </p:cNvSpPr>
          <p:nvPr/>
        </p:nvSpPr>
        <p:spPr bwMode="auto">
          <a:xfrm>
            <a:off x="0" y="849338"/>
            <a:ext cx="1205484" cy="2495171"/>
          </a:xfrm>
          <a:prstGeom prst="rect">
            <a:avLst/>
          </a:prstGeom>
          <a:gradFill rotWithShape="0">
            <a:gsLst>
              <a:gs pos="100000">
                <a:schemeClr val="bg1"/>
              </a:gs>
              <a:gs pos="100000">
                <a:srgbClr val="FFCC99">
                  <a:alpha val="78000"/>
                </a:srgbClr>
              </a:gs>
            </a:gsLst>
            <a:lin ang="10800000" scaled="1"/>
          </a:gradFill>
          <a:ln>
            <a:solidFill>
              <a:schemeClr val="bg2"/>
            </a:solidFill>
          </a:ln>
        </p:spPr>
        <p:txBody>
          <a:bodyPr lIns="90000" tIns="46800" rIns="90000" bIns="46800">
            <a:spAutoFit/>
          </a:bodyPr>
          <a:lstStyle/>
          <a:p>
            <a:pPr>
              <a:buClr>
                <a:srgbClr val="000000"/>
              </a:buClr>
              <a:buSzPct val="100000"/>
              <a:buFont typeface="Times New Roman" pitchFamily="18" charset="0"/>
              <a:buNone/>
              <a:defRPr/>
            </a:pPr>
            <a:r>
              <a:rPr lang="en-US" altLang="ru-RU" sz="1200" b="0" dirty="0" smtClean="0">
                <a:solidFill>
                  <a:schemeClr val="tx1"/>
                </a:solidFill>
                <a:latin typeface="Times New Roman" pitchFamily="18" charset="0"/>
                <a:cs typeface="Times New Roman" pitchFamily="18" charset="0"/>
              </a:rPr>
              <a:t>In 2016  the ONU I. I. </a:t>
            </a:r>
            <a:r>
              <a:rPr lang="en-US" altLang="ru-RU" sz="1200" b="0" dirty="0" err="1" smtClean="0">
                <a:solidFill>
                  <a:schemeClr val="tx1"/>
                </a:solidFill>
                <a:latin typeface="Times New Roman" pitchFamily="18" charset="0"/>
                <a:cs typeface="Times New Roman" pitchFamily="18" charset="0"/>
              </a:rPr>
              <a:t>Mechnikov</a:t>
            </a:r>
            <a:r>
              <a:rPr lang="en-US" altLang="ru-RU" sz="1200" b="0" dirty="0" smtClean="0">
                <a:solidFill>
                  <a:schemeClr val="tx1"/>
                </a:solidFill>
                <a:latin typeface="Times New Roman" pitchFamily="18" charset="0"/>
                <a:cs typeface="Times New Roman" pitchFamily="18" charset="0"/>
              </a:rPr>
              <a:t> Rector, Prof. I. M. KOVAL, was awarded with the Diploma  of “Doctor </a:t>
            </a:r>
            <a:r>
              <a:rPr lang="en-US" altLang="ru-RU" sz="1200" b="0" dirty="0" err="1" smtClean="0">
                <a:solidFill>
                  <a:schemeClr val="tx1"/>
                </a:solidFill>
                <a:latin typeface="Times New Roman" pitchFamily="18" charset="0"/>
                <a:cs typeface="Times New Roman" pitchFamily="18" charset="0"/>
              </a:rPr>
              <a:t>Honoris</a:t>
            </a:r>
            <a:r>
              <a:rPr lang="en-US" altLang="ru-RU" sz="1200" b="0" dirty="0" smtClean="0">
                <a:solidFill>
                  <a:schemeClr val="tx1"/>
                </a:solidFill>
                <a:latin typeface="Times New Roman" pitchFamily="18" charset="0"/>
                <a:cs typeface="Times New Roman" pitchFamily="18" charset="0"/>
              </a:rPr>
              <a:t> </a:t>
            </a:r>
            <a:r>
              <a:rPr lang="en-US" altLang="ru-RU" sz="1200" b="0" dirty="0" err="1" smtClean="0">
                <a:solidFill>
                  <a:schemeClr val="tx1"/>
                </a:solidFill>
                <a:latin typeface="Times New Roman" pitchFamily="18" charset="0"/>
                <a:cs typeface="Times New Roman" pitchFamily="18" charset="0"/>
              </a:rPr>
              <a:t>Causa</a:t>
            </a:r>
            <a:r>
              <a:rPr lang="en-US" altLang="ru-RU" sz="1200" b="0" dirty="0" smtClean="0">
                <a:solidFill>
                  <a:schemeClr val="tx1"/>
                </a:solidFill>
                <a:latin typeface="Times New Roman" pitchFamily="18" charset="0"/>
                <a:cs typeface="Times New Roman" pitchFamily="18" charset="0"/>
              </a:rPr>
              <a:t>” of Galatz  University (Romania)</a:t>
            </a:r>
            <a:endParaRPr lang="ru-RU" altLang="ru-RU" sz="1200" b="0" dirty="0">
              <a:solidFill>
                <a:schemeClr val="tx1"/>
              </a:solidFill>
              <a:latin typeface="Times New Roman" pitchFamily="18" charset="0"/>
              <a:cs typeface="Times New Roman" pitchFamily="18" charset="0"/>
            </a:endParaRPr>
          </a:p>
        </p:txBody>
      </p:sp>
      <p:pic>
        <p:nvPicPr>
          <p:cNvPr id="41995" name="Рисунок 11" descr="http://onu.edu.ua/pub/bank/userfiles/images/news/273/1.jpg"/>
          <p:cNvPicPr>
            <a:picLocks noChangeAspect="1" noChangeArrowheads="1"/>
          </p:cNvPicPr>
          <p:nvPr/>
        </p:nvPicPr>
        <p:blipFill>
          <a:blip r:embed="rId4" cstate="print"/>
          <a:srcRect l="22104" t="60043"/>
          <a:stretch>
            <a:fillRect/>
          </a:stretch>
        </p:blipFill>
        <p:spPr bwMode="auto">
          <a:xfrm>
            <a:off x="3869779" y="7906122"/>
            <a:ext cx="2736850" cy="1474787"/>
          </a:xfrm>
          <a:prstGeom prst="rect">
            <a:avLst/>
          </a:prstGeom>
          <a:noFill/>
          <a:ln w="9525">
            <a:solidFill>
              <a:schemeClr val="tx1"/>
            </a:solidFill>
            <a:miter lim="800000"/>
            <a:headEnd/>
            <a:tailEnd/>
          </a:ln>
        </p:spPr>
      </p:pic>
      <p:sp>
        <p:nvSpPr>
          <p:cNvPr id="41996" name="Прямоугольник 12"/>
          <p:cNvSpPr>
            <a:spLocks noChangeArrowheads="1"/>
          </p:cNvSpPr>
          <p:nvPr/>
        </p:nvSpPr>
        <p:spPr bwMode="auto">
          <a:xfrm>
            <a:off x="197371" y="5241826"/>
            <a:ext cx="3870325" cy="2893100"/>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endParaRPr lang="uk-UA" altLang="ru-RU" sz="1400" b="0" dirty="0">
              <a:solidFill>
                <a:schemeClr val="tx1"/>
              </a:solidFill>
              <a:latin typeface="Comic Sans MS" pitchFamily="66" charset="0"/>
            </a:endParaRPr>
          </a:p>
          <a:p>
            <a:r>
              <a:rPr lang="en-US" altLang="ru-RU" sz="1200" b="0" dirty="0" smtClean="0">
                <a:solidFill>
                  <a:schemeClr val="tx1"/>
                </a:solidFill>
                <a:latin typeface="Times New Roman" pitchFamily="18" charset="0"/>
                <a:cs typeface="Times New Roman" pitchFamily="18" charset="0"/>
              </a:rPr>
              <a:t>The University is engaged in</a:t>
            </a:r>
          </a:p>
          <a:p>
            <a:r>
              <a:rPr lang="en-US" altLang="ru-RU" sz="1200" b="0" dirty="0" smtClean="0">
                <a:solidFill>
                  <a:schemeClr val="tx1"/>
                </a:solidFill>
                <a:latin typeface="Times New Roman" pitchFamily="18" charset="0"/>
                <a:cs typeface="Times New Roman" pitchFamily="18" charset="0"/>
              </a:rPr>
              <a:t>international </a:t>
            </a:r>
            <a:r>
              <a:rPr lang="en-US" altLang="ru-RU" sz="1200" b="0" dirty="0" err="1" smtClean="0">
                <a:solidFill>
                  <a:schemeClr val="tx1"/>
                </a:solidFill>
                <a:latin typeface="Times New Roman" pitchFamily="18" charset="0"/>
                <a:cs typeface="Times New Roman" pitchFamily="18" charset="0"/>
              </a:rPr>
              <a:t>programmes</a:t>
            </a:r>
            <a:r>
              <a:rPr lang="en-US" altLang="ru-RU" sz="1200" b="0" dirty="0" smtClean="0">
                <a:solidFill>
                  <a:schemeClr val="tx1"/>
                </a:solidFill>
                <a:latin typeface="Times New Roman" pitchFamily="18" charset="0"/>
                <a:cs typeface="Times New Roman" pitchFamily="18" charset="0"/>
              </a:rPr>
              <a:t>: TEMPUS, TAC</a:t>
            </a:r>
            <a:r>
              <a:rPr lang="ru-RU" altLang="ru-RU" sz="1200" b="0" dirty="0" smtClean="0">
                <a:solidFill>
                  <a:schemeClr val="tx1"/>
                </a:solidFill>
                <a:latin typeface="Times New Roman" pitchFamily="18" charset="0"/>
                <a:cs typeface="Times New Roman" pitchFamily="18" charset="0"/>
              </a:rPr>
              <a:t>І</a:t>
            </a:r>
            <a:r>
              <a:rPr lang="en-US" altLang="ru-RU" sz="1200" b="0" dirty="0" smtClean="0">
                <a:solidFill>
                  <a:schemeClr val="tx1"/>
                </a:solidFill>
                <a:latin typeface="Times New Roman" pitchFamily="18" charset="0"/>
                <a:cs typeface="Times New Roman" pitchFamily="18" charset="0"/>
              </a:rPr>
              <a:t>S,</a:t>
            </a:r>
          </a:p>
          <a:p>
            <a:r>
              <a:rPr lang="ru-RU" altLang="ru-RU" sz="1200" b="0" dirty="0" smtClean="0">
                <a:solidFill>
                  <a:schemeClr val="tx1"/>
                </a:solidFill>
                <a:latin typeface="Times New Roman" pitchFamily="18" charset="0"/>
                <a:cs typeface="Times New Roman" pitchFamily="18" charset="0"/>
              </a:rPr>
              <a:t>І</a:t>
            </a:r>
            <a:r>
              <a:rPr lang="en-US" altLang="ru-RU" sz="1200" b="0" dirty="0" smtClean="0">
                <a:solidFill>
                  <a:schemeClr val="tx1"/>
                </a:solidFill>
                <a:latin typeface="Times New Roman" pitchFamily="18" charset="0"/>
                <a:cs typeface="Times New Roman" pitchFamily="18" charset="0"/>
              </a:rPr>
              <a:t>NTAS, KNOW-HOW, “DNIPRO”, CRDF, FP-6, </a:t>
            </a:r>
            <a:endParaRPr lang="ru-RU" altLang="ru-RU" sz="1200" b="0" dirty="0" smtClean="0">
              <a:solidFill>
                <a:schemeClr val="tx1"/>
              </a:solidFill>
              <a:latin typeface="Times New Roman" pitchFamily="18" charset="0"/>
              <a:cs typeface="Times New Roman" pitchFamily="18" charset="0"/>
            </a:endParaRPr>
          </a:p>
          <a:p>
            <a:r>
              <a:rPr lang="en-US" altLang="ru-RU" sz="1200" b="0" dirty="0" smtClean="0">
                <a:solidFill>
                  <a:schemeClr val="tx1"/>
                </a:solidFill>
                <a:latin typeface="Times New Roman" pitchFamily="18" charset="0"/>
                <a:cs typeface="Times New Roman" pitchFamily="18" charset="0"/>
              </a:rPr>
              <a:t>FP-7, </a:t>
            </a:r>
            <a:r>
              <a:rPr lang="en-US" altLang="ru-RU" sz="1200" b="0" dirty="0" err="1" smtClean="0">
                <a:solidFill>
                  <a:schemeClr val="tx1"/>
                </a:solidFill>
                <a:latin typeface="Times New Roman" pitchFamily="18" charset="0"/>
                <a:cs typeface="Times New Roman" pitchFamily="18" charset="0"/>
              </a:rPr>
              <a:t>Gorizont</a:t>
            </a:r>
            <a:r>
              <a:rPr lang="en-US" altLang="ru-RU" sz="1200" b="0" dirty="0" smtClean="0">
                <a:solidFill>
                  <a:schemeClr val="tx1"/>
                </a:solidFill>
                <a:latin typeface="Times New Roman" pitchFamily="18" charset="0"/>
                <a:cs typeface="Times New Roman" pitchFamily="18" charset="0"/>
              </a:rPr>
              <a:t> 2020. Under the aegis of students’ </a:t>
            </a:r>
          </a:p>
          <a:p>
            <a:r>
              <a:rPr lang="en-US" altLang="ru-RU" sz="1200" b="0" dirty="0" smtClean="0">
                <a:solidFill>
                  <a:schemeClr val="tx1"/>
                </a:solidFill>
                <a:latin typeface="Times New Roman" pitchFamily="18" charset="0"/>
                <a:cs typeface="Times New Roman" pitchFamily="18" charset="0"/>
              </a:rPr>
              <a:t>exchange </a:t>
            </a:r>
            <a:r>
              <a:rPr lang="en-US" altLang="ru-RU" sz="1200" b="0" dirty="0" err="1" smtClean="0">
                <a:solidFill>
                  <a:schemeClr val="tx1"/>
                </a:solidFill>
                <a:latin typeface="Times New Roman" pitchFamily="18" charset="0"/>
                <a:cs typeface="Times New Roman" pitchFamily="18" charset="0"/>
              </a:rPr>
              <a:t>programmes</a:t>
            </a:r>
            <a:r>
              <a:rPr lang="en-US" altLang="ru-RU" sz="1200" b="0" dirty="0" smtClean="0">
                <a:solidFill>
                  <a:schemeClr val="tx1"/>
                </a:solidFill>
                <a:latin typeface="Times New Roman" pitchFamily="18" charset="0"/>
                <a:cs typeface="Times New Roman" pitchFamily="18" charset="0"/>
              </a:rPr>
              <a:t> the University offers great</a:t>
            </a:r>
          </a:p>
          <a:p>
            <a:r>
              <a:rPr lang="en-US" altLang="ru-RU" sz="1200" b="0" dirty="0" smtClean="0">
                <a:solidFill>
                  <a:schemeClr val="tx1"/>
                </a:solidFill>
                <a:latin typeface="Times New Roman" pitchFamily="18" charset="0"/>
                <a:cs typeface="Times New Roman" pitchFamily="18" charset="0"/>
              </a:rPr>
              <a:t>opportunities for its students, post</a:t>
            </a:r>
          </a:p>
          <a:p>
            <a:r>
              <a:rPr lang="en-US" altLang="ru-RU" sz="1200" b="0" dirty="0" smtClean="0">
                <a:solidFill>
                  <a:schemeClr val="tx1"/>
                </a:solidFill>
                <a:latin typeface="Times New Roman" pitchFamily="18" charset="0"/>
                <a:cs typeface="Times New Roman" pitchFamily="18" charset="0"/>
              </a:rPr>
              <a:t>graduate students and  lecturers. They all</a:t>
            </a:r>
          </a:p>
          <a:p>
            <a:r>
              <a:rPr lang="en-US" altLang="ru-RU" sz="1200" b="0" dirty="0" smtClean="0">
                <a:solidFill>
                  <a:schemeClr val="tx1"/>
                </a:solidFill>
                <a:latin typeface="Times New Roman" pitchFamily="18" charset="0"/>
                <a:cs typeface="Times New Roman" pitchFamily="18" charset="0"/>
              </a:rPr>
              <a:t>can learn about the peculiarities of </a:t>
            </a:r>
          </a:p>
          <a:p>
            <a:r>
              <a:rPr lang="en-US" altLang="ru-RU" sz="1200" b="0" dirty="0" smtClean="0">
                <a:solidFill>
                  <a:schemeClr val="tx1"/>
                </a:solidFill>
                <a:latin typeface="Times New Roman" pitchFamily="18" charset="0"/>
                <a:cs typeface="Times New Roman" pitchFamily="18" charset="0"/>
              </a:rPr>
              <a:t>our partners’ education systems through</a:t>
            </a:r>
          </a:p>
          <a:p>
            <a:r>
              <a:rPr lang="en-US" altLang="ru-RU" sz="1200" b="0" dirty="0" smtClean="0">
                <a:solidFill>
                  <a:schemeClr val="tx1"/>
                </a:solidFill>
                <a:latin typeface="Times New Roman" pitchFamily="18" charset="0"/>
                <a:cs typeface="Times New Roman" pitchFamily="18" charset="0"/>
              </a:rPr>
              <a:t>doing work experience in museums, scientific units</a:t>
            </a:r>
          </a:p>
          <a:p>
            <a:r>
              <a:rPr lang="en-US" altLang="ru-RU" sz="1200" b="0" dirty="0" smtClean="0">
                <a:solidFill>
                  <a:schemeClr val="tx1"/>
                </a:solidFill>
                <a:latin typeface="Times New Roman" pitchFamily="18" charset="0"/>
                <a:cs typeface="Times New Roman" pitchFamily="18" charset="0"/>
              </a:rPr>
              <a:t>actual teaching practice, attending</a:t>
            </a:r>
          </a:p>
          <a:p>
            <a:r>
              <a:rPr lang="en-US" altLang="ru-RU" sz="1200" b="0" dirty="0" smtClean="0">
                <a:solidFill>
                  <a:schemeClr val="tx1"/>
                </a:solidFill>
                <a:latin typeface="Times New Roman" pitchFamily="18" charset="0"/>
                <a:cs typeface="Times New Roman" pitchFamily="18" charset="0"/>
              </a:rPr>
              <a:t>seminars and conferences in Italy,</a:t>
            </a:r>
          </a:p>
          <a:p>
            <a:r>
              <a:rPr lang="it-IT" altLang="ru-RU" sz="1200" b="0" dirty="0" smtClean="0">
                <a:solidFill>
                  <a:schemeClr val="tx1"/>
                </a:solidFill>
                <a:latin typeface="Times New Roman" pitchFamily="18" charset="0"/>
                <a:cs typeface="Times New Roman" pitchFamily="18" charset="0"/>
              </a:rPr>
              <a:t>Hungary, Poland, Romania, Bulgaria and</a:t>
            </a:r>
          </a:p>
          <a:p>
            <a:r>
              <a:rPr lang="en-US" altLang="ru-RU" sz="1200" b="0" dirty="0" smtClean="0">
                <a:solidFill>
                  <a:schemeClr val="tx1"/>
                </a:solidFill>
                <a:latin typeface="Times New Roman" pitchFamily="18" charset="0"/>
                <a:cs typeface="Times New Roman" pitchFamily="18" charset="0"/>
              </a:rPr>
              <a:t>other countries.</a:t>
            </a:r>
            <a:endParaRPr lang="ru-RU" altLang="ru-RU" sz="1200" b="0" dirty="0">
              <a:solidFill>
                <a:schemeClr val="tx1"/>
              </a:solidFill>
              <a:latin typeface="Times New Roman" pitchFamily="18" charset="0"/>
              <a:cs typeface="Times New Roman" pitchFamily="18" charset="0"/>
            </a:endParaRPr>
          </a:p>
        </p:txBody>
      </p:sp>
      <p:sp>
        <p:nvSpPr>
          <p:cNvPr id="16" name="Rectangle 5"/>
          <p:cNvSpPr>
            <a:spLocks noChangeArrowheads="1"/>
          </p:cNvSpPr>
          <p:nvPr/>
        </p:nvSpPr>
        <p:spPr bwMode="auto">
          <a:xfrm>
            <a:off x="3581400" y="9490075"/>
            <a:ext cx="2952750"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31</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999" name="Rectangle 16"/>
          <p:cNvSpPr>
            <a:spLocks noChangeArrowheads="1"/>
          </p:cNvSpPr>
          <p:nvPr/>
        </p:nvSpPr>
        <p:spPr bwMode="auto">
          <a:xfrm>
            <a:off x="269875" y="115888"/>
            <a:ext cx="6335713" cy="400050"/>
          </a:xfrm>
          <a:prstGeom prst="rect">
            <a:avLst/>
          </a:prstGeom>
          <a:noFill/>
          <a:ln w="9525">
            <a:noFill/>
            <a:miter lim="800000"/>
            <a:headEnd/>
            <a:tailEnd/>
          </a:ln>
        </p:spPr>
        <p:txBody>
          <a:bodyPr bIns="0" anchor="ctr">
            <a:spAutoFit/>
          </a:bodyPr>
          <a:lstStyle/>
          <a:p>
            <a:pPr eaLnBrk="0" hangingPunct="0"/>
            <a:r>
              <a:rPr lang="uk-UA" sz="2300">
                <a:solidFill>
                  <a:schemeClr val="tx1"/>
                </a:solidFill>
                <a:latin typeface="Times New Roman" pitchFamily="18" charset="0"/>
                <a:cs typeface="Times New Roman" pitchFamily="18" charset="0"/>
              </a:rPr>
              <a:t>ЧАСТИНА</a:t>
            </a:r>
            <a:r>
              <a:rPr lang="en-US" sz="2300">
                <a:solidFill>
                  <a:schemeClr val="tx1"/>
                </a:solidFill>
                <a:latin typeface="Times New Roman" pitchFamily="18" charset="0"/>
                <a:cs typeface="Times New Roman" pitchFamily="18" charset="0"/>
              </a:rPr>
              <a:t> 5</a:t>
            </a:r>
            <a:r>
              <a:rPr lang="uk-UA" sz="2300">
                <a:solidFill>
                  <a:schemeClr val="tx1"/>
                </a:solidFill>
                <a:latin typeface="Times New Roman" pitchFamily="18" charset="0"/>
                <a:cs typeface="Times New Roman" pitchFamily="18" charset="0"/>
              </a:rPr>
              <a:t>. МІЖНАРОДНА ДІЯЛЬНІСТЬ </a:t>
            </a:r>
          </a:p>
        </p:txBody>
      </p:sp>
      <p:pic>
        <p:nvPicPr>
          <p:cNvPr id="42000" name="Рисунок 12" descr="knr ambassador1"/>
          <p:cNvPicPr>
            <a:picLocks noChangeAspect="1" noChangeArrowheads="1"/>
          </p:cNvPicPr>
          <p:nvPr/>
        </p:nvPicPr>
        <p:blipFill>
          <a:blip r:embed="rId5" cstate="print"/>
          <a:srcRect/>
          <a:stretch>
            <a:fillRect/>
          </a:stretch>
        </p:blipFill>
        <p:spPr bwMode="auto">
          <a:xfrm>
            <a:off x="341387" y="4089698"/>
            <a:ext cx="2592288" cy="1357841"/>
          </a:xfrm>
          <a:prstGeom prst="rect">
            <a:avLst/>
          </a:prstGeom>
          <a:noFill/>
          <a:ln w="9525">
            <a:noFill/>
            <a:miter lim="800000"/>
            <a:headEnd/>
            <a:tailEnd/>
          </a:ln>
        </p:spPr>
      </p:pic>
      <p:pic>
        <p:nvPicPr>
          <p:cNvPr id="42001" name="Рисунок 13" descr="IMGP4306"/>
          <p:cNvPicPr>
            <a:picLocks noChangeAspect="1" noChangeArrowheads="1"/>
          </p:cNvPicPr>
          <p:nvPr/>
        </p:nvPicPr>
        <p:blipFill>
          <a:blip r:embed="rId6" cstate="print"/>
          <a:srcRect/>
          <a:stretch>
            <a:fillRect/>
          </a:stretch>
        </p:blipFill>
        <p:spPr bwMode="auto">
          <a:xfrm>
            <a:off x="3869779" y="6105922"/>
            <a:ext cx="2747962" cy="1739900"/>
          </a:xfrm>
          <a:prstGeom prst="rect">
            <a:avLst/>
          </a:prstGeom>
          <a:noFill/>
          <a:ln w="9525">
            <a:noFill/>
            <a:miter lim="800000"/>
            <a:headEnd/>
            <a:tailEnd/>
          </a:ln>
        </p:spPr>
      </p:pic>
      <p:pic>
        <p:nvPicPr>
          <p:cNvPr id="36865" name="Picture 1" descr="D:\Наши общие документы\Події\Події 2018\ПАН САДІН АЙЙЛДИЗ ВІДВІДАВ ОНУ ІМЕНІ І.І. МЕЧНИКОВА З ОФІЦІЙНИМ ВІЗИТОМ\IMG-03f2cd2019b7908d28201174e7ac1cf1-V.jpg"/>
          <p:cNvPicPr>
            <a:picLocks noChangeAspect="1" noChangeArrowheads="1"/>
          </p:cNvPicPr>
          <p:nvPr/>
        </p:nvPicPr>
        <p:blipFill>
          <a:blip r:embed="rId7" cstate="print"/>
          <a:srcRect/>
          <a:stretch>
            <a:fillRect/>
          </a:stretch>
        </p:blipFill>
        <p:spPr bwMode="auto">
          <a:xfrm>
            <a:off x="557411" y="8122146"/>
            <a:ext cx="2571265" cy="1709490"/>
          </a:xfrm>
          <a:prstGeom prst="rect">
            <a:avLst/>
          </a:prstGeom>
          <a:noFill/>
        </p:spPr>
      </p:pic>
      <p:sp>
        <p:nvSpPr>
          <p:cNvPr id="15" name="Rectangle 3"/>
          <p:cNvSpPr>
            <a:spLocks noChangeArrowheads="1"/>
          </p:cNvSpPr>
          <p:nvPr/>
        </p:nvSpPr>
        <p:spPr bwMode="auto">
          <a:xfrm>
            <a:off x="0" y="129258"/>
            <a:ext cx="6877050" cy="792162"/>
          </a:xfrm>
          <a:prstGeom prst="rect">
            <a:avLst/>
          </a:prstGeom>
          <a:gradFill rotWithShape="0">
            <a:gsLst>
              <a:gs pos="0">
                <a:srgbClr val="FFEFD1"/>
              </a:gs>
              <a:gs pos="64999">
                <a:srgbClr val="F0EBD5"/>
              </a:gs>
              <a:gs pos="100000">
                <a:srgbClr val="D1C39F"/>
              </a:gs>
            </a:gsLst>
            <a:lin ang="5400000"/>
          </a:gradFill>
          <a:ln w="9525">
            <a:noFill/>
            <a:round/>
            <a:headEnd/>
            <a:tailEnd/>
          </a:ln>
        </p:spPr>
        <p:txBody>
          <a:bodyPr lIns="90000" tIns="46800" rIns="90000" bIns="46800" anchor="ctr"/>
          <a:lstStyle/>
          <a:p>
            <a:pPr algn="ctr"/>
            <a:r>
              <a:rPr lang="en-US" altLang="ru-RU" sz="2300" dirty="0">
                <a:solidFill>
                  <a:schemeClr val="tx1"/>
                </a:solidFill>
                <a:latin typeface="Times New Roman" pitchFamily="18" charset="0"/>
                <a:cs typeface="Times New Roman" pitchFamily="18" charset="0"/>
              </a:rPr>
              <a:t>PART 5. INTERNATIONAL </a:t>
            </a:r>
            <a:r>
              <a:rPr lang="en-US" altLang="ru-RU" sz="2300" dirty="0" smtClean="0">
                <a:solidFill>
                  <a:schemeClr val="tx1"/>
                </a:solidFill>
                <a:latin typeface="Times New Roman" pitchFamily="18" charset="0"/>
                <a:cs typeface="Times New Roman" pitchFamily="18" charset="0"/>
              </a:rPr>
              <a:t> ACTIVITY</a:t>
            </a:r>
            <a:endParaRPr lang="en-US" altLang="ru-RU" sz="2300" dirty="0">
              <a:solidFill>
                <a:schemeClr val="tx1"/>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descr="C:\Documents and Settings\profi\Рабочий стол\для брошюры\ИМО и ПО\ИМО\2.jpg"/>
          <p:cNvPicPr>
            <a:picLocks noChangeAspect="1" noChangeArrowheads="1"/>
          </p:cNvPicPr>
          <p:nvPr/>
        </p:nvPicPr>
        <p:blipFill>
          <a:blip r:embed="rId3" cstate="print"/>
          <a:srcRect l="2715" r="11115"/>
          <a:stretch>
            <a:fillRect/>
          </a:stretch>
        </p:blipFill>
        <p:spPr bwMode="auto">
          <a:xfrm>
            <a:off x="1637531" y="1353394"/>
            <a:ext cx="3686667" cy="1881802"/>
          </a:xfrm>
          <a:prstGeom prst="rect">
            <a:avLst/>
          </a:prstGeom>
          <a:noFill/>
          <a:ln w="9525">
            <a:solidFill>
              <a:schemeClr val="tx1"/>
            </a:solidFill>
            <a:miter lim="800000"/>
            <a:headEnd/>
            <a:tailEnd/>
          </a:ln>
        </p:spPr>
      </p:pic>
      <p:pic>
        <p:nvPicPr>
          <p:cNvPr id="43012" name="Picture 3" descr="C:\Documents and Settings\profi\Рабочий стол\для брошюры\ИМО и ПО\ИМО\3.jpg"/>
          <p:cNvPicPr>
            <a:picLocks noChangeAspect="1" noChangeArrowheads="1"/>
          </p:cNvPicPr>
          <p:nvPr/>
        </p:nvPicPr>
        <p:blipFill>
          <a:blip r:embed="rId4" cstate="print"/>
          <a:srcRect/>
          <a:stretch>
            <a:fillRect/>
          </a:stretch>
        </p:blipFill>
        <p:spPr bwMode="auto">
          <a:xfrm>
            <a:off x="125363" y="5673874"/>
            <a:ext cx="4582013" cy="2016224"/>
          </a:xfrm>
          <a:prstGeom prst="rect">
            <a:avLst/>
          </a:prstGeom>
          <a:noFill/>
          <a:ln w="9525">
            <a:solidFill>
              <a:schemeClr val="tx1"/>
            </a:solidFill>
            <a:miter lim="800000"/>
            <a:headEnd/>
            <a:tailEnd/>
          </a:ln>
        </p:spPr>
      </p:pic>
      <p:sp>
        <p:nvSpPr>
          <p:cNvPr id="8" name="Rectangle 3"/>
          <p:cNvSpPr>
            <a:spLocks noChangeArrowheads="1"/>
          </p:cNvSpPr>
          <p:nvPr/>
        </p:nvSpPr>
        <p:spPr bwMode="auto">
          <a:xfrm>
            <a:off x="0" y="0"/>
            <a:ext cx="6877050" cy="1162050"/>
          </a:xfrm>
          <a:prstGeom prst="rect">
            <a:avLst/>
          </a:prstGeom>
          <a:gradFill rotWithShape="0">
            <a:gsLst>
              <a:gs pos="0">
                <a:srgbClr val="FFEFD1"/>
              </a:gs>
              <a:gs pos="64999">
                <a:srgbClr val="F0EBD5"/>
              </a:gs>
              <a:gs pos="100000">
                <a:srgbClr val="D1C39F"/>
              </a:gs>
            </a:gsLst>
            <a:lin ang="5400000"/>
          </a:gradFill>
          <a:ln w="9525">
            <a:noFill/>
            <a:round/>
            <a:headEnd/>
            <a:tailEnd/>
          </a:ln>
        </p:spPr>
        <p:txBody>
          <a:bodyPr lIns="90000" tIns="46800" rIns="90000" bIns="46800" anchor="ctr"/>
          <a:lstStyle/>
          <a:p>
            <a:pPr algn="ctr"/>
            <a:r>
              <a:rPr lang="en-US" altLang="ru-RU" sz="2300" dirty="0">
                <a:solidFill>
                  <a:schemeClr val="tx1"/>
                </a:solidFill>
                <a:latin typeface="Times New Roman" pitchFamily="18" charset="0"/>
                <a:cs typeface="Times New Roman" pitchFamily="18" charset="0"/>
              </a:rPr>
              <a:t>INSTITUTE OF THE INTERNATIONAL EDUCATION (</a:t>
            </a:r>
            <a:r>
              <a:rPr lang="en-US" altLang="ru-RU" sz="2300" dirty="0" smtClean="0">
                <a:solidFill>
                  <a:schemeClr val="tx1"/>
                </a:solidFill>
                <a:latin typeface="Times New Roman" pitchFamily="18" charset="0"/>
                <a:cs typeface="Times New Roman" pitchFamily="18" charset="0"/>
              </a:rPr>
              <a:t>ININED)</a:t>
            </a:r>
            <a:endParaRPr lang="en-US" altLang="ru-RU" sz="2300" dirty="0">
              <a:solidFill>
                <a:schemeClr val="tx1"/>
              </a:solidFill>
              <a:latin typeface="Times New Roman" pitchFamily="18" charset="0"/>
              <a:cs typeface="Times New Roman" pitchFamily="18" charset="0"/>
            </a:endParaRPr>
          </a:p>
        </p:txBody>
      </p:sp>
      <p:sp>
        <p:nvSpPr>
          <p:cNvPr id="9" name="Прямоугольник 5"/>
          <p:cNvSpPr>
            <a:spLocks noChangeArrowheads="1"/>
          </p:cNvSpPr>
          <p:nvPr/>
        </p:nvSpPr>
        <p:spPr bwMode="auto">
          <a:xfrm>
            <a:off x="0" y="1713434"/>
            <a:ext cx="1709539" cy="1815882"/>
          </a:xfrm>
          <a:prstGeom prst="rect">
            <a:avLst/>
          </a:prstGeom>
          <a:noFill/>
          <a:ln w="9525">
            <a:noFill/>
            <a:miter lim="800000"/>
            <a:headEnd/>
            <a:tailEnd/>
          </a:ln>
        </p:spPr>
        <p:txBody>
          <a:bodyPr wrap="square">
            <a:spAutoFit/>
          </a:bodyPr>
          <a:lstStyle/>
          <a:p>
            <a:r>
              <a:rPr lang="en-US" sz="1400" dirty="0" smtClean="0">
                <a:solidFill>
                  <a:schemeClr val="tx1"/>
                </a:solidFill>
                <a:latin typeface="Times New Roman" pitchFamily="18" charset="0"/>
                <a:cs typeface="Times New Roman" pitchFamily="18" charset="0"/>
              </a:rPr>
              <a:t>ININED</a:t>
            </a:r>
            <a:r>
              <a:rPr lang="en-US" sz="1400" b="0" dirty="0" smtClean="0">
                <a:solidFill>
                  <a:schemeClr val="tx1"/>
                </a:solidFill>
                <a:latin typeface="Times New Roman" pitchFamily="18" charset="0"/>
                <a:cs typeface="Times New Roman" pitchFamily="18" charset="0"/>
              </a:rPr>
              <a:t> </a:t>
            </a:r>
            <a:r>
              <a:rPr lang="en-US" sz="1400" b="0" dirty="0">
                <a:solidFill>
                  <a:schemeClr val="tx1"/>
                </a:solidFill>
                <a:latin typeface="Times New Roman" pitchFamily="18" charset="0"/>
                <a:cs typeface="Times New Roman" pitchFamily="18" charset="0"/>
              </a:rPr>
              <a:t>organizes </a:t>
            </a:r>
            <a:r>
              <a:rPr lang="en-US" sz="1400" b="0" dirty="0" smtClean="0">
                <a:solidFill>
                  <a:schemeClr val="tx1"/>
                </a:solidFill>
                <a:latin typeface="Times New Roman" pitchFamily="18" charset="0"/>
                <a:cs typeface="Times New Roman" pitchFamily="18" charset="0"/>
              </a:rPr>
              <a:t>and supervises the provision of educational services to foreign citizens in all specialties </a:t>
            </a:r>
            <a:r>
              <a:rPr lang="en-US" sz="1400" b="0" dirty="0">
                <a:solidFill>
                  <a:schemeClr val="tx1"/>
                </a:solidFill>
                <a:latin typeface="Times New Roman" pitchFamily="18" charset="0"/>
                <a:cs typeface="Times New Roman" pitchFamily="18" charset="0"/>
              </a:rPr>
              <a:t>accredited in the University:</a:t>
            </a:r>
          </a:p>
        </p:txBody>
      </p:sp>
      <p:sp>
        <p:nvSpPr>
          <p:cNvPr id="10" name="Прямоугольник 7"/>
          <p:cNvSpPr>
            <a:spLocks noChangeArrowheads="1"/>
          </p:cNvSpPr>
          <p:nvPr/>
        </p:nvSpPr>
        <p:spPr bwMode="auto">
          <a:xfrm>
            <a:off x="0" y="3657650"/>
            <a:ext cx="4445843" cy="523220"/>
          </a:xfrm>
          <a:prstGeom prst="rect">
            <a:avLst/>
          </a:prstGeom>
          <a:noFill/>
          <a:ln w="9525">
            <a:noFill/>
            <a:miter lim="800000"/>
            <a:headEnd/>
            <a:tailEnd/>
          </a:ln>
        </p:spPr>
        <p:txBody>
          <a:bodyPr wrap="square">
            <a:spAutoFit/>
          </a:bodyPr>
          <a:lstStyle/>
          <a:p>
            <a:r>
              <a:rPr lang="en-US" sz="1400" b="0" dirty="0">
                <a:solidFill>
                  <a:schemeClr val="tx1"/>
                </a:solidFill>
                <a:latin typeface="Times New Roman" pitchFamily="18" charset="0"/>
                <a:cs typeface="Times New Roman" pitchFamily="18" charset="0"/>
              </a:rPr>
              <a:t>Bachelor,  Master, </a:t>
            </a:r>
            <a:r>
              <a:rPr lang="en-US" sz="1400" b="0" dirty="0" smtClean="0">
                <a:solidFill>
                  <a:schemeClr val="tx1"/>
                </a:solidFill>
                <a:latin typeface="Times New Roman" pitchFamily="18" charset="0"/>
                <a:cs typeface="Times New Roman" pitchFamily="18" charset="0"/>
              </a:rPr>
              <a:t>Ph.D</a:t>
            </a:r>
            <a:r>
              <a:rPr lang="en-US" sz="1400" b="0" dirty="0">
                <a:solidFill>
                  <a:schemeClr val="tx1"/>
                </a:solidFill>
                <a:latin typeface="Times New Roman" pitchFamily="18" charset="0"/>
                <a:cs typeface="Times New Roman" pitchFamily="18" charset="0"/>
              </a:rPr>
              <a:t>. Student, </a:t>
            </a:r>
            <a:r>
              <a:rPr lang="en-US" sz="1400" b="0" dirty="0" smtClean="0">
                <a:solidFill>
                  <a:schemeClr val="tx1"/>
                </a:solidFill>
                <a:latin typeface="Times New Roman" pitchFamily="18" charset="0"/>
                <a:cs typeface="Times New Roman" pitchFamily="18" charset="0"/>
              </a:rPr>
              <a:t>Dr. Sc. student, </a:t>
            </a:r>
            <a:r>
              <a:rPr lang="en-US" sz="1400" b="0" dirty="0">
                <a:solidFill>
                  <a:schemeClr val="tx1"/>
                </a:solidFill>
                <a:latin typeface="Times New Roman" pitchFamily="18" charset="0"/>
                <a:cs typeface="Times New Roman" pitchFamily="18" charset="0"/>
              </a:rPr>
              <a:t>educational and scientific training.</a:t>
            </a:r>
          </a:p>
        </p:txBody>
      </p:sp>
      <p:sp>
        <p:nvSpPr>
          <p:cNvPr id="11" name="Прямоугольник 6"/>
          <p:cNvSpPr>
            <a:spLocks noChangeArrowheads="1"/>
          </p:cNvSpPr>
          <p:nvPr/>
        </p:nvSpPr>
        <p:spPr bwMode="auto">
          <a:xfrm>
            <a:off x="0" y="4449738"/>
            <a:ext cx="6875463" cy="1169988"/>
          </a:xfrm>
          <a:prstGeom prst="rect">
            <a:avLst/>
          </a:prstGeom>
          <a:noFill/>
          <a:ln w="9525">
            <a:noFill/>
            <a:miter lim="800000"/>
            <a:headEnd/>
            <a:tailEnd/>
          </a:ln>
        </p:spPr>
        <p:txBody>
          <a:bodyPr>
            <a:spAutoFit/>
          </a:bodyPr>
          <a:lstStyle/>
          <a:p>
            <a:r>
              <a:rPr lang="en-US" sz="1400" dirty="0" smtClean="0">
                <a:solidFill>
                  <a:schemeClr val="tx1"/>
                </a:solidFill>
                <a:latin typeface="Times New Roman" pitchFamily="18" charset="0"/>
                <a:cs typeface="Times New Roman" pitchFamily="18" charset="0"/>
              </a:rPr>
              <a:t>ININED</a:t>
            </a:r>
            <a:r>
              <a:rPr lang="en-US" sz="1400" b="0" dirty="0" smtClean="0">
                <a:solidFill>
                  <a:schemeClr val="tx1"/>
                </a:solidFill>
                <a:latin typeface="Times New Roman" pitchFamily="18" charset="0"/>
                <a:cs typeface="Times New Roman" pitchFamily="18" charset="0"/>
              </a:rPr>
              <a:t> </a:t>
            </a:r>
            <a:r>
              <a:rPr lang="en-US" sz="1400" b="0" dirty="0">
                <a:solidFill>
                  <a:schemeClr val="tx1"/>
                </a:solidFill>
                <a:latin typeface="Times New Roman" pitchFamily="18" charset="0"/>
                <a:cs typeface="Times New Roman" pitchFamily="18" charset="0"/>
              </a:rPr>
              <a:t>organizes and facilitates </a:t>
            </a:r>
            <a:r>
              <a:rPr lang="en-US" sz="1400" b="0" dirty="0" smtClean="0">
                <a:solidFill>
                  <a:schemeClr val="tx1"/>
                </a:solidFill>
                <a:latin typeface="Times New Roman" pitchFamily="18" charset="0"/>
                <a:cs typeface="Times New Roman" pitchFamily="18" charset="0"/>
              </a:rPr>
              <a:t>both foreign  </a:t>
            </a:r>
            <a:r>
              <a:rPr lang="en-US" sz="1400" b="0" dirty="0">
                <a:solidFill>
                  <a:schemeClr val="tx1"/>
                </a:solidFill>
                <a:latin typeface="Times New Roman" pitchFamily="18" charset="0"/>
                <a:cs typeface="Times New Roman" pitchFamily="18" charset="0"/>
              </a:rPr>
              <a:t>and Ukrainian students’ mobility within the Bologna process,  studying and </a:t>
            </a:r>
            <a:r>
              <a:rPr lang="en-US" sz="1400" b="0" dirty="0" smtClean="0">
                <a:solidFill>
                  <a:schemeClr val="tx1"/>
                </a:solidFill>
                <a:latin typeface="Times New Roman" pitchFamily="18" charset="0"/>
                <a:cs typeface="Times New Roman" pitchFamily="18" charset="0"/>
              </a:rPr>
              <a:t>training abroad for Ukrainian students.</a:t>
            </a:r>
            <a:endParaRPr lang="en-US" sz="1400" b="0" dirty="0">
              <a:solidFill>
                <a:schemeClr val="tx1"/>
              </a:solidFill>
              <a:latin typeface="Times New Roman" pitchFamily="18" charset="0"/>
              <a:cs typeface="Times New Roman" pitchFamily="18" charset="0"/>
            </a:endParaRPr>
          </a:p>
          <a:p>
            <a:endParaRPr lang="en-US" sz="1400" b="0" dirty="0">
              <a:solidFill>
                <a:schemeClr val="tx1"/>
              </a:solidFill>
              <a:latin typeface="Times New Roman" pitchFamily="18" charset="0"/>
              <a:cs typeface="Times New Roman" pitchFamily="18" charset="0"/>
            </a:endParaRPr>
          </a:p>
          <a:p>
            <a:r>
              <a:rPr lang="en-US" sz="1400" dirty="0" smtClean="0">
                <a:solidFill>
                  <a:schemeClr val="tx1"/>
                </a:solidFill>
                <a:latin typeface="Times New Roman" pitchFamily="18" charset="0"/>
                <a:cs typeface="Times New Roman" pitchFamily="18" charset="0"/>
              </a:rPr>
              <a:t>ININED </a:t>
            </a:r>
            <a:r>
              <a:rPr lang="en-US" sz="1400" b="0" dirty="0">
                <a:solidFill>
                  <a:schemeClr val="tx1"/>
                </a:solidFill>
                <a:latin typeface="Times New Roman" pitchFamily="18" charset="0"/>
                <a:cs typeface="Times New Roman" pitchFamily="18" charset="0"/>
              </a:rPr>
              <a:t>also provides </a:t>
            </a:r>
            <a:r>
              <a:rPr lang="en-US" sz="1400" b="0" dirty="0" smtClean="0">
                <a:solidFill>
                  <a:schemeClr val="tx1"/>
                </a:solidFill>
                <a:latin typeface="Times New Roman" pitchFamily="18" charset="0"/>
                <a:cs typeface="Times New Roman" pitchFamily="18" charset="0"/>
              </a:rPr>
              <a:t>for </a:t>
            </a:r>
            <a:r>
              <a:rPr lang="en-US" sz="1400" b="0" dirty="0">
                <a:solidFill>
                  <a:schemeClr val="tx1"/>
                </a:solidFill>
                <a:latin typeface="Times New Roman" pitchFamily="18" charset="0"/>
                <a:cs typeface="Times New Roman" pitchFamily="18" charset="0"/>
              </a:rPr>
              <a:t>foreign citizens (former </a:t>
            </a:r>
            <a:r>
              <a:rPr lang="en-US" sz="1400" b="0" dirty="0" smtClean="0">
                <a:solidFill>
                  <a:schemeClr val="tx1"/>
                </a:solidFill>
                <a:latin typeface="Times New Roman" pitchFamily="18" charset="0"/>
                <a:cs typeface="Times New Roman" pitchFamily="18" charset="0"/>
              </a:rPr>
              <a:t>students) services of their </a:t>
            </a:r>
            <a:r>
              <a:rPr lang="en-US" sz="1400" b="0" dirty="0">
                <a:solidFill>
                  <a:schemeClr val="tx1"/>
                </a:solidFill>
                <a:latin typeface="Times New Roman" pitchFamily="18" charset="0"/>
                <a:cs typeface="Times New Roman" pitchFamily="18" charset="0"/>
              </a:rPr>
              <a:t>educational </a:t>
            </a:r>
            <a:r>
              <a:rPr lang="en-US" sz="1400" b="0" dirty="0" smtClean="0">
                <a:solidFill>
                  <a:schemeClr val="tx1"/>
                </a:solidFill>
                <a:latin typeface="Times New Roman" pitchFamily="18" charset="0"/>
                <a:cs typeface="Times New Roman" pitchFamily="18" charset="0"/>
              </a:rPr>
              <a:t>documents confirmation  </a:t>
            </a:r>
            <a:r>
              <a:rPr lang="en-US" sz="1400" b="0" dirty="0">
                <a:solidFill>
                  <a:schemeClr val="tx1"/>
                </a:solidFill>
                <a:latin typeface="Times New Roman" pitchFamily="18" charset="0"/>
                <a:cs typeface="Times New Roman" pitchFamily="18" charset="0"/>
              </a:rPr>
              <a:t>given by ONU.</a:t>
            </a:r>
            <a:endParaRPr lang="ru-RU" sz="1400" dirty="0">
              <a:latin typeface="Times New Roman" pitchFamily="18" charset="0"/>
              <a:cs typeface="Times New Roman" pitchFamily="18" charset="0"/>
            </a:endParaRPr>
          </a:p>
        </p:txBody>
      </p:sp>
      <p:sp>
        <p:nvSpPr>
          <p:cNvPr id="12"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32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pic>
        <p:nvPicPr>
          <p:cNvPr id="30722" name="Picture 2" descr="http://onu.edu.ua/pub/bank/userfiles/images/imo/soldatkina_l.jpg"/>
          <p:cNvPicPr>
            <a:picLocks noChangeAspect="1" noChangeArrowheads="1"/>
          </p:cNvPicPr>
          <p:nvPr/>
        </p:nvPicPr>
        <p:blipFill>
          <a:blip r:embed="rId5" cstate="print"/>
          <a:srcRect/>
          <a:stretch>
            <a:fillRect/>
          </a:stretch>
        </p:blipFill>
        <p:spPr bwMode="auto">
          <a:xfrm>
            <a:off x="4589859" y="2793554"/>
            <a:ext cx="1800200" cy="1663677"/>
          </a:xfrm>
          <a:prstGeom prst="rect">
            <a:avLst/>
          </a:prstGeom>
          <a:noFill/>
        </p:spPr>
      </p:pic>
      <p:pic>
        <p:nvPicPr>
          <p:cNvPr id="30725" name="Picture 5"/>
          <p:cNvPicPr>
            <a:picLocks noChangeAspect="1" noChangeArrowheads="1"/>
          </p:cNvPicPr>
          <p:nvPr/>
        </p:nvPicPr>
        <p:blipFill>
          <a:blip r:embed="rId6" cstate="print"/>
          <a:srcRect/>
          <a:stretch>
            <a:fillRect/>
          </a:stretch>
        </p:blipFill>
        <p:spPr bwMode="auto">
          <a:xfrm>
            <a:off x="1783347" y="7690098"/>
            <a:ext cx="4928947" cy="1656789"/>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p:cNvSpPr>
            <a:spLocks noChangeArrowheads="1"/>
          </p:cNvSpPr>
          <p:nvPr/>
        </p:nvSpPr>
        <p:spPr bwMode="auto">
          <a:xfrm>
            <a:off x="197371" y="1137370"/>
            <a:ext cx="6502400" cy="5265160"/>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Preparatory department for international students (PDIS) has been existing for 23 years. Over this period of time this structure has prepared over 2650 overseas students from 56 countries for  their joining higher education establishments all over Ukraine. The students come from Algeria, Afghanistan, Vietnam, Egypt, Jordan, China, South Korea, Lebanon, Libya, Morocco, Germany, Palestine, Peru,  Romania, Syria, Sudan, USA, Tunisia, Turkey, India, Iraq, Iran, Finland, France, Sweden , Japan and many others.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2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Students  may either obtain governmental grants or fund themselves independently.</a:t>
            </a:r>
            <a:endParaRPr lang="ru-RU" altLang="ru-RU" sz="12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Initially overseas students obtain an elementary  level of Russian/Ukrainian. They may on their will be trained in some basic concepts of the following target subjects: Mathematics, Economics, Physics, Chemistry, Biology, Psychology, Philology, History, Sociology and other sciences for their adaptation  to  Ukrainian educational standards.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2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Lecturers and consultants deliver both class and individual </a:t>
            </a:r>
            <a:r>
              <a:rPr lang="en-GB" altLang="ru-RU" sz="1200" b="0" dirty="0" smtClean="0">
                <a:solidFill>
                  <a:srgbClr val="000000"/>
                </a:solidFill>
                <a:latin typeface="Times New Roman" pitchFamily="18" charset="0"/>
                <a:cs typeface="Times New Roman" pitchFamily="18" charset="0"/>
              </a:rPr>
              <a:t>programme</a:t>
            </a:r>
            <a:r>
              <a:rPr lang="en-US" altLang="ru-RU" sz="1200" b="0" dirty="0" smtClean="0">
                <a:solidFill>
                  <a:srgbClr val="000000"/>
                </a:solidFill>
                <a:latin typeface="Times New Roman" pitchFamily="18" charset="0"/>
                <a:cs typeface="Times New Roman" pitchFamily="18" charset="0"/>
              </a:rPr>
              <a:t> courses  as well as modules of intensive courses in a wide range of disciplines for  students from universities of Austria, Poland, Germany</a:t>
            </a:r>
            <a:r>
              <a:rPr lang="ru-RU" altLang="ru-RU" sz="1200" b="0" dirty="0" smtClean="0">
                <a:solidFill>
                  <a:srgbClr val="000000"/>
                </a:solidFill>
                <a:latin typeface="Times New Roman" pitchFamily="18" charset="0"/>
                <a:cs typeface="Times New Roman" pitchFamily="18" charset="0"/>
              </a:rPr>
              <a:t>,</a:t>
            </a:r>
            <a:r>
              <a:rPr lang="en-US" altLang="ru-RU" sz="1200" b="0" dirty="0" smtClean="0">
                <a:solidFill>
                  <a:srgbClr val="000000"/>
                </a:solidFill>
                <a:latin typeface="Times New Roman" pitchFamily="18" charset="0"/>
                <a:cs typeface="Times New Roman" pitchFamily="18" charset="0"/>
              </a:rPr>
              <a:t> the</a:t>
            </a:r>
            <a:r>
              <a:rPr lang="ru-RU" altLang="ru-RU" sz="1200" b="0" dirty="0" smtClean="0">
                <a:solidFill>
                  <a:srgbClr val="000000"/>
                </a:solidFill>
                <a:latin typeface="Times New Roman" pitchFamily="18" charset="0"/>
                <a:cs typeface="Times New Roman" pitchFamily="18" charset="0"/>
              </a:rPr>
              <a:t> </a:t>
            </a:r>
            <a:r>
              <a:rPr lang="en-US" altLang="ru-RU" sz="1200" b="0" dirty="0" smtClean="0">
                <a:solidFill>
                  <a:srgbClr val="000000"/>
                </a:solidFill>
                <a:latin typeface="Times New Roman" pitchFamily="18" charset="0"/>
                <a:cs typeface="Times New Roman" pitchFamily="18" charset="0"/>
              </a:rPr>
              <a:t>Netherlands and France. In order to ensure a high quality learning process the PDIS is equipped with computers, </a:t>
            </a:r>
            <a:r>
              <a:rPr lang="en-US" altLang="ru-RU" sz="1200" b="0" dirty="0" err="1" smtClean="0">
                <a:solidFill>
                  <a:srgbClr val="000000"/>
                </a:solidFill>
                <a:latin typeface="Times New Roman" pitchFamily="18" charset="0"/>
                <a:cs typeface="Times New Roman" pitchFamily="18" charset="0"/>
              </a:rPr>
              <a:t>linguaphone</a:t>
            </a:r>
            <a:r>
              <a:rPr lang="en-US" altLang="ru-RU" sz="1200" b="0" dirty="0" smtClean="0">
                <a:solidFill>
                  <a:srgbClr val="000000"/>
                </a:solidFill>
                <a:latin typeface="Times New Roman" pitchFamily="18" charset="0"/>
                <a:cs typeface="Times New Roman" pitchFamily="18" charset="0"/>
              </a:rPr>
              <a:t> classes, self-study areas and separate rooms for consultations. All these facilities are located in the city university campus.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2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Students are provided with accommodation at the university dormitories. They may also have easy access to conference rooms for ethnic and cultural community gatherings. </a:t>
            </a:r>
            <a:endParaRPr lang="ru-RU" altLang="ru-RU" sz="12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smtClean="0">
                <a:solidFill>
                  <a:srgbClr val="000000"/>
                </a:solidFill>
                <a:latin typeface="Times New Roman" pitchFamily="18" charset="0"/>
                <a:cs typeface="Times New Roman" pitchFamily="18" charset="0"/>
              </a:rPr>
              <a:t>Overseas students take an active part in the social life of the University; they attend sports classes, drama and arts clubs. The university organizes meetings for the students with famous scientists, artists and public figures. During the winter and summer holidays overseas students can enjoy themselves by attending parties especially arranged for them, going on sightseeing tours around </a:t>
            </a:r>
            <a:r>
              <a:rPr lang="en-US" altLang="ru-RU" sz="1200" b="0" dirty="0" err="1" smtClean="0">
                <a:solidFill>
                  <a:srgbClr val="000000"/>
                </a:solidFill>
                <a:latin typeface="Times New Roman" pitchFamily="18" charset="0"/>
                <a:cs typeface="Times New Roman" pitchFamily="18" charset="0"/>
              </a:rPr>
              <a:t>Odesa</a:t>
            </a:r>
            <a:r>
              <a:rPr lang="en-US" altLang="ru-RU" sz="1200" b="0" dirty="0" smtClean="0">
                <a:solidFill>
                  <a:srgbClr val="000000"/>
                </a:solidFill>
                <a:latin typeface="Times New Roman" pitchFamily="18" charset="0"/>
                <a:cs typeface="Times New Roman" pitchFamily="18" charset="0"/>
              </a:rPr>
              <a:t> or short and long trips to other attractive parts of Ukraine: Kiev, </a:t>
            </a:r>
            <a:r>
              <a:rPr lang="en-US" altLang="ru-RU" sz="1200" b="0" dirty="0" err="1" smtClean="0">
                <a:solidFill>
                  <a:srgbClr val="000000"/>
                </a:solidFill>
                <a:latin typeface="Times New Roman" pitchFamily="18" charset="0"/>
                <a:cs typeface="Times New Roman" pitchFamily="18" charset="0"/>
              </a:rPr>
              <a:t>Askaniya</a:t>
            </a:r>
            <a:r>
              <a:rPr lang="en-US" altLang="ru-RU" sz="1200" b="0" dirty="0" smtClean="0">
                <a:solidFill>
                  <a:srgbClr val="000000"/>
                </a:solidFill>
                <a:latin typeface="Times New Roman" pitchFamily="18" charset="0"/>
                <a:cs typeface="Times New Roman" pitchFamily="18" charset="0"/>
              </a:rPr>
              <a:t>-Nova, Belgorod-</a:t>
            </a:r>
            <a:r>
              <a:rPr lang="en-US" altLang="ru-RU" sz="1200" b="0" dirty="0" err="1" smtClean="0">
                <a:solidFill>
                  <a:srgbClr val="000000"/>
                </a:solidFill>
                <a:latin typeface="Times New Roman" pitchFamily="18" charset="0"/>
                <a:cs typeface="Times New Roman" pitchFamily="18" charset="0"/>
              </a:rPr>
              <a:t>Dnestrovskiy</a:t>
            </a:r>
            <a:r>
              <a:rPr lang="en-US" altLang="ru-RU" sz="1200" b="0" dirty="0" smtClean="0">
                <a:solidFill>
                  <a:srgbClr val="000000"/>
                </a:solidFill>
                <a:latin typeface="Times New Roman" pitchFamily="18" charset="0"/>
                <a:cs typeface="Times New Roman" pitchFamily="18" charset="0"/>
              </a:rPr>
              <a:t>, </a:t>
            </a:r>
            <a:r>
              <a:rPr lang="en-US" altLang="ru-RU" sz="1200" b="0" dirty="0" err="1" smtClean="0">
                <a:solidFill>
                  <a:srgbClr val="000000"/>
                </a:solidFill>
                <a:latin typeface="Times New Roman" pitchFamily="18" charset="0"/>
                <a:cs typeface="Times New Roman" pitchFamily="18" charset="0"/>
              </a:rPr>
              <a:t>Uman</a:t>
            </a:r>
            <a:r>
              <a:rPr lang="en-US" altLang="ru-RU" sz="1200" b="0" dirty="0" smtClean="0">
                <a:solidFill>
                  <a:srgbClr val="000000"/>
                </a:solidFill>
                <a:latin typeface="Times New Roman" pitchFamily="18" charset="0"/>
                <a:cs typeface="Times New Roman" pitchFamily="18" charset="0"/>
              </a:rPr>
              <a:t> and other places of interest. </a:t>
            </a:r>
            <a:endParaRPr lang="en-US" altLang="ru-RU" sz="1200" b="0" dirty="0">
              <a:solidFill>
                <a:srgbClr val="000000"/>
              </a:solidFill>
              <a:latin typeface="Times New Roman" pitchFamily="18" charset="0"/>
              <a:cs typeface="Times New Roman" pitchFamily="18" charset="0"/>
            </a:endParaRPr>
          </a:p>
        </p:txBody>
      </p:sp>
      <p:pic>
        <p:nvPicPr>
          <p:cNvPr id="44035" name="Picture 2" descr="C:\Documents and Settings\profi\Рабочий стол\для брошюры\ИМО и ПО\ПОИ\1.jpg"/>
          <p:cNvPicPr>
            <a:picLocks noChangeAspect="1" noChangeArrowheads="1"/>
          </p:cNvPicPr>
          <p:nvPr/>
        </p:nvPicPr>
        <p:blipFill>
          <a:blip r:embed="rId3" cstate="print"/>
          <a:srcRect/>
          <a:stretch>
            <a:fillRect/>
          </a:stretch>
        </p:blipFill>
        <p:spPr bwMode="auto">
          <a:xfrm>
            <a:off x="2573635" y="6681986"/>
            <a:ext cx="4032448" cy="2050044"/>
          </a:xfrm>
          <a:prstGeom prst="rect">
            <a:avLst/>
          </a:prstGeom>
          <a:noFill/>
          <a:ln w="9525">
            <a:solidFill>
              <a:schemeClr val="tx1"/>
            </a:solidFill>
            <a:miter lim="800000"/>
            <a:headEnd/>
            <a:tailEnd/>
          </a:ln>
        </p:spPr>
      </p:pic>
      <p:sp>
        <p:nvSpPr>
          <p:cNvPr id="7" name="Rectangle 5"/>
          <p:cNvSpPr>
            <a:spLocks noChangeArrowheads="1"/>
          </p:cNvSpPr>
          <p:nvPr/>
        </p:nvSpPr>
        <p:spPr bwMode="auto">
          <a:xfrm>
            <a:off x="3797300" y="9345613"/>
            <a:ext cx="2952750" cy="288925"/>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33</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3"/>
          <p:cNvSpPr>
            <a:spLocks noChangeArrowheads="1"/>
          </p:cNvSpPr>
          <p:nvPr/>
        </p:nvSpPr>
        <p:spPr bwMode="auto">
          <a:xfrm>
            <a:off x="0" y="0"/>
            <a:ext cx="6877050" cy="971550"/>
          </a:xfrm>
          <a:prstGeom prst="rect">
            <a:avLst/>
          </a:prstGeom>
          <a:gradFill rotWithShape="0">
            <a:gsLst>
              <a:gs pos="0">
                <a:srgbClr val="FFEFD1"/>
              </a:gs>
              <a:gs pos="64999">
                <a:srgbClr val="F0EBD5"/>
              </a:gs>
              <a:gs pos="100000">
                <a:srgbClr val="D1C39F"/>
              </a:gs>
            </a:gsLst>
            <a:lin ang="5400000" scaled="0"/>
          </a:gradFill>
          <a:ln w="9525">
            <a:noFill/>
            <a:round/>
            <a:headEnd/>
            <a:tailEnd/>
          </a:ln>
        </p:spPr>
        <p:txBody>
          <a:bodyPr lIns="90000" tIns="46800" rIns="90000" bIns="46800" anchor="ctr"/>
          <a:lstStyle/>
          <a:p>
            <a:pPr algn="ctr">
              <a:defRPr/>
            </a:pPr>
            <a:endParaRPr lang="en-US" altLang="ru-RU" sz="2400" dirty="0">
              <a:solidFill>
                <a:schemeClr val="tx1"/>
              </a:solidFill>
              <a:effectLst>
                <a:outerShdw blurRad="38100" dist="38100" dir="2700000" algn="tl">
                  <a:srgbClr val="FFFFFF"/>
                </a:outerShdw>
              </a:effectLst>
              <a:latin typeface="Comic Sans MS" pitchFamily="64" charset="0"/>
              <a:cs typeface="+mn-cs"/>
            </a:endParaRPr>
          </a:p>
          <a:p>
            <a:pPr algn="ctr">
              <a:defRPr/>
            </a:pPr>
            <a:r>
              <a:rPr lang="en-US" altLang="ru-RU" sz="2300" dirty="0">
                <a:solidFill>
                  <a:schemeClr val="tx1"/>
                </a:solidFill>
                <a:latin typeface="Times New Roman" pitchFamily="18" charset="0"/>
                <a:cs typeface="Times New Roman" pitchFamily="18" charset="0"/>
              </a:rPr>
              <a:t>PREPARATORY DEPARTMENT WITHIN </a:t>
            </a:r>
            <a:r>
              <a:rPr lang="en-US" altLang="ru-RU" sz="2300" dirty="0" smtClean="0">
                <a:solidFill>
                  <a:schemeClr val="tx1"/>
                </a:solidFill>
                <a:latin typeface="Times New Roman" pitchFamily="18" charset="0"/>
                <a:cs typeface="Times New Roman" pitchFamily="18" charset="0"/>
              </a:rPr>
              <a:t>ININED</a:t>
            </a:r>
            <a:endParaRPr lang="en-US" altLang="ru-RU" sz="2300" dirty="0">
              <a:solidFill>
                <a:schemeClr val="tx1"/>
              </a:solidFill>
              <a:latin typeface="Times New Roman" pitchFamily="18" charset="0"/>
              <a:cs typeface="Times New Roman" pitchFamily="18" charset="0"/>
            </a:endParaRPr>
          </a:p>
          <a:p>
            <a:pPr algn="ctr">
              <a:defRPr/>
            </a:pPr>
            <a:endParaRPr lang="en-US" altLang="ru-RU" sz="2400" dirty="0">
              <a:solidFill>
                <a:schemeClr val="tx1"/>
              </a:solidFill>
              <a:latin typeface="Comic Sans MS" pitchFamily="66" charset="0"/>
              <a:cs typeface="+mn-cs"/>
            </a:endParaRPr>
          </a:p>
        </p:txBody>
      </p:sp>
      <p:pic>
        <p:nvPicPr>
          <p:cNvPr id="28674" name="Picture 2" descr="http://onu.edu.ua/pub/bank/userfiles/images/imo/kruchkova_n.jpg"/>
          <p:cNvPicPr>
            <a:picLocks noChangeAspect="1" noChangeArrowheads="1"/>
          </p:cNvPicPr>
          <p:nvPr/>
        </p:nvPicPr>
        <p:blipFill>
          <a:blip r:embed="rId4" cstate="print"/>
          <a:srcRect/>
          <a:stretch>
            <a:fillRect/>
          </a:stretch>
        </p:blipFill>
        <p:spPr bwMode="auto">
          <a:xfrm>
            <a:off x="125363" y="6512514"/>
            <a:ext cx="2394918" cy="2264962"/>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341387" y="-158774"/>
            <a:ext cx="3671888" cy="9906000"/>
          </a:xfrm>
          <a:prstGeom prst="rect">
            <a:avLst/>
          </a:prstGeom>
          <a:solidFill>
            <a:schemeClr val="bg1"/>
          </a:solidFill>
          <a:ln w="9525">
            <a:noFill/>
            <a:miter lim="800000"/>
            <a:headEnd/>
            <a:tailEnd/>
          </a:ln>
        </p:spPr>
        <p:txBody>
          <a:bodyPr wrap="none" anchor="ctr"/>
          <a:lstStyle/>
          <a:p>
            <a:pPr>
              <a:buClr>
                <a:srgbClr val="000000"/>
              </a:buClr>
              <a:buSzPct val="100000"/>
              <a:buFont typeface="Times New Roman" pitchFamily="18" charset="0"/>
              <a:buNone/>
            </a:pPr>
            <a:endParaRPr lang="ru-RU" altLang="ru-RU"/>
          </a:p>
        </p:txBody>
      </p:sp>
      <p:pic>
        <p:nvPicPr>
          <p:cNvPr id="45059" name="Picture 3"/>
          <p:cNvPicPr>
            <a:picLocks noChangeAspect="1" noChangeArrowheads="1"/>
          </p:cNvPicPr>
          <p:nvPr/>
        </p:nvPicPr>
        <p:blipFill>
          <a:blip r:embed="rId3" cstate="print"/>
          <a:srcRect l="6235" t="22221" r="8878" b="3651"/>
          <a:stretch>
            <a:fillRect/>
          </a:stretch>
        </p:blipFill>
        <p:spPr bwMode="auto">
          <a:xfrm>
            <a:off x="701675" y="6248400"/>
            <a:ext cx="5905500" cy="2952750"/>
          </a:xfrm>
          <a:prstGeom prst="rect">
            <a:avLst/>
          </a:prstGeom>
          <a:noFill/>
          <a:ln w="9360">
            <a:solidFill>
              <a:srgbClr val="006633"/>
            </a:solidFill>
            <a:miter lim="800000"/>
            <a:headEnd/>
            <a:tailEnd/>
          </a:ln>
        </p:spPr>
      </p:pic>
      <p:pic>
        <p:nvPicPr>
          <p:cNvPr id="45061" name="Picture 6"/>
          <p:cNvPicPr>
            <a:picLocks noChangeAspect="1" noChangeArrowheads="1"/>
          </p:cNvPicPr>
          <p:nvPr/>
        </p:nvPicPr>
        <p:blipFill>
          <a:blip r:embed="rId4" cstate="print"/>
          <a:srcRect l="26512" t="15375" r="19756" b="23959"/>
          <a:stretch>
            <a:fillRect/>
          </a:stretch>
        </p:blipFill>
        <p:spPr bwMode="auto">
          <a:xfrm>
            <a:off x="4302125" y="2000250"/>
            <a:ext cx="2305050" cy="1727200"/>
          </a:xfrm>
          <a:prstGeom prst="rect">
            <a:avLst/>
          </a:prstGeom>
          <a:noFill/>
          <a:ln w="9360">
            <a:solidFill>
              <a:srgbClr val="000000"/>
            </a:solidFill>
            <a:miter lim="800000"/>
            <a:headEnd/>
            <a:tailEnd/>
          </a:ln>
        </p:spPr>
      </p:pic>
      <p:pic>
        <p:nvPicPr>
          <p:cNvPr id="45062" name="Picture 7"/>
          <p:cNvPicPr>
            <a:picLocks noChangeAspect="1" noChangeArrowheads="1"/>
          </p:cNvPicPr>
          <p:nvPr/>
        </p:nvPicPr>
        <p:blipFill>
          <a:blip r:embed="rId5" cstate="print"/>
          <a:srcRect l="16867" t="8226" b="1001"/>
          <a:stretch>
            <a:fillRect/>
          </a:stretch>
        </p:blipFill>
        <p:spPr bwMode="auto">
          <a:xfrm>
            <a:off x="4302125" y="4089400"/>
            <a:ext cx="2305050" cy="1727200"/>
          </a:xfrm>
          <a:prstGeom prst="rect">
            <a:avLst/>
          </a:prstGeom>
          <a:noFill/>
          <a:ln w="9360">
            <a:solidFill>
              <a:srgbClr val="000000"/>
            </a:solidFill>
            <a:miter lim="800000"/>
            <a:headEnd/>
            <a:tailEnd/>
          </a:ln>
        </p:spPr>
      </p:pic>
      <p:sp>
        <p:nvSpPr>
          <p:cNvPr id="45064" name="Rectangle 2"/>
          <p:cNvSpPr>
            <a:spLocks noChangeArrowheads="1"/>
          </p:cNvSpPr>
          <p:nvPr/>
        </p:nvSpPr>
        <p:spPr bwMode="auto">
          <a:xfrm>
            <a:off x="0" y="0"/>
            <a:ext cx="6877050" cy="12239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2300">
              <a:solidFill>
                <a:schemeClr val="tx1"/>
              </a:solidFill>
              <a:latin typeface="Times New Roman" pitchFamily="18" charset="0"/>
              <a:cs typeface="Times New Roman" pitchFamily="18" charset="0"/>
            </a:endParaRPr>
          </a:p>
        </p:txBody>
      </p:sp>
      <p:sp>
        <p:nvSpPr>
          <p:cNvPr id="45065" name="Rectangle 9"/>
          <p:cNvSpPr>
            <a:spLocks noChangeArrowheads="1"/>
          </p:cNvSpPr>
          <p:nvPr/>
        </p:nvSpPr>
        <p:spPr bwMode="auto">
          <a:xfrm>
            <a:off x="701675" y="309563"/>
            <a:ext cx="5688013" cy="400050"/>
          </a:xfrm>
          <a:prstGeom prst="rect">
            <a:avLst/>
          </a:prstGeom>
          <a:noFill/>
          <a:ln w="9525">
            <a:noFill/>
            <a:miter lim="800000"/>
            <a:headEnd/>
            <a:tailEnd/>
          </a:ln>
        </p:spPr>
        <p:txBody>
          <a:bodyPr bIns="0" anchor="ctr">
            <a:spAutoFit/>
          </a:bodyPr>
          <a:lstStyle/>
          <a:p>
            <a:pPr algn="ctr" eaLnBrk="0" hangingPunct="0"/>
            <a:r>
              <a:rPr lang="en-US" sz="2300" dirty="0">
                <a:solidFill>
                  <a:schemeClr val="tx1"/>
                </a:solidFill>
                <a:latin typeface="Times New Roman" pitchFamily="18" charset="0"/>
                <a:cs typeface="Times New Roman" pitchFamily="18" charset="0"/>
              </a:rPr>
              <a:t>       </a:t>
            </a:r>
            <a:r>
              <a:rPr lang="en-US" sz="2300" dirty="0" smtClean="0">
                <a:solidFill>
                  <a:schemeClr val="tx1"/>
                </a:solidFill>
                <a:latin typeface="Times New Roman" pitchFamily="18" charset="0"/>
                <a:cs typeface="Times New Roman" pitchFamily="18" charset="0"/>
              </a:rPr>
              <a:t>PART 6. INFRASTRUCTURE</a:t>
            </a:r>
            <a:endParaRPr lang="uk-UA" sz="2300" dirty="0">
              <a:solidFill>
                <a:schemeClr val="tx1"/>
              </a:solidFill>
              <a:latin typeface="Times New Roman" pitchFamily="18" charset="0"/>
              <a:cs typeface="Times New Roman" pitchFamily="18" charset="0"/>
            </a:endParaRPr>
          </a:p>
        </p:txBody>
      </p:sp>
      <p:sp>
        <p:nvSpPr>
          <p:cNvPr id="10"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34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
        <p:nvSpPr>
          <p:cNvPr id="11" name="Rectangle 4"/>
          <p:cNvSpPr>
            <a:spLocks noChangeArrowheads="1"/>
          </p:cNvSpPr>
          <p:nvPr/>
        </p:nvSpPr>
        <p:spPr bwMode="auto">
          <a:xfrm>
            <a:off x="630238" y="1639888"/>
            <a:ext cx="3240087" cy="4187942"/>
          </a:xfrm>
          <a:prstGeom prst="rect">
            <a:avLst/>
          </a:prstGeom>
          <a:noFill/>
          <a:ln w="9525">
            <a:noFill/>
            <a:round/>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dirty="0">
              <a:solidFill>
                <a:srgbClr val="000000"/>
              </a:solidFill>
              <a:latin typeface="Comic Sans MS" pitchFamily="66"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b="0" dirty="0">
                <a:solidFill>
                  <a:srgbClr val="000000"/>
                </a:solidFill>
                <a:latin typeface="Times New Roman" pitchFamily="18" charset="0"/>
                <a:cs typeface="Times New Roman" pitchFamily="18" charset="0"/>
              </a:rPr>
              <a:t>Totally </a:t>
            </a:r>
            <a:r>
              <a:rPr lang="en-US" altLang="ru-RU" sz="1600" b="0" dirty="0" smtClean="0">
                <a:solidFill>
                  <a:srgbClr val="000000"/>
                </a:solidFill>
                <a:latin typeface="Times New Roman" pitchFamily="18" charset="0"/>
                <a:cs typeface="Times New Roman" pitchFamily="18" charset="0"/>
              </a:rPr>
              <a:t>University operates by 8 educational buildings</a:t>
            </a:r>
            <a:r>
              <a:rPr lang="ru-RU" altLang="ru-RU" sz="1600" b="0" dirty="0" smtClean="0">
                <a:solidFill>
                  <a:srgbClr val="000000"/>
                </a:solidFill>
                <a:latin typeface="Times New Roman" pitchFamily="18" charset="0"/>
                <a:cs typeface="Times New Roman" pitchFamily="18" charset="0"/>
              </a:rPr>
              <a:t>,</a:t>
            </a:r>
            <a:r>
              <a:rPr lang="en-US" altLang="ru-RU" sz="1600" b="0" dirty="0" smtClean="0">
                <a:solidFill>
                  <a:srgbClr val="000000"/>
                </a:solidFill>
                <a:latin typeface="Times New Roman" pitchFamily="18" charset="0"/>
                <a:cs typeface="Times New Roman" pitchFamily="18" charset="0"/>
              </a:rPr>
              <a:t> </a:t>
            </a:r>
            <a:r>
              <a:rPr lang="en-US" altLang="ru-RU" sz="1600" b="0" dirty="0">
                <a:solidFill>
                  <a:srgbClr val="000000"/>
                </a:solidFill>
                <a:latin typeface="Times New Roman" pitchFamily="18" charset="0"/>
                <a:cs typeface="Times New Roman" pitchFamily="18" charset="0"/>
              </a:rPr>
              <a:t>which are located both in the historical part of the city centre and </a:t>
            </a:r>
            <a:r>
              <a:rPr lang="en-US" altLang="ru-RU" sz="1600" b="0" dirty="0" smtClean="0">
                <a:solidFill>
                  <a:srgbClr val="000000"/>
                </a:solidFill>
                <a:latin typeface="Times New Roman" pitchFamily="18" charset="0"/>
                <a:cs typeface="Times New Roman" pitchFamily="18" charset="0"/>
              </a:rPr>
              <a:t>in the </a:t>
            </a:r>
            <a:r>
              <a:rPr lang="en-US" altLang="ru-RU" sz="1600" b="0" dirty="0">
                <a:solidFill>
                  <a:srgbClr val="000000"/>
                </a:solidFill>
                <a:latin typeface="Times New Roman" pitchFamily="18" charset="0"/>
                <a:cs typeface="Times New Roman" pitchFamily="18" charset="0"/>
              </a:rPr>
              <a:t>beachside resort area of </a:t>
            </a:r>
            <a:r>
              <a:rPr lang="en-US" altLang="ru-RU" sz="1600" b="0" dirty="0" err="1" smtClean="0">
                <a:solidFill>
                  <a:srgbClr val="000000"/>
                </a:solidFill>
                <a:latin typeface="Times New Roman" pitchFamily="18" charset="0"/>
                <a:cs typeface="Times New Roman" pitchFamily="18" charset="0"/>
              </a:rPr>
              <a:t>Odesa</a:t>
            </a:r>
            <a:r>
              <a:rPr lang="en-US" altLang="ru-RU" sz="1600" b="0" dirty="0" smtClean="0">
                <a:solidFill>
                  <a:srgbClr val="000000"/>
                </a:solidFill>
                <a:latin typeface="Times New Roman" pitchFamily="18" charset="0"/>
                <a:cs typeface="Times New Roman" pitchFamily="18" charset="0"/>
              </a:rPr>
              <a:t>, thus forming a great university’s campus area.</a:t>
            </a:r>
            <a:endParaRPr lang="en-US" altLang="ru-RU" sz="16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6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600" b="0" dirty="0" smtClean="0">
                <a:solidFill>
                  <a:srgbClr val="000000"/>
                </a:solidFill>
                <a:latin typeface="Times New Roman" pitchFamily="18" charset="0"/>
                <a:cs typeface="Times New Roman" pitchFamily="18" charset="0"/>
              </a:rPr>
              <a:t>The Social and household base of the university includes eight dormitories, four dining rooms, a hairdresser and other infrastructure facilities with a total area of 40 thousand square meters.</a:t>
            </a:r>
            <a:endParaRPr lang="en-US" altLang="ru-RU" sz="1600" b="0" dirty="0">
              <a:solidFill>
                <a:srgbClr val="00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3" name="Picture 2"/>
          <p:cNvPicPr>
            <a:picLocks noChangeAspect="1" noChangeArrowheads="1"/>
          </p:cNvPicPr>
          <p:nvPr/>
        </p:nvPicPr>
        <p:blipFill>
          <a:blip r:embed="rId3" cstate="print"/>
          <a:srcRect/>
          <a:stretch>
            <a:fillRect/>
          </a:stretch>
        </p:blipFill>
        <p:spPr bwMode="auto">
          <a:xfrm>
            <a:off x="198438" y="5961063"/>
            <a:ext cx="3025775" cy="3025775"/>
          </a:xfrm>
          <a:prstGeom prst="rect">
            <a:avLst/>
          </a:prstGeom>
          <a:noFill/>
          <a:ln w="9525">
            <a:noFill/>
            <a:round/>
            <a:headEnd/>
            <a:tailEnd/>
          </a:ln>
        </p:spPr>
      </p:pic>
      <p:pic>
        <p:nvPicPr>
          <p:cNvPr id="46084" name="Picture 3"/>
          <p:cNvPicPr>
            <a:picLocks noChangeAspect="1" noChangeArrowheads="1"/>
          </p:cNvPicPr>
          <p:nvPr/>
        </p:nvPicPr>
        <p:blipFill>
          <a:blip r:embed="rId4" cstate="print"/>
          <a:srcRect/>
          <a:stretch>
            <a:fillRect/>
          </a:stretch>
        </p:blipFill>
        <p:spPr bwMode="auto">
          <a:xfrm>
            <a:off x="198438" y="1784350"/>
            <a:ext cx="3024187" cy="2898775"/>
          </a:xfrm>
          <a:prstGeom prst="rect">
            <a:avLst/>
          </a:prstGeom>
          <a:noFill/>
          <a:ln w="9525">
            <a:noFill/>
            <a:round/>
            <a:headEnd/>
            <a:tailEnd/>
          </a:ln>
        </p:spPr>
      </p:pic>
      <p:sp>
        <p:nvSpPr>
          <p:cNvPr id="46086" name="Rectangle 5"/>
          <p:cNvSpPr>
            <a:spLocks noChangeArrowheads="1"/>
          </p:cNvSpPr>
          <p:nvPr/>
        </p:nvSpPr>
        <p:spPr bwMode="auto">
          <a:xfrm>
            <a:off x="-5208588" y="5005388"/>
            <a:ext cx="6877051" cy="1587"/>
          </a:xfrm>
          <a:prstGeom prst="rect">
            <a:avLst/>
          </a:prstGeom>
          <a:solidFill>
            <a:srgbClr val="FFCCFF"/>
          </a:solid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
        <p:nvSpPr>
          <p:cNvPr id="10" name="Rectangle 5"/>
          <p:cNvSpPr>
            <a:spLocks noChangeArrowheads="1"/>
          </p:cNvSpPr>
          <p:nvPr/>
        </p:nvSpPr>
        <p:spPr bwMode="auto">
          <a:xfrm>
            <a:off x="3654425" y="9490075"/>
            <a:ext cx="2879725"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35</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Rectangle 4"/>
          <p:cNvSpPr>
            <a:spLocks noChangeArrowheads="1"/>
          </p:cNvSpPr>
          <p:nvPr/>
        </p:nvSpPr>
        <p:spPr bwMode="auto">
          <a:xfrm>
            <a:off x="3236913" y="1159750"/>
            <a:ext cx="3382962" cy="8065927"/>
          </a:xfrm>
          <a:prstGeom prst="rect">
            <a:avLst/>
          </a:prstGeom>
          <a:noFill/>
          <a:ln>
            <a:noFill/>
          </a:ln>
          <a:effectLs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en-US" altLang="ru-RU" sz="1400" b="0" dirty="0">
                <a:latin typeface="Times New Roman" pitchFamily="18" charset="0"/>
                <a:cs typeface="Times New Roman" pitchFamily="18" charset="0"/>
              </a:rPr>
              <a:t>The main building of the University  is located in the former premises of the </a:t>
            </a:r>
            <a:r>
              <a:rPr lang="en-US" altLang="ru-RU" sz="1400" b="0" dirty="0" smtClean="0">
                <a:latin typeface="Times New Roman" pitchFamily="18" charset="0"/>
                <a:cs typeface="Times New Roman" pitchFamily="18" charset="0"/>
              </a:rPr>
              <a:t>Richelieu Lyceum</a:t>
            </a:r>
            <a:r>
              <a:rPr lang="ru-RU" altLang="ru-RU" sz="1400" b="0" dirty="0">
                <a:latin typeface="Times New Roman" pitchFamily="18" charset="0"/>
                <a:cs typeface="Times New Roman" pitchFamily="18" charset="0"/>
              </a:rPr>
              <a:t>, 1852-1857</a:t>
            </a:r>
            <a:r>
              <a:rPr lang="en-US" altLang="ru-RU" sz="1400" b="0" dirty="0">
                <a:latin typeface="Times New Roman" pitchFamily="18" charset="0"/>
                <a:cs typeface="Times New Roman" pitchFamily="18" charset="0"/>
              </a:rPr>
              <a:t>. Its address is: 2, </a:t>
            </a:r>
            <a:r>
              <a:rPr lang="en-US" altLang="ru-RU" sz="1400" b="0" dirty="0" err="1" smtClean="0">
                <a:latin typeface="Times New Roman" pitchFamily="18" charset="0"/>
                <a:cs typeface="Times New Roman" pitchFamily="18" charset="0"/>
              </a:rPr>
              <a:t>Dvoryanska</a:t>
            </a:r>
            <a:r>
              <a:rPr lang="en-US" altLang="ru-RU" sz="1400" b="0" dirty="0" smtClean="0">
                <a:latin typeface="Times New Roman" pitchFamily="18" charset="0"/>
                <a:cs typeface="Times New Roman" pitchFamily="18" charset="0"/>
              </a:rPr>
              <a:t> street. </a:t>
            </a:r>
          </a:p>
          <a:p>
            <a:pPr>
              <a:buSzPct val="100000"/>
              <a:defRPr/>
            </a:pPr>
            <a:endParaRPr lang="en-US" altLang="ru-RU" sz="1400" b="0" dirty="0" smtClean="0">
              <a:latin typeface="Times New Roman" pitchFamily="18" charset="0"/>
              <a:cs typeface="Times New Roman" pitchFamily="18" charset="0"/>
            </a:endParaRPr>
          </a:p>
          <a:p>
            <a:pPr>
              <a:buSzPct val="100000"/>
              <a:defRPr/>
            </a:pPr>
            <a:r>
              <a:rPr lang="en-US" altLang="ru-RU" sz="1400" b="0" dirty="0" smtClean="0">
                <a:latin typeface="Times New Roman" pitchFamily="18" charset="0"/>
                <a:cs typeface="Times New Roman" pitchFamily="18" charset="0"/>
              </a:rPr>
              <a:t>The Faculty of Mathematics, Physics and Information Technologies and the Faculty of Psychology and Social Work are located at the same building.</a:t>
            </a:r>
            <a:endParaRPr lang="ru-RU" altLang="ru-RU" sz="1400" b="0" dirty="0">
              <a:latin typeface="Times New Roman" pitchFamily="18" charset="0"/>
              <a:cs typeface="Times New Roman" pitchFamily="18" charset="0"/>
            </a:endParaRPr>
          </a:p>
          <a:p>
            <a:pPr>
              <a:buSzPct val="100000"/>
              <a:defRPr/>
            </a:pPr>
            <a:endParaRPr lang="ru-RU" altLang="ru-RU" sz="1400" b="0" dirty="0">
              <a:latin typeface="Times New Roman" pitchFamily="18" charset="0"/>
              <a:cs typeface="Times New Roman" pitchFamily="18" charset="0"/>
            </a:endParaRPr>
          </a:p>
          <a:p>
            <a:pPr>
              <a:buSzPct val="100000"/>
              <a:defRPr/>
            </a:pPr>
            <a:r>
              <a:rPr lang="en-US" altLang="ru-RU" sz="1400" b="0" dirty="0">
                <a:latin typeface="Times New Roman" pitchFamily="18" charset="0"/>
                <a:cs typeface="Times New Roman" pitchFamily="18" charset="0"/>
              </a:rPr>
              <a:t>The </a:t>
            </a:r>
            <a:r>
              <a:rPr lang="en-US" altLang="ru-RU" sz="1400" b="0" dirty="0" smtClean="0">
                <a:latin typeface="Times New Roman" pitchFamily="18" charset="0"/>
                <a:cs typeface="Times New Roman" pitchFamily="18" charset="0"/>
              </a:rPr>
              <a:t>Departments </a:t>
            </a:r>
            <a:r>
              <a:rPr lang="en-US" altLang="ru-RU" sz="1400" b="0" dirty="0">
                <a:latin typeface="Times New Roman" pitchFamily="18" charset="0"/>
                <a:cs typeface="Times New Roman" pitchFamily="18" charset="0"/>
              </a:rPr>
              <a:t>of </a:t>
            </a:r>
            <a:r>
              <a:rPr lang="en-US" altLang="ru-RU" sz="1400" b="0" dirty="0" smtClean="0">
                <a:latin typeface="Times New Roman" pitchFamily="18" charset="0"/>
                <a:cs typeface="Times New Roman" pitchFamily="18" charset="0"/>
              </a:rPr>
              <a:t> History</a:t>
            </a:r>
            <a:r>
              <a:rPr lang="uk-UA" altLang="ru-RU" sz="1400" b="0" dirty="0" smtClean="0">
                <a:latin typeface="Times New Roman" pitchFamily="18" charset="0"/>
                <a:cs typeface="Times New Roman" pitchFamily="18" charset="0"/>
              </a:rPr>
              <a:t> </a:t>
            </a:r>
            <a:r>
              <a:rPr lang="en-US" altLang="ru-RU" sz="1400" b="0" dirty="0" smtClean="0">
                <a:latin typeface="Times New Roman" pitchFamily="18" charset="0"/>
                <a:cs typeface="Times New Roman" pitchFamily="18" charset="0"/>
              </a:rPr>
              <a:t>and </a:t>
            </a:r>
            <a:r>
              <a:rPr lang="en-US" altLang="ru-RU" sz="1400" b="0" dirty="0">
                <a:latin typeface="Times New Roman" pitchFamily="18" charset="0"/>
                <a:cs typeface="Times New Roman" pitchFamily="18" charset="0"/>
              </a:rPr>
              <a:t>Philosophy, </a:t>
            </a:r>
            <a:r>
              <a:rPr lang="en-US" altLang="ru-RU" sz="1400" b="0" dirty="0" smtClean="0">
                <a:latin typeface="Times New Roman" pitchFamily="18" charset="0"/>
                <a:cs typeface="Times New Roman" pitchFamily="18" charset="0"/>
              </a:rPr>
              <a:t>Chemistry, Preparatory Department for international students </a:t>
            </a:r>
            <a:r>
              <a:rPr lang="en-US" altLang="ru-RU" sz="1400" b="0" dirty="0">
                <a:latin typeface="Times New Roman" pitchFamily="18" charset="0"/>
                <a:cs typeface="Times New Roman" pitchFamily="18" charset="0"/>
              </a:rPr>
              <a:t>as well as the Scientific library are situated in the city centre in separate buildings</a:t>
            </a:r>
            <a:r>
              <a:rPr lang="ru-RU" altLang="ru-RU" sz="1400" b="0" dirty="0">
                <a:latin typeface="Times New Roman" pitchFamily="18" charset="0"/>
                <a:cs typeface="Times New Roman" pitchFamily="18" charset="0"/>
              </a:rPr>
              <a:t>.</a:t>
            </a:r>
          </a:p>
          <a:p>
            <a:pPr>
              <a:buSzPct val="100000"/>
              <a:defRPr/>
            </a:pPr>
            <a:endParaRPr lang="uk-UA" altLang="ru-RU" sz="1400" b="0" dirty="0">
              <a:latin typeface="Times New Roman" pitchFamily="18" charset="0"/>
              <a:cs typeface="Times New Roman" pitchFamily="18" charset="0"/>
            </a:endParaRPr>
          </a:p>
          <a:p>
            <a:pPr>
              <a:buSzPct val="100000"/>
              <a:defRPr/>
            </a:pPr>
            <a:r>
              <a:rPr lang="en-US" altLang="ru-RU" sz="1400" b="0" dirty="0" smtClean="0">
                <a:latin typeface="Times New Roman" pitchFamily="18" charset="0"/>
                <a:cs typeface="Times New Roman" pitchFamily="18" charset="0"/>
              </a:rPr>
              <a:t>The </a:t>
            </a:r>
            <a:r>
              <a:rPr lang="en-US" altLang="ru-RU" sz="1400" b="0" dirty="0">
                <a:latin typeface="Times New Roman" pitchFamily="18" charset="0"/>
                <a:cs typeface="Times New Roman" pitchFamily="18" charset="0"/>
              </a:rPr>
              <a:t>building for </a:t>
            </a:r>
            <a:r>
              <a:rPr lang="en-US" altLang="ru-RU" sz="1400" b="0" dirty="0" smtClean="0">
                <a:latin typeface="Times New Roman" pitchFamily="18" charset="0"/>
                <a:cs typeface="Times New Roman" pitchFamily="18" charset="0"/>
              </a:rPr>
              <a:t>humanities, </a:t>
            </a:r>
            <a:r>
              <a:rPr lang="en-US" altLang="ru-RU" sz="1400" b="0" dirty="0">
                <a:latin typeface="Times New Roman" pitchFamily="18" charset="0"/>
                <a:cs typeface="Times New Roman" pitchFamily="18" charset="0"/>
              </a:rPr>
              <a:t>24/26, French Boulevard, </a:t>
            </a:r>
            <a:r>
              <a:rPr lang="en-US" altLang="ru-RU" sz="1400" b="0" dirty="0" smtClean="0">
                <a:latin typeface="Times New Roman" pitchFamily="18" charset="0"/>
                <a:cs typeface="Times New Roman" pitchFamily="18" charset="0"/>
              </a:rPr>
              <a:t>comprises Faculty of International Relations, Political Science and Sociology, Faculty of Economics </a:t>
            </a:r>
            <a:r>
              <a:rPr lang="en-US" altLang="ru-RU" sz="1400" b="0" dirty="0">
                <a:latin typeface="Times New Roman" pitchFamily="18" charset="0"/>
                <a:cs typeface="Times New Roman" pitchFamily="18" charset="0"/>
              </a:rPr>
              <a:t>and </a:t>
            </a:r>
            <a:r>
              <a:rPr lang="en-US" altLang="ru-RU" sz="1400" b="0" dirty="0" smtClean="0">
                <a:latin typeface="Times New Roman" pitchFamily="18" charset="0"/>
                <a:cs typeface="Times New Roman" pitchFamily="18" charset="0"/>
              </a:rPr>
              <a:t>Law, Faculty of Philology, Faculty of Romance </a:t>
            </a:r>
            <a:r>
              <a:rPr lang="en-US" altLang="ru-RU" sz="1400" b="0" dirty="0">
                <a:latin typeface="Times New Roman" pitchFamily="18" charset="0"/>
                <a:cs typeface="Times New Roman" pitchFamily="18" charset="0"/>
              </a:rPr>
              <a:t>and Germanic </a:t>
            </a:r>
            <a:r>
              <a:rPr lang="en-US" altLang="ru-RU" sz="1400" b="0" dirty="0" smtClean="0">
                <a:latin typeface="Times New Roman" pitchFamily="18" charset="0"/>
                <a:cs typeface="Times New Roman" pitchFamily="18" charset="0"/>
              </a:rPr>
              <a:t>Philology, Faculty of Journalism, Advertisement and Publishing and the Preparatory Department for Ukrainians. </a:t>
            </a:r>
          </a:p>
          <a:p>
            <a:pPr>
              <a:buSzPct val="100000"/>
              <a:defRPr/>
            </a:pPr>
            <a:endParaRPr lang="en-US" altLang="ru-RU" sz="1400" b="0" dirty="0" smtClean="0">
              <a:latin typeface="Times New Roman" pitchFamily="18" charset="0"/>
              <a:cs typeface="Times New Roman" pitchFamily="18" charset="0"/>
            </a:endParaRPr>
          </a:p>
          <a:p>
            <a:pPr>
              <a:buSzPct val="100000"/>
              <a:defRPr/>
            </a:pPr>
            <a:r>
              <a:rPr lang="en-US" altLang="ru-RU" sz="1400" b="0" dirty="0" smtClean="0">
                <a:latin typeface="Times New Roman" pitchFamily="18" charset="0"/>
                <a:cs typeface="Times New Roman" pitchFamily="18" charset="0"/>
              </a:rPr>
              <a:t>The new building for humanitarian faculties was put into operation in 2014. Its total area is 6700 sq. </a:t>
            </a:r>
            <a:r>
              <a:rPr lang="en-GB" altLang="ru-RU" sz="1400" b="0" dirty="0" smtClean="0">
                <a:latin typeface="Times New Roman" pitchFamily="18" charset="0"/>
                <a:cs typeface="Times New Roman" pitchFamily="18" charset="0"/>
              </a:rPr>
              <a:t>metres</a:t>
            </a:r>
            <a:r>
              <a:rPr lang="en-US" altLang="ru-RU" sz="1400" b="0" dirty="0" smtClean="0">
                <a:latin typeface="Times New Roman" pitchFamily="18" charset="0"/>
                <a:cs typeface="Times New Roman" pitchFamily="18" charset="0"/>
              </a:rPr>
              <a:t>.</a:t>
            </a:r>
            <a:endParaRPr lang="ru-RU" altLang="ru-RU" sz="1400" b="0" dirty="0">
              <a:latin typeface="Times New Roman" pitchFamily="18" charset="0"/>
              <a:cs typeface="Times New Roman" pitchFamily="18" charset="0"/>
            </a:endParaRPr>
          </a:p>
          <a:p>
            <a:pPr>
              <a:buSzPct val="100000"/>
              <a:defRPr/>
            </a:pPr>
            <a:endParaRPr lang="ru-RU" altLang="ru-RU" sz="1400" b="0" dirty="0">
              <a:latin typeface="Times New Roman" pitchFamily="18" charset="0"/>
              <a:cs typeface="Times New Roman" pitchFamily="18" charset="0"/>
            </a:endParaRPr>
          </a:p>
          <a:p>
            <a:pPr>
              <a:buSzPct val="100000"/>
              <a:defRPr/>
            </a:pPr>
            <a:r>
              <a:rPr lang="en-US" altLang="ru-RU" sz="1400" b="0" dirty="0">
                <a:latin typeface="Times New Roman" pitchFamily="18" charset="0"/>
                <a:cs typeface="Times New Roman" pitchFamily="18" charset="0"/>
              </a:rPr>
              <a:t>Just behind the main </a:t>
            </a:r>
            <a:r>
              <a:rPr lang="en-US" altLang="ru-RU" sz="1400" b="0" dirty="0" smtClean="0">
                <a:latin typeface="Times New Roman" pitchFamily="18" charset="0"/>
                <a:cs typeface="Times New Roman" pitchFamily="18" charset="0"/>
              </a:rPr>
              <a:t>humanities </a:t>
            </a:r>
            <a:r>
              <a:rPr lang="en-US" altLang="ru-RU" sz="1400" b="0" dirty="0">
                <a:latin typeface="Times New Roman" pitchFamily="18" charset="0"/>
                <a:cs typeface="Times New Roman" pitchFamily="18" charset="0"/>
              </a:rPr>
              <a:t>building there is another </a:t>
            </a:r>
            <a:r>
              <a:rPr lang="en-US" altLang="ru-RU" sz="1400" b="0" dirty="0" smtClean="0">
                <a:latin typeface="Times New Roman" pitchFamily="18" charset="0"/>
                <a:cs typeface="Times New Roman" pitchFamily="18" charset="0"/>
              </a:rPr>
              <a:t>one, with the </a:t>
            </a:r>
            <a:r>
              <a:rPr lang="en-US" altLang="ru-RU" sz="1400" b="0" dirty="0">
                <a:latin typeface="Times New Roman" pitchFamily="18" charset="0"/>
                <a:cs typeface="Times New Roman" pitchFamily="18" charset="0"/>
              </a:rPr>
              <a:t>faculties of </a:t>
            </a:r>
            <a:r>
              <a:rPr lang="en-US" altLang="ru-RU" sz="1400" b="0" dirty="0" smtClean="0">
                <a:latin typeface="Times New Roman" pitchFamily="18" charset="0"/>
                <a:cs typeface="Times New Roman" pitchFamily="18" charset="0"/>
              </a:rPr>
              <a:t>Biology and Geology &amp; </a:t>
            </a:r>
            <a:r>
              <a:rPr lang="en-US" altLang="ru-RU" sz="1400" b="0" dirty="0">
                <a:latin typeface="Times New Roman" pitchFamily="18" charset="0"/>
                <a:cs typeface="Times New Roman" pitchFamily="18" charset="0"/>
              </a:rPr>
              <a:t>Geography</a:t>
            </a:r>
            <a:r>
              <a:rPr lang="ru-RU" altLang="ru-RU" sz="1400" b="0" dirty="0">
                <a:latin typeface="Times New Roman" pitchFamily="18" charset="0"/>
                <a:cs typeface="Times New Roman" pitchFamily="18" charset="0"/>
              </a:rPr>
              <a:t>. </a:t>
            </a:r>
            <a:r>
              <a:rPr lang="en-US" altLang="ru-RU" sz="1400" b="0" dirty="0" smtClean="0">
                <a:latin typeface="Times New Roman" pitchFamily="18" charset="0"/>
                <a:cs typeface="Times New Roman" pitchFamily="18" charset="0"/>
              </a:rPr>
              <a:t> </a:t>
            </a:r>
            <a:endParaRPr lang="ru-RU" altLang="ru-RU" sz="1400" b="0" dirty="0">
              <a:latin typeface="Times New Roman" pitchFamily="18" charset="0"/>
              <a:cs typeface="Times New Roman" pitchFamily="18" charset="0"/>
            </a:endParaRPr>
          </a:p>
          <a:p>
            <a:pPr>
              <a:buSzPct val="100000"/>
              <a:defRPr/>
            </a:pPr>
            <a:endParaRPr lang="ru-RU" altLang="ru-RU" sz="1400" b="0" dirty="0">
              <a:latin typeface="Times New Roman" pitchFamily="18" charset="0"/>
              <a:cs typeface="Times New Roman" pitchFamily="18" charset="0"/>
            </a:endParaRPr>
          </a:p>
          <a:p>
            <a:pPr>
              <a:buSzPct val="100000"/>
              <a:defRPr/>
            </a:pPr>
            <a:r>
              <a:rPr lang="en-US" altLang="ru-RU" sz="1400" b="0" dirty="0" smtClean="0">
                <a:effectLst>
                  <a:outerShdw blurRad="38100" dist="38100" dir="2700000" algn="tl">
                    <a:srgbClr val="FFFFFF"/>
                  </a:outerShdw>
                </a:effectLst>
                <a:latin typeface="Times New Roman" pitchFamily="18" charset="0"/>
                <a:cs typeface="Times New Roman" pitchFamily="18" charset="0"/>
              </a:rPr>
              <a:t>Economics &amp; Social Work College is </a:t>
            </a:r>
            <a:r>
              <a:rPr lang="en-US" altLang="ru-RU" sz="1400" b="0" dirty="0">
                <a:effectLst>
                  <a:outerShdw blurRad="38100" dist="38100" dir="2700000" algn="tl">
                    <a:srgbClr val="FFFFFF"/>
                  </a:outerShdw>
                </a:effectLst>
                <a:latin typeface="Times New Roman" pitchFamily="18" charset="0"/>
                <a:cs typeface="Times New Roman" pitchFamily="18" charset="0"/>
              </a:rPr>
              <a:t>located </a:t>
            </a:r>
            <a:r>
              <a:rPr lang="en-US" altLang="ru-RU" sz="1400" b="0" dirty="0" smtClean="0">
                <a:effectLst>
                  <a:outerShdw blurRad="38100" dist="38100" dir="2700000" algn="tl">
                    <a:srgbClr val="FFFFFF"/>
                  </a:outerShdw>
                </a:effectLst>
                <a:latin typeface="Times New Roman" pitchFamily="18" charset="0"/>
                <a:cs typeface="Times New Roman" pitchFamily="18" charset="0"/>
              </a:rPr>
              <a:t>at 6, Marshal </a:t>
            </a:r>
            <a:r>
              <a:rPr lang="en-US" altLang="ru-RU" sz="1400" b="0" dirty="0" err="1" smtClean="0">
                <a:effectLst>
                  <a:outerShdw blurRad="38100" dist="38100" dir="2700000" algn="tl">
                    <a:srgbClr val="FFFFFF"/>
                  </a:outerShdw>
                </a:effectLst>
                <a:latin typeface="Times New Roman" pitchFamily="18" charset="0"/>
                <a:cs typeface="Times New Roman" pitchFamily="18" charset="0"/>
              </a:rPr>
              <a:t>Govorov</a:t>
            </a:r>
            <a:r>
              <a:rPr lang="en-US" altLang="ru-RU" sz="1400" b="0" dirty="0" smtClean="0">
                <a:effectLst>
                  <a:outerShdw blurRad="38100" dist="38100" dir="2700000" algn="tl">
                    <a:srgbClr val="FFFFFF"/>
                  </a:outerShdw>
                </a:effectLst>
                <a:latin typeface="Times New Roman" pitchFamily="18" charset="0"/>
                <a:cs typeface="Times New Roman" pitchFamily="18" charset="0"/>
              </a:rPr>
              <a:t> Street</a:t>
            </a:r>
            <a:r>
              <a:rPr lang="ru-RU" altLang="ru-RU" sz="1400" b="0" dirty="0" smtClean="0">
                <a:latin typeface="Times New Roman" pitchFamily="18" charset="0"/>
                <a:cs typeface="Times New Roman" pitchFamily="18" charset="0"/>
              </a:rPr>
              <a:t>.</a:t>
            </a:r>
            <a:endParaRPr lang="ru-RU" altLang="ru-RU" sz="1400" b="0" dirty="0">
              <a:latin typeface="Times New Roman" pitchFamily="18" charset="0"/>
              <a:cs typeface="Times New Roman" pitchFamily="18" charset="0"/>
            </a:endParaRPr>
          </a:p>
          <a:p>
            <a:pPr>
              <a:buSzPct val="100000"/>
              <a:defRPr/>
            </a:pPr>
            <a:endParaRPr lang="ru-RU" altLang="ru-RU" sz="1400" b="0" dirty="0">
              <a:latin typeface="Comic Sans MS" pitchFamily="64" charset="0"/>
              <a:cs typeface="+mn-cs"/>
            </a:endParaRPr>
          </a:p>
        </p:txBody>
      </p:sp>
      <p:sp>
        <p:nvSpPr>
          <p:cNvPr id="12" name="Rectangle 6"/>
          <p:cNvSpPr>
            <a:spLocks noChangeArrowheads="1"/>
          </p:cNvSpPr>
          <p:nvPr/>
        </p:nvSpPr>
        <p:spPr bwMode="auto">
          <a:xfrm>
            <a:off x="0" y="0"/>
            <a:ext cx="6877050" cy="904875"/>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chemeClr val="tx1"/>
                </a:solidFill>
                <a:latin typeface="Times New Roman" pitchFamily="18" charset="0"/>
                <a:cs typeface="Times New Roman" pitchFamily="18" charset="0"/>
              </a:rPr>
              <a:t>UNIVERSITY BUILDINGS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AutoShape 13" descr="Отображается файл &quot;Хореографический коллектив УниверDance, руководитель - Людмила Борщенко.jpg&quot;"/>
          <p:cNvSpPr>
            <a:spLocks noChangeAspect="1" noChangeArrowheads="1"/>
          </p:cNvSpPr>
          <p:nvPr/>
        </p:nvSpPr>
        <p:spPr bwMode="auto">
          <a:xfrm>
            <a:off x="158750" y="-144463"/>
            <a:ext cx="304800" cy="304801"/>
          </a:xfrm>
          <a:prstGeom prst="rect">
            <a:avLst/>
          </a:prstGeom>
          <a:noFill/>
          <a:ln w="9525">
            <a:noFill/>
            <a:miter lim="800000"/>
            <a:headEnd/>
            <a:tailEnd/>
          </a:ln>
        </p:spPr>
        <p:txBody>
          <a:bodyPr/>
          <a:lstStyle/>
          <a:p>
            <a:endParaRPr lang="ru-RU"/>
          </a:p>
        </p:txBody>
      </p:sp>
      <p:pic>
        <p:nvPicPr>
          <p:cNvPr id="48132" name="Picture 17" descr="C:\Documents and Settings\profi\Рабочий стол\для брошюры\танцули.jpg"/>
          <p:cNvPicPr>
            <a:picLocks noChangeAspect="1" noChangeArrowheads="1"/>
          </p:cNvPicPr>
          <p:nvPr/>
        </p:nvPicPr>
        <p:blipFill>
          <a:blip r:embed="rId3" cstate="print"/>
          <a:srcRect l="1440" t="7439" r="2013" b="5920"/>
          <a:stretch>
            <a:fillRect/>
          </a:stretch>
        </p:blipFill>
        <p:spPr bwMode="auto">
          <a:xfrm>
            <a:off x="3365724" y="5760538"/>
            <a:ext cx="2952328" cy="1765948"/>
          </a:xfrm>
          <a:prstGeom prst="rect">
            <a:avLst/>
          </a:prstGeom>
          <a:noFill/>
          <a:ln w="9525">
            <a:solidFill>
              <a:schemeClr val="tx1"/>
            </a:solidFill>
            <a:miter lim="800000"/>
            <a:headEnd/>
            <a:tailEnd/>
          </a:ln>
        </p:spPr>
      </p:pic>
      <p:pic>
        <p:nvPicPr>
          <p:cNvPr id="48133" name="Picture 16" descr="C:\Documents and Settings\profi\Рабочий стол\для брошюры\универданс3.jpg"/>
          <p:cNvPicPr>
            <a:picLocks noChangeAspect="1" noChangeArrowheads="1"/>
          </p:cNvPicPr>
          <p:nvPr/>
        </p:nvPicPr>
        <p:blipFill>
          <a:blip r:embed="rId4" cstate="print"/>
          <a:srcRect l="1654" t="20111" r="905" b="13008"/>
          <a:stretch>
            <a:fillRect/>
          </a:stretch>
        </p:blipFill>
        <p:spPr bwMode="auto">
          <a:xfrm>
            <a:off x="3077691" y="7618090"/>
            <a:ext cx="3600202" cy="1800101"/>
          </a:xfrm>
          <a:prstGeom prst="rect">
            <a:avLst/>
          </a:prstGeom>
          <a:noFill/>
          <a:ln w="9525">
            <a:solidFill>
              <a:schemeClr val="tx1"/>
            </a:solidFill>
            <a:miter lim="800000"/>
            <a:headEnd/>
            <a:tailEnd/>
          </a:ln>
        </p:spPr>
      </p:pic>
      <p:pic>
        <p:nvPicPr>
          <p:cNvPr id="48135" name="Picture 18" descr="C:\Documents and Settings\profi\Рабочий стол\для брошюры\капелла.jpg"/>
          <p:cNvPicPr>
            <a:picLocks noChangeAspect="1" noChangeArrowheads="1"/>
          </p:cNvPicPr>
          <p:nvPr/>
        </p:nvPicPr>
        <p:blipFill>
          <a:blip r:embed="rId5" cstate="print"/>
          <a:srcRect/>
          <a:stretch>
            <a:fillRect/>
          </a:stretch>
        </p:blipFill>
        <p:spPr bwMode="auto">
          <a:xfrm>
            <a:off x="341313" y="1281113"/>
            <a:ext cx="3095625" cy="2768600"/>
          </a:xfrm>
          <a:prstGeom prst="rect">
            <a:avLst/>
          </a:prstGeom>
          <a:noFill/>
          <a:ln w="9525">
            <a:solidFill>
              <a:schemeClr val="tx1"/>
            </a:solidFill>
            <a:miter lim="800000"/>
            <a:headEnd/>
            <a:tailEnd/>
          </a:ln>
        </p:spPr>
      </p:pic>
      <p:sp>
        <p:nvSpPr>
          <p:cNvPr id="12" name="Rectangle 2"/>
          <p:cNvSpPr>
            <a:spLocks noChangeArrowheads="1"/>
          </p:cNvSpPr>
          <p:nvPr/>
        </p:nvSpPr>
        <p:spPr bwMode="auto">
          <a:xfrm>
            <a:off x="0" y="0"/>
            <a:ext cx="6877050" cy="792162"/>
          </a:xfrm>
          <a:prstGeom prst="rect">
            <a:avLst/>
          </a:prstGeom>
          <a:gradFill rotWithShape="0">
            <a:gsLst>
              <a:gs pos="0">
                <a:srgbClr val="FFEFD1"/>
              </a:gs>
              <a:gs pos="64999">
                <a:srgbClr val="F0EBD5"/>
              </a:gs>
              <a:gs pos="100000">
                <a:srgbClr val="D1C39F"/>
              </a:gs>
            </a:gsLst>
            <a:lin ang="5400000"/>
          </a:gradFill>
          <a:ln w="9525">
            <a:noFill/>
            <a:round/>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300" dirty="0">
                <a:solidFill>
                  <a:schemeClr val="tx1"/>
                </a:solidFill>
                <a:latin typeface="Times New Roman" pitchFamily="18" charset="0"/>
                <a:cs typeface="Times New Roman" pitchFamily="18" charset="0"/>
              </a:rPr>
              <a:t>CULTURE </a:t>
            </a:r>
            <a:r>
              <a:rPr lang="en-US" sz="2300" dirty="0" smtClean="0">
                <a:solidFill>
                  <a:schemeClr val="tx1"/>
                </a:solidFill>
                <a:latin typeface="Times New Roman" pitchFamily="18" charset="0"/>
                <a:cs typeface="Times New Roman" pitchFamily="18" charset="0"/>
              </a:rPr>
              <a:t>AND LEISURE CENTRE </a:t>
            </a:r>
            <a:endParaRPr lang="en-US" sz="2300" dirty="0">
              <a:solidFill>
                <a:schemeClr val="tx1"/>
              </a:solidFill>
              <a:latin typeface="Times New Roman" pitchFamily="18" charset="0"/>
              <a:cs typeface="Times New Roman" pitchFamily="18" charset="0"/>
            </a:endParaRPr>
          </a:p>
        </p:txBody>
      </p:sp>
      <p:sp>
        <p:nvSpPr>
          <p:cNvPr id="13" name="Прямоугольник 12"/>
          <p:cNvSpPr>
            <a:spLocks noChangeArrowheads="1"/>
          </p:cNvSpPr>
          <p:nvPr/>
        </p:nvSpPr>
        <p:spPr bwMode="auto">
          <a:xfrm>
            <a:off x="341387" y="4233714"/>
            <a:ext cx="2308225" cy="307777"/>
          </a:xfrm>
          <a:prstGeom prst="rect">
            <a:avLst/>
          </a:prstGeom>
          <a:noFill/>
          <a:ln w="9525">
            <a:noFill/>
            <a:miter lim="800000"/>
            <a:headEnd/>
            <a:tailEnd/>
          </a:ln>
        </p:spPr>
        <p:txBody>
          <a:bodyPr>
            <a:spAutoFit/>
          </a:bodyPr>
          <a:lstStyle/>
          <a:p>
            <a:endParaRPr lang="ru-RU" sz="1400" dirty="0">
              <a:latin typeface="Times New Roman" pitchFamily="18" charset="0"/>
              <a:cs typeface="Times New Roman" pitchFamily="18" charset="0"/>
            </a:endParaRPr>
          </a:p>
        </p:txBody>
      </p:sp>
      <p:sp>
        <p:nvSpPr>
          <p:cNvPr id="14" name="Прямоугольник 13"/>
          <p:cNvSpPr>
            <a:spLocks noChangeArrowheads="1"/>
          </p:cNvSpPr>
          <p:nvPr/>
        </p:nvSpPr>
        <p:spPr bwMode="auto">
          <a:xfrm>
            <a:off x="269379" y="4593754"/>
            <a:ext cx="2206625" cy="3970318"/>
          </a:xfrm>
          <a:prstGeom prst="rect">
            <a:avLst/>
          </a:prstGeom>
          <a:noFill/>
          <a:ln w="9525">
            <a:noFill/>
            <a:miter lim="800000"/>
            <a:headEnd/>
            <a:tailEnd/>
          </a:ln>
        </p:spPr>
        <p:txBody>
          <a:bodyPr>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dirty="0">
                <a:solidFill>
                  <a:srgbClr val="000000"/>
                </a:solidFill>
                <a:latin typeface="Times New Roman" pitchFamily="18" charset="0"/>
                <a:cs typeface="Times New Roman" pitchFamily="18" charset="0"/>
              </a:rPr>
              <a:t>FOLK DANCE GROUP </a:t>
            </a:r>
            <a:r>
              <a:rPr lang="ru-RU" altLang="ru-RU" sz="1400" dirty="0">
                <a:solidFill>
                  <a:srgbClr val="000000"/>
                </a:solidFill>
                <a:latin typeface="Times New Roman" pitchFamily="18" charset="0"/>
                <a:cs typeface="Times New Roman" pitchFamily="18" charset="0"/>
              </a:rPr>
              <a:t>“</a:t>
            </a:r>
            <a:r>
              <a:rPr lang="en-US" altLang="ru-RU" sz="1400" dirty="0" err="1">
                <a:solidFill>
                  <a:srgbClr val="000000"/>
                </a:solidFill>
                <a:latin typeface="Times New Roman" pitchFamily="18" charset="0"/>
                <a:cs typeface="Times New Roman" pitchFamily="18" charset="0"/>
              </a:rPr>
              <a:t>UniverDance</a:t>
            </a:r>
            <a:r>
              <a:rPr lang="ru-RU" altLang="ru-RU" sz="1400" dirty="0">
                <a:solidFill>
                  <a:srgbClr val="000000"/>
                </a:solidFill>
                <a:latin typeface="Times New Roman" pitchFamily="18" charset="0"/>
                <a:cs typeface="Times New Roman" pitchFamily="18" charset="0"/>
              </a:rPr>
              <a:t>" </a:t>
            </a:r>
            <a:r>
              <a:rPr lang="en-US" altLang="ru-RU" sz="1400" b="0" dirty="0" smtClean="0">
                <a:solidFill>
                  <a:srgbClr val="000000"/>
                </a:solidFill>
                <a:latin typeface="Times New Roman" pitchFamily="18" charset="0"/>
                <a:cs typeface="Times New Roman" pitchFamily="18" charset="0"/>
              </a:rPr>
              <a:t>takes </a:t>
            </a:r>
            <a:r>
              <a:rPr lang="en-US" altLang="ru-RU" sz="1400" b="0" dirty="0">
                <a:solidFill>
                  <a:srgbClr val="000000"/>
                </a:solidFill>
                <a:latin typeface="Times New Roman" pitchFamily="18" charset="0"/>
                <a:cs typeface="Times New Roman" pitchFamily="18" charset="0"/>
              </a:rPr>
              <a:t>an active part in rising people’s awareness of Ukrainian  folk </a:t>
            </a:r>
            <a:r>
              <a:rPr lang="en-US" altLang="ru-RU" sz="1400" b="0" dirty="0" smtClean="0">
                <a:solidFill>
                  <a:srgbClr val="000000"/>
                </a:solidFill>
                <a:latin typeface="Times New Roman" pitchFamily="18" charset="0"/>
                <a:cs typeface="Times New Roman" pitchFamily="18" charset="0"/>
              </a:rPr>
              <a:t>dancing. The repertoire is based on Ukrainian folklore traditions, but the ensemble is not limited to Ukrainian dances. They have got their repertoire - dances of peoples from all over the world. During its existence, "</a:t>
            </a:r>
            <a:r>
              <a:rPr lang="en-US" altLang="ru-RU" sz="1400" b="0" dirty="0" err="1" smtClean="0">
                <a:solidFill>
                  <a:srgbClr val="000000"/>
                </a:solidFill>
                <a:latin typeface="Times New Roman" pitchFamily="18" charset="0"/>
                <a:cs typeface="Times New Roman" pitchFamily="18" charset="0"/>
              </a:rPr>
              <a:t>UniverDance</a:t>
            </a:r>
            <a:r>
              <a:rPr lang="en-US" altLang="ru-RU" sz="1400" b="0" dirty="0" smtClean="0">
                <a:solidFill>
                  <a:srgbClr val="000000"/>
                </a:solidFill>
                <a:latin typeface="Times New Roman" pitchFamily="18" charset="0"/>
                <a:cs typeface="Times New Roman" pitchFamily="18" charset="0"/>
              </a:rPr>
              <a:t>" visited with their vivid performances</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Italy, Greece, Spain, Turkey, France</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and other countries.</a:t>
            </a:r>
            <a:endParaRPr lang="en-US" altLang="ru-RU" sz="1400" b="0" dirty="0">
              <a:solidFill>
                <a:srgbClr val="000000"/>
              </a:solidFill>
              <a:latin typeface="Times New Roman" pitchFamily="18" charset="0"/>
              <a:cs typeface="Times New Roman" pitchFamily="18" charset="0"/>
            </a:endParaRPr>
          </a:p>
        </p:txBody>
      </p:sp>
      <p:sp>
        <p:nvSpPr>
          <p:cNvPr id="15" name="Прямоугольник 10"/>
          <p:cNvSpPr>
            <a:spLocks noChangeArrowheads="1"/>
          </p:cNvSpPr>
          <p:nvPr/>
        </p:nvSpPr>
        <p:spPr bwMode="auto">
          <a:xfrm>
            <a:off x="3653755" y="1137370"/>
            <a:ext cx="3106738" cy="4832092"/>
          </a:xfrm>
          <a:prstGeom prst="rect">
            <a:avLst/>
          </a:prstGeom>
          <a:noFill/>
          <a:ln w="9525">
            <a:noFill/>
            <a:miter lim="800000"/>
            <a:headEnd/>
            <a:tailEnd/>
          </a:ln>
        </p:spPr>
        <p:txBody>
          <a:bodyPr>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dirty="0">
                <a:solidFill>
                  <a:srgbClr val="000000"/>
                </a:solidFill>
                <a:latin typeface="Times New Roman" pitchFamily="18" charset="0"/>
                <a:cs typeface="Times New Roman" pitchFamily="18" charset="0"/>
              </a:rPr>
              <a:t>STUDENTS &amp; STAFF CULTURE AND LEISURE CENTRE</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0" dirty="0" smtClean="0">
                <a:solidFill>
                  <a:schemeClr val="tx1"/>
                </a:solidFill>
                <a:latin typeface="Times New Roman" pitchFamily="18" charset="0"/>
                <a:cs typeface="Times New Roman" pitchFamily="18" charset="0"/>
              </a:rPr>
              <a:t>The center of culture and leisure is a favorite vacation spot for students and teachers of the university. It is the organizer of numerous holidays (Christmas, New Year, etc.), as well as solemn events in the life of individual faculties and the university as a whole.</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0" dirty="0" smtClean="0">
                <a:solidFill>
                  <a:schemeClr val="tx1"/>
                </a:solidFill>
                <a:latin typeface="Times New Roman" pitchFamily="18" charset="0"/>
                <a:cs typeface="Times New Roman" pitchFamily="18" charset="0"/>
              </a:rPr>
              <a:t>The center organizes concerts with the participation of famous musicians and artists, contributes to the realization of the creative potential of students and staff.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dirty="0" smtClean="0">
                <a:solidFill>
                  <a:srgbClr val="000000"/>
                </a:solidFill>
                <a:latin typeface="Times New Roman" pitchFamily="18" charset="0"/>
                <a:cs typeface="Times New Roman" pitchFamily="18"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dirty="0" smtClean="0">
                <a:solidFill>
                  <a:srgbClr val="000000"/>
                </a:solidFill>
                <a:latin typeface="Times New Roman" pitchFamily="18" charset="0"/>
                <a:cs typeface="Times New Roman" pitchFamily="18" charset="0"/>
              </a:rPr>
              <a:t>THE </a:t>
            </a:r>
            <a:r>
              <a:rPr lang="en-US" altLang="ru-RU" sz="1400" dirty="0">
                <a:solidFill>
                  <a:srgbClr val="000000"/>
                </a:solidFill>
                <a:latin typeface="Times New Roman" pitchFamily="18" charset="0"/>
                <a:cs typeface="Times New Roman" pitchFamily="18" charset="0"/>
              </a:rPr>
              <a:t>ACADEMIC </a:t>
            </a:r>
            <a:r>
              <a:rPr lang="en-US" altLang="ru-RU" sz="1400" dirty="0" smtClean="0">
                <a:solidFill>
                  <a:srgbClr val="000000"/>
                </a:solidFill>
                <a:latin typeface="Times New Roman" pitchFamily="18" charset="0"/>
                <a:cs typeface="Times New Roman" pitchFamily="18" charset="0"/>
              </a:rPr>
              <a:t>CHOIR </a:t>
            </a:r>
            <a:r>
              <a:rPr lang="en-US" altLang="ru-RU" sz="1400" dirty="0">
                <a:solidFill>
                  <a:srgbClr val="000000"/>
                </a:solidFill>
                <a:latin typeface="Times New Roman" pitchFamily="18" charset="0"/>
                <a:cs typeface="Times New Roman" pitchFamily="18" charset="0"/>
              </a:rPr>
              <a:t>CHAPEL </a:t>
            </a:r>
            <a:r>
              <a:rPr lang="en-US" altLang="ru-RU" sz="1400" dirty="0" smtClean="0">
                <a:solidFill>
                  <a:srgbClr val="000000"/>
                </a:solidFill>
                <a:latin typeface="Times New Roman" pitchFamily="18" charset="0"/>
                <a:cs typeface="Times New Roman" pitchFamily="18" charset="0"/>
              </a:rPr>
              <a:t>(</a:t>
            </a:r>
            <a:r>
              <a:rPr lang="en-US" altLang="ru-RU" sz="1400" dirty="0">
                <a:solidFill>
                  <a:srgbClr val="000000"/>
                </a:solidFill>
                <a:latin typeface="Times New Roman" pitchFamily="18" charset="0"/>
                <a:cs typeface="Times New Roman" pitchFamily="18" charset="0"/>
              </a:rPr>
              <a:t>UKRAINIAN AMATEUR FOLK ARTS GROUP)  </a:t>
            </a:r>
            <a:r>
              <a:rPr lang="en-US" altLang="ru-RU" sz="1400" b="0" dirty="0">
                <a:solidFill>
                  <a:srgbClr val="000000"/>
                </a:solidFill>
                <a:latin typeface="Times New Roman" pitchFamily="18" charset="0"/>
                <a:cs typeface="Times New Roman" pitchFamily="18" charset="0"/>
              </a:rPr>
              <a:t>performs sacred </a:t>
            </a:r>
            <a:r>
              <a:rPr lang="en-US" altLang="ru-RU" sz="1400" b="0" dirty="0" smtClean="0">
                <a:solidFill>
                  <a:srgbClr val="000000"/>
                </a:solidFill>
                <a:latin typeface="Times New Roman" pitchFamily="18" charset="0"/>
                <a:cs typeface="Times New Roman" pitchFamily="18" charset="0"/>
              </a:rPr>
              <a:t>and ancient </a:t>
            </a:r>
            <a:r>
              <a:rPr lang="en-US" altLang="ru-RU" sz="1400" b="0" dirty="0">
                <a:solidFill>
                  <a:srgbClr val="000000"/>
                </a:solidFill>
                <a:latin typeface="Times New Roman" pitchFamily="18" charset="0"/>
                <a:cs typeface="Times New Roman" pitchFamily="18" charset="0"/>
              </a:rPr>
              <a:t>secular music, classical music and Ukrainian folk </a:t>
            </a:r>
            <a:r>
              <a:rPr lang="en-US" altLang="ru-RU" sz="1400" b="0" dirty="0" smtClean="0">
                <a:solidFill>
                  <a:srgbClr val="000000"/>
                </a:solidFill>
                <a:latin typeface="Times New Roman" pitchFamily="18" charset="0"/>
                <a:cs typeface="Times New Roman" pitchFamily="18" charset="0"/>
              </a:rPr>
              <a:t>songs. The Chapel tours Ukraine and abroad every year.</a:t>
            </a:r>
            <a:endParaRPr lang="ru-RU" sz="1400" dirty="0" smtClean="0">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dirty="0">
              <a:solidFill>
                <a:srgbClr val="000000"/>
              </a:solidFill>
              <a:latin typeface="Times New Roman" pitchFamily="18" charset="0"/>
              <a:cs typeface="Times New Roman" pitchFamily="18" charset="0"/>
            </a:endParaRPr>
          </a:p>
        </p:txBody>
      </p:sp>
      <p:sp>
        <p:nvSpPr>
          <p:cNvPr id="16"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36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0" y="1762125"/>
            <a:ext cx="3600450" cy="311150"/>
          </a:xfrm>
          <a:prstGeom prst="rect">
            <a:avLst/>
          </a:prstGeom>
          <a:noFill/>
          <a:ln w="9525">
            <a:noFill/>
            <a:round/>
            <a:headEnd/>
            <a:tailEnd/>
          </a:ln>
        </p:spPr>
        <p:txBody>
          <a:bodyPr lIns="90000" tIns="46800" rIns="90000" bIns="46800">
            <a:spAutoFit/>
          </a:bodyPr>
          <a:lstStyle/>
          <a:p>
            <a:pPr>
              <a:buClr>
                <a:srgbClr val="000000"/>
              </a:buClr>
              <a:buSzPct val="100000"/>
              <a:buFont typeface="Times New Roman" pitchFamily="18" charset="0"/>
              <a:buNone/>
            </a:pPr>
            <a:r>
              <a:rPr lang="uk-UA" altLang="ru-RU" sz="1400" b="0">
                <a:solidFill>
                  <a:schemeClr val="tx1"/>
                </a:solidFill>
                <a:latin typeface="Comic Sans MS" pitchFamily="66" charset="0"/>
              </a:rPr>
              <a:t>  </a:t>
            </a:r>
            <a:endParaRPr lang="ru-RU" altLang="ru-RU" sz="1400" b="0">
              <a:solidFill>
                <a:schemeClr val="tx1"/>
              </a:solidFill>
              <a:latin typeface="Comic Sans MS" pitchFamily="66" charset="0"/>
            </a:endParaRPr>
          </a:p>
        </p:txBody>
      </p:sp>
      <p:pic>
        <p:nvPicPr>
          <p:cNvPr id="49157" name="Picture 14" descr="C:\Documents and Settings\profi\Рабочий стол\для брошюры\unnamed.jpg"/>
          <p:cNvPicPr>
            <a:picLocks noChangeAspect="1" noChangeArrowheads="1"/>
          </p:cNvPicPr>
          <p:nvPr/>
        </p:nvPicPr>
        <p:blipFill>
          <a:blip r:embed="rId3" cstate="print"/>
          <a:srcRect l="2512" t="29697" r="2013" b="7378"/>
          <a:stretch>
            <a:fillRect/>
          </a:stretch>
        </p:blipFill>
        <p:spPr bwMode="auto">
          <a:xfrm>
            <a:off x="125413" y="7113588"/>
            <a:ext cx="4405312" cy="2144712"/>
          </a:xfrm>
          <a:prstGeom prst="rect">
            <a:avLst/>
          </a:prstGeom>
          <a:noFill/>
          <a:ln w="9525">
            <a:solidFill>
              <a:schemeClr val="tx1"/>
            </a:solidFill>
            <a:miter lim="800000"/>
            <a:headEnd/>
            <a:tailEnd/>
          </a:ln>
        </p:spPr>
      </p:pic>
      <p:sp>
        <p:nvSpPr>
          <p:cNvPr id="11" name="Rectangle 2"/>
          <p:cNvSpPr>
            <a:spLocks noChangeArrowheads="1"/>
          </p:cNvSpPr>
          <p:nvPr/>
        </p:nvSpPr>
        <p:spPr bwMode="auto">
          <a:xfrm>
            <a:off x="0" y="0"/>
            <a:ext cx="6877050" cy="1000125"/>
          </a:xfrm>
          <a:prstGeom prst="rect">
            <a:avLst/>
          </a:prstGeom>
          <a:gradFill rotWithShape="0">
            <a:gsLst>
              <a:gs pos="0">
                <a:srgbClr val="FFEFD1"/>
              </a:gs>
              <a:gs pos="64999">
                <a:srgbClr val="F0EBD5"/>
              </a:gs>
              <a:gs pos="100000">
                <a:srgbClr val="D1C39F"/>
              </a:gs>
            </a:gsLst>
            <a:lin ang="5400000"/>
          </a:gradFill>
          <a:ln w="9525">
            <a:noFill/>
            <a:round/>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300">
                <a:solidFill>
                  <a:schemeClr val="tx1"/>
                </a:solidFill>
                <a:latin typeface="Times New Roman" pitchFamily="18" charset="0"/>
                <a:cs typeface="Times New Roman" pitchFamily="18" charset="0"/>
              </a:rPr>
              <a:t>CULTURE AND LEISURE CENTRE </a:t>
            </a:r>
          </a:p>
        </p:txBody>
      </p:sp>
      <p:sp>
        <p:nvSpPr>
          <p:cNvPr id="14" name="Rectangle 7"/>
          <p:cNvSpPr>
            <a:spLocks noChangeArrowheads="1"/>
          </p:cNvSpPr>
          <p:nvPr/>
        </p:nvSpPr>
        <p:spPr bwMode="auto">
          <a:xfrm>
            <a:off x="0" y="1065213"/>
            <a:ext cx="6553200" cy="1549400"/>
          </a:xfrm>
          <a:prstGeom prst="rect">
            <a:avLst/>
          </a:prstGeom>
          <a:solidFill>
            <a:schemeClr val="bg1">
              <a:alpha val="73000"/>
            </a:schemeClr>
          </a:solidFill>
          <a:ln w="9525">
            <a:noFill/>
            <a:round/>
            <a:headEnd/>
            <a:tailEnd/>
          </a:ln>
          <a:effectLst/>
        </p:spPr>
        <p:txBody>
          <a:bodyPr lIns="90000" tIns="46800" rIns="90000" bIns="46800">
            <a:spAutoFit/>
          </a:bodyPr>
          <a:lstStyle/>
          <a:p>
            <a:pPr>
              <a:buClr>
                <a:srgbClr val="000000"/>
              </a:buClr>
              <a:buSzPct val="100000"/>
              <a:buFont typeface="Times New Roman" pitchFamily="16" charset="0"/>
              <a:buNone/>
              <a:defRPr/>
            </a:pPr>
            <a:r>
              <a:rPr lang="en-US" sz="1350" b="0" dirty="0">
                <a:solidFill>
                  <a:schemeClr val="tx1"/>
                </a:solidFill>
                <a:latin typeface="Times New Roman" pitchFamily="18" charset="0"/>
                <a:ea typeface="+mn-ea"/>
                <a:cs typeface="Times New Roman" pitchFamily="18" charset="0"/>
              </a:rPr>
              <a:t>Numerous bands and single performers </a:t>
            </a:r>
            <a:r>
              <a:rPr lang="en-US" sz="1350" b="0" dirty="0" smtClean="0">
                <a:solidFill>
                  <a:schemeClr val="tx1"/>
                </a:solidFill>
                <a:latin typeface="Times New Roman" pitchFamily="18" charset="0"/>
                <a:ea typeface="+mn-ea"/>
                <a:cs typeface="Times New Roman" pitchFamily="18" charset="0"/>
              </a:rPr>
              <a:t>have been carrying out their </a:t>
            </a:r>
            <a:r>
              <a:rPr lang="en-US" sz="1350" b="0" dirty="0">
                <a:solidFill>
                  <a:schemeClr val="tx1"/>
                </a:solidFill>
                <a:latin typeface="Times New Roman" pitchFamily="18" charset="0"/>
                <a:ea typeface="+mn-ea"/>
                <a:cs typeface="Times New Roman" pitchFamily="18" charset="0"/>
              </a:rPr>
              <a:t>creative work at the culture </a:t>
            </a:r>
            <a:r>
              <a:rPr lang="en-US" sz="1350" b="0" dirty="0" smtClean="0">
                <a:solidFill>
                  <a:schemeClr val="tx1"/>
                </a:solidFill>
                <a:latin typeface="Times New Roman" pitchFamily="18" charset="0"/>
                <a:ea typeface="+mn-ea"/>
                <a:cs typeface="Times New Roman" pitchFamily="18" charset="0"/>
              </a:rPr>
              <a:t>centre</a:t>
            </a:r>
            <a:r>
              <a:rPr lang="en-US" sz="1350" b="0" dirty="0">
                <a:solidFill>
                  <a:schemeClr val="tx1"/>
                </a:solidFill>
                <a:latin typeface="Times New Roman" pitchFamily="18" charset="0"/>
                <a:ea typeface="+mn-ea"/>
                <a:cs typeface="Times New Roman" pitchFamily="18" charset="0"/>
              </a:rPr>
              <a:t>. Today there are more than 6 music bands, among which are music band “</a:t>
            </a:r>
            <a:r>
              <a:rPr lang="en-US" sz="1350" dirty="0">
                <a:solidFill>
                  <a:schemeClr val="tx1"/>
                </a:solidFill>
                <a:latin typeface="Times New Roman" pitchFamily="18" charset="0"/>
                <a:ea typeface="+mn-ea"/>
                <a:cs typeface="Times New Roman" pitchFamily="18" charset="0"/>
              </a:rPr>
              <a:t>M. </a:t>
            </a:r>
            <a:r>
              <a:rPr lang="en-US" sz="1350" dirty="0" err="1">
                <a:solidFill>
                  <a:schemeClr val="tx1"/>
                </a:solidFill>
                <a:latin typeface="Times New Roman" pitchFamily="18" charset="0"/>
                <a:ea typeface="+mn-ea"/>
                <a:cs typeface="Times New Roman" pitchFamily="18" charset="0"/>
              </a:rPr>
              <a:t>Tusso</a:t>
            </a:r>
            <a:r>
              <a:rPr lang="en-US" sz="1350" b="0" dirty="0">
                <a:solidFill>
                  <a:schemeClr val="tx1"/>
                </a:solidFill>
                <a:latin typeface="Times New Roman" pitchFamily="18" charset="0"/>
                <a:ea typeface="+mn-ea"/>
                <a:cs typeface="Times New Roman" pitchFamily="18" charset="0"/>
              </a:rPr>
              <a:t>”, female group </a:t>
            </a:r>
            <a:r>
              <a:rPr lang="en-US" sz="1350" dirty="0">
                <a:solidFill>
                  <a:schemeClr val="tx1"/>
                </a:solidFill>
                <a:latin typeface="Times New Roman" pitchFamily="18" charset="0"/>
                <a:ea typeface="+mn-ea"/>
                <a:cs typeface="Times New Roman" pitchFamily="18" charset="0"/>
              </a:rPr>
              <a:t>“Flowers’ Lady Band” </a:t>
            </a:r>
            <a:r>
              <a:rPr lang="en-US" sz="1350" b="0" dirty="0" smtClean="0">
                <a:solidFill>
                  <a:schemeClr val="tx1"/>
                </a:solidFill>
                <a:latin typeface="Times New Roman" pitchFamily="18" charset="0"/>
                <a:ea typeface="+mn-ea"/>
                <a:cs typeface="Times New Roman" pitchFamily="18" charset="0"/>
              </a:rPr>
              <a:t>and </a:t>
            </a:r>
            <a:r>
              <a:rPr lang="en-US" sz="1350" b="0" dirty="0" smtClean="0">
                <a:solidFill>
                  <a:schemeClr val="tx1"/>
                </a:solidFill>
                <a:latin typeface="Times New Roman" pitchFamily="18" charset="0"/>
                <a:cs typeface="Times New Roman" pitchFamily="18" charset="0"/>
              </a:rPr>
              <a:t>“</a:t>
            </a:r>
            <a:r>
              <a:rPr lang="en-US" sz="1350" dirty="0" smtClean="0">
                <a:solidFill>
                  <a:schemeClr val="tx1"/>
                </a:solidFill>
                <a:latin typeface="Times New Roman" pitchFamily="18" charset="0"/>
                <a:cs typeface="Times New Roman" pitchFamily="18" charset="0"/>
              </a:rPr>
              <a:t>Liberty</a:t>
            </a:r>
            <a:r>
              <a:rPr lang="en-US" sz="1350" b="0" dirty="0" smtClean="0">
                <a:solidFill>
                  <a:schemeClr val="tx1"/>
                </a:solidFill>
                <a:latin typeface="Times New Roman" pitchFamily="18" charset="0"/>
                <a:cs typeface="Times New Roman" pitchFamily="18" charset="0"/>
              </a:rPr>
              <a:t>”</a:t>
            </a:r>
            <a:r>
              <a:rPr lang="en-US" sz="1350" b="0" dirty="0" smtClean="0">
                <a:solidFill>
                  <a:schemeClr val="tx1"/>
                </a:solidFill>
                <a:latin typeface="Times New Roman" pitchFamily="18" charset="0"/>
                <a:ea typeface="+mn-ea"/>
                <a:cs typeface="Times New Roman" pitchFamily="18" charset="0"/>
              </a:rPr>
              <a:t> dance </a:t>
            </a:r>
            <a:r>
              <a:rPr lang="en-US" sz="1350" b="0" dirty="0">
                <a:solidFill>
                  <a:schemeClr val="tx1"/>
                </a:solidFill>
                <a:latin typeface="Times New Roman" pitchFamily="18" charset="0"/>
                <a:ea typeface="+mn-ea"/>
                <a:cs typeface="Times New Roman" pitchFamily="18" charset="0"/>
              </a:rPr>
              <a:t>club </a:t>
            </a:r>
          </a:p>
          <a:p>
            <a:pPr>
              <a:buClr>
                <a:srgbClr val="000000"/>
              </a:buClr>
              <a:buSzPct val="100000"/>
              <a:buFont typeface="Times New Roman" pitchFamily="16" charset="0"/>
              <a:buNone/>
              <a:defRPr/>
            </a:pPr>
            <a:r>
              <a:rPr lang="en-US" sz="1350" b="0" dirty="0" smtClean="0">
                <a:solidFill>
                  <a:schemeClr val="tx1"/>
                </a:solidFill>
                <a:latin typeface="Times New Roman" pitchFamily="18" charset="0"/>
                <a:ea typeface="+mn-ea"/>
                <a:cs typeface="Times New Roman" pitchFamily="18" charset="0"/>
              </a:rPr>
              <a:t>in </a:t>
            </a:r>
            <a:r>
              <a:rPr lang="en-US" sz="1350" b="0" dirty="0">
                <a:solidFill>
                  <a:schemeClr val="tx1"/>
                </a:solidFill>
                <a:latin typeface="Times New Roman" pitchFamily="18" charset="0"/>
                <a:ea typeface="+mn-ea"/>
                <a:cs typeface="Times New Roman" pitchFamily="18" charset="0"/>
              </a:rPr>
              <a:t>which more than 50 </a:t>
            </a:r>
          </a:p>
          <a:p>
            <a:pPr>
              <a:buClr>
                <a:srgbClr val="000000"/>
              </a:buClr>
              <a:buSzPct val="100000"/>
              <a:buFont typeface="Times New Roman" pitchFamily="16" charset="0"/>
              <a:buNone/>
              <a:defRPr/>
            </a:pPr>
            <a:r>
              <a:rPr lang="en-US" sz="1350" b="0" dirty="0">
                <a:solidFill>
                  <a:schemeClr val="tx1"/>
                </a:solidFill>
                <a:latin typeface="Times New Roman" pitchFamily="18" charset="0"/>
                <a:ea typeface="+mn-ea"/>
                <a:cs typeface="Times New Roman" pitchFamily="18" charset="0"/>
              </a:rPr>
              <a:t>students take part.</a:t>
            </a:r>
          </a:p>
          <a:p>
            <a:pPr>
              <a:buClr>
                <a:srgbClr val="000000"/>
              </a:buClr>
              <a:buSzPct val="100000"/>
              <a:buFont typeface="Times New Roman" pitchFamily="16" charset="0"/>
              <a:buNone/>
              <a:defRPr/>
            </a:pPr>
            <a:endParaRPr lang="uk-UA" sz="1350" b="0" dirty="0">
              <a:solidFill>
                <a:schemeClr val="tx1"/>
              </a:solidFill>
              <a:latin typeface="Comic Sans MS" pitchFamily="66" charset="0"/>
              <a:ea typeface="+mn-ea"/>
            </a:endParaRPr>
          </a:p>
          <a:p>
            <a:pPr>
              <a:buClr>
                <a:srgbClr val="000000"/>
              </a:buClr>
              <a:buSzPct val="100000"/>
              <a:buFont typeface="Times New Roman" pitchFamily="16" charset="0"/>
              <a:buNone/>
              <a:defRPr/>
            </a:pPr>
            <a:endParaRPr lang="ru-RU" sz="1350" b="0" dirty="0">
              <a:solidFill>
                <a:schemeClr val="tx1"/>
              </a:solidFill>
              <a:latin typeface="Comic Sans MS" pitchFamily="66" charset="0"/>
              <a:ea typeface="+mn-ea"/>
            </a:endParaRPr>
          </a:p>
        </p:txBody>
      </p:sp>
      <p:sp>
        <p:nvSpPr>
          <p:cNvPr id="15" name="Rectangle 7"/>
          <p:cNvSpPr>
            <a:spLocks noChangeArrowheads="1"/>
          </p:cNvSpPr>
          <p:nvPr/>
        </p:nvSpPr>
        <p:spPr bwMode="auto">
          <a:xfrm>
            <a:off x="197371" y="2289498"/>
            <a:ext cx="4267200" cy="4611135"/>
          </a:xfrm>
          <a:prstGeom prst="rect">
            <a:avLst/>
          </a:prstGeom>
          <a:solidFill>
            <a:schemeClr val="bg1">
              <a:alpha val="73000"/>
            </a:schemeClr>
          </a:solidFill>
          <a:ln w="9525">
            <a:noFill/>
            <a:round/>
            <a:headEnd/>
            <a:tailEnd/>
          </a:ln>
          <a:effectLst/>
        </p:spPr>
        <p:txBody>
          <a:bodyPr lIns="90000" tIns="46800" rIns="90000" bIns="46800">
            <a:spAutoFit/>
          </a:bodyPr>
          <a:lstStyle/>
          <a:p>
            <a:pPr>
              <a:buClr>
                <a:srgbClr val="000000"/>
              </a:buClr>
              <a:buSzPct val="100000"/>
              <a:buFont typeface="Times New Roman" pitchFamily="16" charset="0"/>
              <a:buNone/>
              <a:defRPr/>
            </a:pPr>
            <a:r>
              <a:rPr lang="en-US" sz="1400" b="0" dirty="0">
                <a:solidFill>
                  <a:schemeClr val="tx1"/>
                </a:solidFill>
                <a:latin typeface="Times New Roman" pitchFamily="18" charset="0"/>
                <a:ea typeface="+mn-ea"/>
                <a:cs typeface="Times New Roman" pitchFamily="18" charset="0"/>
              </a:rPr>
              <a:t>Every year new art</a:t>
            </a:r>
          </a:p>
          <a:p>
            <a:pPr>
              <a:buClr>
                <a:srgbClr val="000000"/>
              </a:buClr>
              <a:buSzPct val="100000"/>
              <a:buFont typeface="Times New Roman" pitchFamily="16" charset="0"/>
              <a:buNone/>
              <a:defRPr/>
            </a:pPr>
            <a:r>
              <a:rPr lang="en-US" sz="1400" b="0" dirty="0">
                <a:solidFill>
                  <a:schemeClr val="tx1"/>
                </a:solidFill>
                <a:latin typeface="Times New Roman" pitchFamily="18" charset="0"/>
                <a:ea typeface="+mn-ea"/>
                <a:cs typeface="Times New Roman" pitchFamily="18" charset="0"/>
              </a:rPr>
              <a:t>collectives appear.</a:t>
            </a:r>
          </a:p>
          <a:p>
            <a:pPr>
              <a:buClr>
                <a:srgbClr val="000000"/>
              </a:buClr>
              <a:buSzPct val="100000"/>
              <a:buFont typeface="Times New Roman" pitchFamily="16" charset="0"/>
              <a:buNone/>
              <a:defRPr/>
            </a:pPr>
            <a:endParaRPr lang="uk-UA" sz="1400" b="0" dirty="0">
              <a:solidFill>
                <a:schemeClr val="tx1"/>
              </a:solidFill>
              <a:latin typeface="Times New Roman" pitchFamily="18" charset="0"/>
              <a:ea typeface="+mn-ea"/>
              <a:cs typeface="Times New Roman" pitchFamily="18" charset="0"/>
            </a:endParaRPr>
          </a:p>
          <a:p>
            <a:pPr>
              <a:buClr>
                <a:srgbClr val="000000"/>
              </a:buClr>
              <a:buSzPct val="100000"/>
              <a:defRPr/>
            </a:pPr>
            <a:r>
              <a:rPr lang="en-US" sz="1400" b="0" dirty="0">
                <a:solidFill>
                  <a:schemeClr val="tx1"/>
                </a:solidFill>
                <a:latin typeface="Times New Roman" pitchFamily="18" charset="0"/>
                <a:ea typeface="+mn-ea"/>
                <a:cs typeface="Times New Roman" pitchFamily="18" charset="0"/>
              </a:rPr>
              <a:t>Two ONU graduates – </a:t>
            </a:r>
          </a:p>
          <a:p>
            <a:pPr>
              <a:buClr>
                <a:srgbClr val="000000"/>
              </a:buClr>
              <a:buSzPct val="100000"/>
              <a:defRPr/>
            </a:pPr>
            <a:r>
              <a:rPr lang="en-US" sz="1400" b="0" dirty="0">
                <a:solidFill>
                  <a:schemeClr val="tx1"/>
                </a:solidFill>
                <a:latin typeface="Times New Roman" pitchFamily="18" charset="0"/>
                <a:ea typeface="+mn-ea"/>
                <a:cs typeface="Times New Roman" pitchFamily="18" charset="0"/>
              </a:rPr>
              <a:t>world champion in step </a:t>
            </a:r>
            <a:r>
              <a:rPr lang="en-US" sz="1400" dirty="0" err="1">
                <a:solidFill>
                  <a:schemeClr val="tx1"/>
                </a:solidFill>
                <a:latin typeface="Times New Roman" pitchFamily="18" charset="0"/>
                <a:ea typeface="+mn-ea"/>
                <a:cs typeface="Times New Roman" pitchFamily="18" charset="0"/>
              </a:rPr>
              <a:t>Sergiy</a:t>
            </a:r>
            <a:r>
              <a:rPr lang="en-US" sz="1400" dirty="0">
                <a:solidFill>
                  <a:schemeClr val="tx1"/>
                </a:solidFill>
                <a:latin typeface="Times New Roman" pitchFamily="18" charset="0"/>
                <a:ea typeface="+mn-ea"/>
                <a:cs typeface="Times New Roman" pitchFamily="18" charset="0"/>
              </a:rPr>
              <a:t> </a:t>
            </a:r>
          </a:p>
          <a:p>
            <a:pPr>
              <a:buClr>
                <a:srgbClr val="000000"/>
              </a:buClr>
              <a:buSzPct val="100000"/>
              <a:defRPr/>
            </a:pPr>
            <a:r>
              <a:rPr lang="en-US" sz="1400" dirty="0" err="1">
                <a:solidFill>
                  <a:schemeClr val="tx1"/>
                </a:solidFill>
                <a:latin typeface="Times New Roman" pitchFamily="18" charset="0"/>
                <a:ea typeface="+mn-ea"/>
                <a:cs typeface="Times New Roman" pitchFamily="18" charset="0"/>
              </a:rPr>
              <a:t>Ostapenko</a:t>
            </a:r>
            <a:r>
              <a:rPr lang="en-US" sz="1400" b="0" dirty="0">
                <a:solidFill>
                  <a:schemeClr val="tx1"/>
                </a:solidFill>
                <a:latin typeface="Times New Roman" pitchFamily="18" charset="0"/>
                <a:ea typeface="+mn-ea"/>
                <a:cs typeface="Times New Roman" pitchFamily="18" charset="0"/>
              </a:rPr>
              <a:t> and three-time </a:t>
            </a:r>
          </a:p>
          <a:p>
            <a:pPr>
              <a:buClr>
                <a:srgbClr val="000000"/>
              </a:buClr>
              <a:buSzPct val="100000"/>
              <a:defRPr/>
            </a:pPr>
            <a:r>
              <a:rPr lang="en-US" sz="1400" b="0" dirty="0">
                <a:solidFill>
                  <a:schemeClr val="tx1"/>
                </a:solidFill>
                <a:latin typeface="Times New Roman" pitchFamily="18" charset="0"/>
                <a:ea typeface="+mn-ea"/>
                <a:cs typeface="Times New Roman" pitchFamily="18" charset="0"/>
              </a:rPr>
              <a:t>champion in step </a:t>
            </a:r>
            <a:r>
              <a:rPr lang="en-US" sz="1400" dirty="0" err="1">
                <a:solidFill>
                  <a:schemeClr val="tx1"/>
                </a:solidFill>
                <a:latin typeface="Times New Roman" pitchFamily="18" charset="0"/>
                <a:ea typeface="+mn-ea"/>
                <a:cs typeface="Times New Roman" pitchFamily="18" charset="0"/>
              </a:rPr>
              <a:t>Olexander</a:t>
            </a:r>
            <a:r>
              <a:rPr lang="en-US" sz="1400" dirty="0">
                <a:solidFill>
                  <a:schemeClr val="tx1"/>
                </a:solidFill>
                <a:latin typeface="Times New Roman" pitchFamily="18" charset="0"/>
                <a:ea typeface="+mn-ea"/>
                <a:cs typeface="Times New Roman" pitchFamily="18" charset="0"/>
              </a:rPr>
              <a:t> </a:t>
            </a:r>
          </a:p>
          <a:p>
            <a:pPr>
              <a:buClr>
                <a:srgbClr val="000000"/>
              </a:buClr>
              <a:buSzPct val="100000"/>
              <a:defRPr/>
            </a:pPr>
            <a:r>
              <a:rPr lang="en-US" sz="1400" dirty="0" err="1">
                <a:solidFill>
                  <a:schemeClr val="tx1"/>
                </a:solidFill>
                <a:latin typeface="Times New Roman" pitchFamily="18" charset="0"/>
                <a:ea typeface="+mn-ea"/>
                <a:cs typeface="Times New Roman" pitchFamily="18" charset="0"/>
              </a:rPr>
              <a:t>Ostanin</a:t>
            </a:r>
            <a:r>
              <a:rPr lang="en-US" sz="1400" b="0" dirty="0">
                <a:solidFill>
                  <a:schemeClr val="tx1"/>
                </a:solidFill>
                <a:latin typeface="Times New Roman" pitchFamily="18" charset="0"/>
                <a:ea typeface="+mn-ea"/>
                <a:cs typeface="Times New Roman" pitchFamily="18" charset="0"/>
              </a:rPr>
              <a:t> head the</a:t>
            </a:r>
          </a:p>
          <a:p>
            <a:pPr>
              <a:buClr>
                <a:srgbClr val="000000"/>
              </a:buClr>
              <a:buSzPct val="100000"/>
              <a:defRPr/>
            </a:pPr>
            <a:r>
              <a:rPr lang="en-US" sz="1400" b="0" dirty="0">
                <a:solidFill>
                  <a:schemeClr val="tx1"/>
                </a:solidFill>
                <a:latin typeface="Times New Roman" pitchFamily="18" charset="0"/>
                <a:ea typeface="+mn-ea"/>
                <a:cs typeface="Times New Roman" pitchFamily="18" charset="0"/>
              </a:rPr>
              <a:t>dance clubs “</a:t>
            </a:r>
            <a:r>
              <a:rPr lang="en-US" sz="1400" dirty="0" err="1">
                <a:solidFill>
                  <a:schemeClr val="tx1"/>
                </a:solidFill>
                <a:latin typeface="Times New Roman" pitchFamily="18" charset="0"/>
                <a:ea typeface="+mn-ea"/>
                <a:cs typeface="Times New Roman" pitchFamily="18" charset="0"/>
              </a:rPr>
              <a:t>Nikomo</a:t>
            </a:r>
            <a:r>
              <a:rPr lang="en-US" sz="1400" dirty="0">
                <a:solidFill>
                  <a:schemeClr val="tx1"/>
                </a:solidFill>
                <a:latin typeface="Times New Roman" pitchFamily="18" charset="0"/>
                <a:ea typeface="+mn-ea"/>
                <a:cs typeface="Times New Roman" pitchFamily="18" charset="0"/>
              </a:rPr>
              <a:t>-tap-studio</a:t>
            </a:r>
            <a:r>
              <a:rPr lang="en-US" sz="1400" b="0" dirty="0">
                <a:solidFill>
                  <a:schemeClr val="tx1"/>
                </a:solidFill>
                <a:latin typeface="Times New Roman" pitchFamily="18" charset="0"/>
                <a:ea typeface="+mn-ea"/>
                <a:cs typeface="Times New Roman" pitchFamily="18" charset="0"/>
              </a:rPr>
              <a:t>” and “</a:t>
            </a:r>
            <a:r>
              <a:rPr lang="en-US" sz="1400" dirty="0" err="1">
                <a:solidFill>
                  <a:schemeClr val="tx1"/>
                </a:solidFill>
                <a:latin typeface="Times New Roman" pitchFamily="18" charset="0"/>
                <a:ea typeface="+mn-ea"/>
                <a:cs typeface="Times New Roman" pitchFamily="18" charset="0"/>
              </a:rPr>
              <a:t>Ostanin</a:t>
            </a:r>
            <a:r>
              <a:rPr lang="en-US" sz="1400" dirty="0">
                <a:solidFill>
                  <a:schemeClr val="tx1"/>
                </a:solidFill>
                <a:latin typeface="Times New Roman" pitchFamily="18" charset="0"/>
                <a:ea typeface="+mn-ea"/>
                <a:cs typeface="Times New Roman" pitchFamily="18" charset="0"/>
              </a:rPr>
              <a:t>-dance-centre</a:t>
            </a:r>
            <a:r>
              <a:rPr lang="en-US" sz="1400" b="0" dirty="0">
                <a:solidFill>
                  <a:schemeClr val="tx1"/>
                </a:solidFill>
                <a:latin typeface="Times New Roman" pitchFamily="18" charset="0"/>
                <a:ea typeface="+mn-ea"/>
                <a:cs typeface="Times New Roman" pitchFamily="18" charset="0"/>
              </a:rPr>
              <a:t>” respectively. Their pupils also </a:t>
            </a:r>
            <a:r>
              <a:rPr lang="en-US" sz="1400" b="0" dirty="0" smtClean="0">
                <a:solidFill>
                  <a:schemeClr val="tx1"/>
                </a:solidFill>
                <a:latin typeface="Times New Roman" pitchFamily="18" charset="0"/>
                <a:ea typeface="+mn-ea"/>
                <a:cs typeface="Times New Roman" pitchFamily="18" charset="0"/>
              </a:rPr>
              <a:t>became </a:t>
            </a:r>
            <a:r>
              <a:rPr lang="en-US" sz="1400" b="0" dirty="0">
                <a:solidFill>
                  <a:schemeClr val="tx1"/>
                </a:solidFill>
                <a:latin typeface="Times New Roman" pitchFamily="18" charset="0"/>
                <a:ea typeface="+mn-ea"/>
                <a:cs typeface="Times New Roman" pitchFamily="18" charset="0"/>
              </a:rPr>
              <a:t>world champions in step in 2016.</a:t>
            </a:r>
            <a:endParaRPr lang="uk-UA" sz="1400" b="0" dirty="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endParaRPr lang="uk-UA" sz="1400" b="0" dirty="0">
              <a:solidFill>
                <a:schemeClr val="tx1"/>
              </a:solidFill>
              <a:latin typeface="Times New Roman" pitchFamily="18" charset="0"/>
              <a:ea typeface="+mn-ea"/>
              <a:cs typeface="Times New Roman" pitchFamily="18" charset="0"/>
            </a:endParaRPr>
          </a:p>
          <a:p>
            <a:pPr>
              <a:buClr>
                <a:srgbClr val="000000"/>
              </a:buClr>
              <a:buSzPct val="100000"/>
              <a:buFont typeface="Times New Roman" pitchFamily="16" charset="0"/>
              <a:buNone/>
              <a:defRPr/>
            </a:pPr>
            <a:r>
              <a:rPr lang="en-US" sz="1400" b="0" dirty="0" smtClean="0">
                <a:solidFill>
                  <a:schemeClr val="tx1"/>
                </a:solidFill>
                <a:latin typeface="Times New Roman" pitchFamily="18" charset="0"/>
                <a:cs typeface="Times New Roman" pitchFamily="18" charset="0"/>
              </a:rPr>
              <a:t>ONU is the HEI, which has brought up many well-known teams of the Club of Merry and Smart, among which the most famous in the CIS countries are the Gentlemen of Odessa State University. Their traditions today are continued by the team </a:t>
            </a:r>
            <a:r>
              <a:rPr lang="en-US" sz="1400" dirty="0" smtClean="0">
                <a:solidFill>
                  <a:schemeClr val="tx1"/>
                </a:solidFill>
                <a:latin typeface="Times New Roman" pitchFamily="18" charset="0"/>
                <a:cs typeface="Times New Roman" pitchFamily="18" charset="0"/>
              </a:rPr>
              <a:t>"New Reality", </a:t>
            </a:r>
            <a:r>
              <a:rPr lang="en-US" sz="1400" b="0" dirty="0" smtClean="0">
                <a:solidFill>
                  <a:schemeClr val="tx1"/>
                </a:solidFill>
                <a:latin typeface="Times New Roman" pitchFamily="18" charset="0"/>
                <a:cs typeface="Times New Roman" pitchFamily="18" charset="0"/>
              </a:rPr>
              <a:t>which became the champion of Ukraine, and the team </a:t>
            </a:r>
            <a:r>
              <a:rPr lang="en-US" sz="1400" dirty="0" smtClean="0">
                <a:solidFill>
                  <a:schemeClr val="tx1"/>
                </a:solidFill>
                <a:latin typeface="Times New Roman" pitchFamily="18" charset="0"/>
                <a:cs typeface="Times New Roman" pitchFamily="18" charset="0"/>
              </a:rPr>
              <a:t>"Trumpet Ladies", </a:t>
            </a:r>
            <a:r>
              <a:rPr lang="en-US" sz="1400" b="0" dirty="0" smtClean="0">
                <a:solidFill>
                  <a:schemeClr val="tx1"/>
                </a:solidFill>
                <a:latin typeface="Times New Roman" pitchFamily="18" charset="0"/>
                <a:cs typeface="Times New Roman" pitchFamily="18" charset="0"/>
              </a:rPr>
              <a:t>which participates in the Odessa Humor Championship in the League of Laughs.</a:t>
            </a:r>
            <a:endParaRPr lang="ru-RU" sz="1350" b="0" dirty="0" smtClean="0">
              <a:solidFill>
                <a:schemeClr val="tx1"/>
              </a:solidFill>
              <a:latin typeface="Comic Sans MS" pitchFamily="66" charset="0"/>
            </a:endParaRPr>
          </a:p>
          <a:p>
            <a:pPr>
              <a:buClr>
                <a:srgbClr val="000000"/>
              </a:buClr>
              <a:buSzPct val="100000"/>
              <a:buFont typeface="Times New Roman" pitchFamily="16" charset="0"/>
              <a:buNone/>
              <a:defRPr/>
            </a:pPr>
            <a:endParaRPr lang="ru-RU" sz="1350" b="0" dirty="0">
              <a:solidFill>
                <a:schemeClr val="tx1"/>
              </a:solidFill>
              <a:latin typeface="Comic Sans MS" pitchFamily="66" charset="0"/>
              <a:ea typeface="+mn-ea"/>
            </a:endParaRPr>
          </a:p>
        </p:txBody>
      </p:sp>
      <p:pic>
        <p:nvPicPr>
          <p:cNvPr id="49158" name="Picture 15" descr="C:\Documents and Settings\profi\Рабочий стол\для брошюры\универданс.jpg"/>
          <p:cNvPicPr>
            <a:picLocks noChangeAspect="1" noChangeArrowheads="1"/>
          </p:cNvPicPr>
          <p:nvPr/>
        </p:nvPicPr>
        <p:blipFill>
          <a:blip r:embed="rId4" cstate="print"/>
          <a:srcRect l="27869" t="37601" r="16655" b="16740"/>
          <a:stretch>
            <a:fillRect/>
          </a:stretch>
        </p:blipFill>
        <p:spPr bwMode="auto">
          <a:xfrm>
            <a:off x="2840038" y="1857375"/>
            <a:ext cx="3846512" cy="2105025"/>
          </a:xfrm>
          <a:prstGeom prst="rect">
            <a:avLst/>
          </a:prstGeom>
          <a:noFill/>
          <a:ln w="9525">
            <a:solidFill>
              <a:schemeClr val="tx1"/>
            </a:solidFill>
            <a:miter lim="800000"/>
            <a:headEnd/>
            <a:tailEnd/>
          </a:ln>
        </p:spPr>
      </p:pic>
      <p:pic>
        <p:nvPicPr>
          <p:cNvPr id="49159" name="Picture 13" descr="C:\Documents and Settings\profi\Рабочий стол\для брошюры\степ.jpg"/>
          <p:cNvPicPr>
            <a:picLocks noChangeAspect="1" noChangeArrowheads="1"/>
          </p:cNvPicPr>
          <p:nvPr/>
        </p:nvPicPr>
        <p:blipFill>
          <a:blip r:embed="rId5" cstate="print"/>
          <a:srcRect/>
          <a:stretch>
            <a:fillRect/>
          </a:stretch>
        </p:blipFill>
        <p:spPr bwMode="auto">
          <a:xfrm>
            <a:off x="4373835" y="4305722"/>
            <a:ext cx="2205602" cy="3024783"/>
          </a:xfrm>
          <a:prstGeom prst="rect">
            <a:avLst/>
          </a:prstGeom>
          <a:noFill/>
          <a:ln w="9525">
            <a:solidFill>
              <a:schemeClr val="tx1"/>
            </a:solidFill>
            <a:miter lim="800000"/>
            <a:headEnd/>
            <a:tailEnd/>
          </a:ln>
        </p:spPr>
      </p:pic>
      <p:pic>
        <p:nvPicPr>
          <p:cNvPr id="49160" name="Picture 16" descr="C:\Documents and Settings\profi\Рабочий стол\для брошюры\песня.jpg"/>
          <p:cNvPicPr>
            <a:picLocks noChangeAspect="1" noChangeArrowheads="1"/>
          </p:cNvPicPr>
          <p:nvPr/>
        </p:nvPicPr>
        <p:blipFill>
          <a:blip r:embed="rId6" cstate="print">
            <a:lum bright="10000" contrast="10000"/>
          </a:blip>
          <a:srcRect l="19968" t="18958" r="4333"/>
          <a:stretch>
            <a:fillRect/>
          </a:stretch>
        </p:blipFill>
        <p:spPr bwMode="auto">
          <a:xfrm>
            <a:off x="5237163" y="7081838"/>
            <a:ext cx="1225550" cy="2165350"/>
          </a:xfrm>
          <a:prstGeom prst="rect">
            <a:avLst/>
          </a:prstGeom>
          <a:noFill/>
          <a:ln w="9525">
            <a:solidFill>
              <a:schemeClr val="tx1"/>
            </a:solidFill>
            <a:miter lim="800000"/>
            <a:headEnd/>
            <a:tailEnd/>
          </a:ln>
        </p:spPr>
      </p:pic>
      <p:sp>
        <p:nvSpPr>
          <p:cNvPr id="12" name="Rectangle 5"/>
          <p:cNvSpPr>
            <a:spLocks noChangeArrowheads="1"/>
          </p:cNvSpPr>
          <p:nvPr/>
        </p:nvSpPr>
        <p:spPr bwMode="auto">
          <a:xfrm>
            <a:off x="3654425" y="9490075"/>
            <a:ext cx="2879725"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3</a:t>
            </a:r>
            <a:r>
              <a:rPr lang="en-US"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7</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92" name="Rectangle 8"/>
          <p:cNvSpPr>
            <a:spLocks noChangeArrowheads="1"/>
          </p:cNvSpPr>
          <p:nvPr/>
        </p:nvSpPr>
        <p:spPr bwMode="auto">
          <a:xfrm>
            <a:off x="917575" y="215900"/>
            <a:ext cx="5472113" cy="661988"/>
          </a:xfrm>
          <a:prstGeom prst="rect">
            <a:avLst/>
          </a:prstGeom>
          <a:noFill/>
          <a:ln w="9525">
            <a:noFill/>
            <a:miter lim="800000"/>
            <a:headEnd/>
            <a:tailEnd/>
          </a:ln>
        </p:spPr>
        <p:txBody>
          <a:bodyPr anchor="ctr">
            <a:spAutoFit/>
          </a:bodyPr>
          <a:lstStyle/>
          <a:p>
            <a:pPr algn="ctr" eaLnBrk="0" hangingPunct="0"/>
            <a:r>
              <a:rPr lang="uk-UA" altLang="ru-RU" sz="2300">
                <a:solidFill>
                  <a:schemeClr val="tx1"/>
                </a:solidFill>
                <a:latin typeface="Times New Roman" pitchFamily="18" charset="0"/>
                <a:cs typeface="Times New Roman" pitchFamily="18" charset="0"/>
              </a:rPr>
              <a:t>ОСНОВНА ІНФОРМАЦІЯ</a:t>
            </a:r>
            <a:r>
              <a:rPr lang="ru-RU" sz="1100">
                <a:latin typeface="Calibri" pitchFamily="34" charset="0"/>
                <a:cs typeface="Times New Roman" pitchFamily="18" charset="0"/>
              </a:rPr>
              <a:t/>
            </a:r>
            <a:br>
              <a:rPr lang="ru-RU" sz="1100">
                <a:latin typeface="Calibri" pitchFamily="34" charset="0"/>
                <a:cs typeface="Times New Roman" pitchFamily="18" charset="0"/>
              </a:rPr>
            </a:br>
            <a:r>
              <a:rPr lang="uk-UA" altLang="ru-RU" sz="1400">
                <a:solidFill>
                  <a:schemeClr val="tx1"/>
                </a:solidFill>
                <a:latin typeface="Times New Roman" pitchFamily="18" charset="0"/>
                <a:cs typeface="Times New Roman" pitchFamily="18" charset="0"/>
              </a:rPr>
              <a:t>Одеський національний університет імені І.І.Мечникова </a:t>
            </a:r>
          </a:p>
        </p:txBody>
      </p:sp>
      <p:sp>
        <p:nvSpPr>
          <p:cNvPr id="9" name="Text Box 4"/>
          <p:cNvSpPr txBox="1">
            <a:spLocks noChangeArrowheads="1"/>
          </p:cNvSpPr>
          <p:nvPr/>
        </p:nvSpPr>
        <p:spPr bwMode="auto">
          <a:xfrm>
            <a:off x="125413" y="1281113"/>
            <a:ext cx="3097212" cy="1016000"/>
          </a:xfrm>
          <a:prstGeom prst="rect">
            <a:avLst/>
          </a:prstGeom>
          <a:solidFill>
            <a:schemeClr val="bg1"/>
          </a:solidFill>
          <a:ln>
            <a:noFill/>
          </a:ln>
          <a:effectLst/>
          <a:extLst/>
        </p:spPr>
        <p:txBody>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9pPr>
          </a:lstStyle>
          <a:p>
            <a:pPr algn="ctr">
              <a:spcBef>
                <a:spcPts val="525"/>
              </a:spcBef>
              <a:buSzPct val="65000"/>
              <a:defRPr/>
            </a:pPr>
            <a:r>
              <a:rPr lang="en-US" altLang="ru-RU" sz="2100" b="0" dirty="0">
                <a:effectLst>
                  <a:outerShdw blurRad="38100" dist="38100" dir="2700000" algn="tl">
                    <a:srgbClr val="FFFFFF"/>
                  </a:outerShdw>
                </a:effectLst>
                <a:latin typeface="Times New Roman" pitchFamily="18" charset="0"/>
                <a:cs typeface="Times New Roman" pitchFamily="18" charset="0"/>
              </a:rPr>
              <a:t>Founded</a:t>
            </a:r>
          </a:p>
          <a:p>
            <a:pPr algn="ctr">
              <a:spcBef>
                <a:spcPts val="525"/>
              </a:spcBef>
              <a:buSzPct val="65000"/>
              <a:defRPr/>
            </a:pPr>
            <a:r>
              <a:rPr lang="ru-RU" altLang="ru-RU" sz="2100" b="0" dirty="0">
                <a:effectLst>
                  <a:outerShdw blurRad="38100" dist="38100" dir="2700000" algn="tl">
                    <a:srgbClr val="FFFFFF"/>
                  </a:outerShdw>
                </a:effectLst>
                <a:latin typeface="Times New Roman" pitchFamily="18" charset="0"/>
                <a:cs typeface="Times New Roman" pitchFamily="18" charset="0"/>
              </a:rPr>
              <a:t>13 </a:t>
            </a:r>
            <a:r>
              <a:rPr lang="en-US" altLang="ru-RU" sz="2100" b="0" dirty="0">
                <a:effectLst>
                  <a:outerShdw blurRad="38100" dist="38100" dir="2700000" algn="tl">
                    <a:srgbClr val="FFFFFF"/>
                  </a:outerShdw>
                </a:effectLst>
                <a:latin typeface="Times New Roman" pitchFamily="18" charset="0"/>
                <a:cs typeface="Times New Roman" pitchFamily="18" charset="0"/>
              </a:rPr>
              <a:t>May,</a:t>
            </a:r>
            <a:r>
              <a:rPr lang="ru-RU" altLang="ru-RU" sz="2100" b="0" dirty="0">
                <a:effectLst>
                  <a:outerShdw blurRad="38100" dist="38100" dir="2700000" algn="tl">
                    <a:srgbClr val="FFFFFF"/>
                  </a:outerShdw>
                </a:effectLst>
                <a:latin typeface="Times New Roman" pitchFamily="18" charset="0"/>
                <a:cs typeface="Times New Roman" pitchFamily="18" charset="0"/>
              </a:rPr>
              <a:t> 1865</a:t>
            </a:r>
          </a:p>
        </p:txBody>
      </p:sp>
      <p:sp>
        <p:nvSpPr>
          <p:cNvPr id="10" name="Text Box 3"/>
          <p:cNvSpPr txBox="1">
            <a:spLocks noChangeArrowheads="1"/>
          </p:cNvSpPr>
          <p:nvPr/>
        </p:nvSpPr>
        <p:spPr bwMode="auto">
          <a:xfrm>
            <a:off x="0" y="0"/>
            <a:ext cx="6877050" cy="1079500"/>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a:solidFill>
                  <a:schemeClr val="tx1"/>
                </a:solidFill>
                <a:latin typeface="Times New Roman" pitchFamily="18" charset="0"/>
                <a:cs typeface="Times New Roman" pitchFamily="18" charset="0"/>
              </a:rPr>
              <a:t>GENERAL </a:t>
            </a:r>
            <a:r>
              <a:rPr lang="en-US" altLang="ru-RU" sz="2300" dirty="0" smtClean="0">
                <a:solidFill>
                  <a:schemeClr val="tx1"/>
                </a:solidFill>
                <a:latin typeface="Times New Roman" pitchFamily="18" charset="0"/>
                <a:cs typeface="Times New Roman" pitchFamily="18" charset="0"/>
              </a:rPr>
              <a:t> INFORMATION</a:t>
            </a:r>
            <a:r>
              <a:rPr lang="ru-RU" altLang="ru-RU" sz="2300" dirty="0">
                <a:solidFill>
                  <a:schemeClr val="tx1"/>
                </a:solidFill>
                <a:latin typeface="Times New Roman" pitchFamily="18" charset="0"/>
                <a:cs typeface="Times New Roman" pitchFamily="18" charset="0"/>
              </a:rPr>
              <a:t/>
            </a:r>
            <a:br>
              <a:rPr lang="ru-RU" altLang="ru-RU" sz="2300" dirty="0">
                <a:solidFill>
                  <a:schemeClr val="tx1"/>
                </a:solidFill>
                <a:latin typeface="Times New Roman" pitchFamily="18" charset="0"/>
                <a:cs typeface="Times New Roman" pitchFamily="18" charset="0"/>
              </a:rPr>
            </a:br>
            <a:r>
              <a:rPr lang="en-US" altLang="ru-RU" sz="1400" dirty="0" err="1" smtClean="0">
                <a:solidFill>
                  <a:schemeClr val="tx1"/>
                </a:solidFill>
                <a:latin typeface="Times New Roman" pitchFamily="18" charset="0"/>
                <a:cs typeface="Times New Roman" pitchFamily="18" charset="0"/>
              </a:rPr>
              <a:t>Odesa</a:t>
            </a:r>
            <a:r>
              <a:rPr lang="en-US" altLang="ru-RU" sz="1400" dirty="0" smtClean="0">
                <a:solidFill>
                  <a:schemeClr val="tx1"/>
                </a:solidFill>
                <a:latin typeface="Times New Roman" pitchFamily="18" charset="0"/>
                <a:cs typeface="Times New Roman" pitchFamily="18" charset="0"/>
              </a:rPr>
              <a:t> </a:t>
            </a:r>
            <a:r>
              <a:rPr lang="en-US" altLang="ru-RU" sz="1400" dirty="0">
                <a:solidFill>
                  <a:schemeClr val="tx1"/>
                </a:solidFill>
                <a:latin typeface="Times New Roman" pitchFamily="18" charset="0"/>
                <a:cs typeface="Times New Roman" pitchFamily="18" charset="0"/>
              </a:rPr>
              <a:t>I.I. </a:t>
            </a:r>
            <a:r>
              <a:rPr lang="en-US" altLang="ru-RU" sz="1400" dirty="0" err="1">
                <a:solidFill>
                  <a:schemeClr val="tx1"/>
                </a:solidFill>
                <a:latin typeface="Times New Roman" pitchFamily="18" charset="0"/>
                <a:cs typeface="Times New Roman" pitchFamily="18" charset="0"/>
              </a:rPr>
              <a:t>Mechnikov</a:t>
            </a:r>
            <a:r>
              <a:rPr lang="en-US" altLang="ru-RU" sz="1400" dirty="0">
                <a:solidFill>
                  <a:schemeClr val="tx1"/>
                </a:solidFill>
                <a:latin typeface="Times New Roman" pitchFamily="18" charset="0"/>
                <a:cs typeface="Times New Roman" pitchFamily="18" charset="0"/>
              </a:rPr>
              <a:t> National University </a:t>
            </a:r>
          </a:p>
        </p:txBody>
      </p:sp>
      <p:sp>
        <p:nvSpPr>
          <p:cNvPr id="11" name="Text Box 2"/>
          <p:cNvSpPr txBox="1">
            <a:spLocks noChangeArrowheads="1"/>
          </p:cNvSpPr>
          <p:nvPr/>
        </p:nvSpPr>
        <p:spPr bwMode="auto">
          <a:xfrm>
            <a:off x="125413" y="2217738"/>
            <a:ext cx="3095625" cy="6337300"/>
          </a:xfrm>
          <a:prstGeom prst="rect">
            <a:avLst/>
          </a:prstGeom>
          <a:solidFill>
            <a:schemeClr val="bg1"/>
          </a:solidFill>
          <a:ln>
            <a:noFill/>
          </a:ln>
          <a:effectLst/>
          <a:extLst/>
        </p:spPr>
        <p:txBody>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b="1">
                <a:solidFill>
                  <a:srgbClr val="000000"/>
                </a:solidFill>
                <a:latin typeface="Tahoma" pitchFamily="32" charset="0"/>
                <a:ea typeface="SimSun" charset="-122"/>
              </a:defRPr>
            </a:lvl9pPr>
          </a:lstStyle>
          <a:p>
            <a:pPr algn="ctr">
              <a:spcBef>
                <a:spcPts val="375"/>
              </a:spcBef>
              <a:buSzPct val="65000"/>
              <a:defRPr/>
            </a:pPr>
            <a:endParaRPr lang="ru-RU" altLang="ru-RU" sz="1500" b="0" dirty="0">
              <a:effectLst>
                <a:outerShdw blurRad="38100" dist="38100" dir="2700000" algn="tl">
                  <a:srgbClr val="FFFFFF"/>
                </a:outerShdw>
              </a:effectLst>
              <a:latin typeface="Arial" charset="0"/>
              <a:cs typeface="+mn-cs"/>
            </a:endParaRPr>
          </a:p>
          <a:p>
            <a:pPr algn="ctr">
              <a:spcBef>
                <a:spcPts val="425"/>
              </a:spcBef>
              <a:buSzPct val="65000"/>
              <a:defRPr/>
            </a:pPr>
            <a:r>
              <a:rPr lang="en-US" altLang="ru-RU" sz="1700" b="0" dirty="0">
                <a:effectLst>
                  <a:outerShdw blurRad="38100" dist="38100" dir="2700000" algn="tl">
                    <a:srgbClr val="FFFFFF"/>
                  </a:outerShdw>
                </a:effectLst>
                <a:latin typeface="Times New Roman" pitchFamily="18" charset="0"/>
                <a:cs typeface="Times New Roman" pitchFamily="18" charset="0"/>
              </a:rPr>
              <a:t>Names</a:t>
            </a:r>
          </a:p>
          <a:p>
            <a:pPr>
              <a:spcBef>
                <a:spcPts val="375"/>
              </a:spcBef>
              <a:buClr>
                <a:srgbClr val="CC9900"/>
              </a:buClr>
              <a:buSzPct val="65000"/>
              <a:buFont typeface="Wingdings" charset="2"/>
              <a:buChar char=""/>
              <a:defRPr/>
            </a:pPr>
            <a:r>
              <a:rPr lang="ru-RU" altLang="ru-RU" sz="1500" b="0" dirty="0">
                <a:effectLst>
                  <a:outerShdw blurRad="38100" dist="38100" dir="2700000" algn="tl">
                    <a:srgbClr val="FFFFFF"/>
                  </a:outerShdw>
                </a:effectLst>
                <a:latin typeface="Times New Roman" pitchFamily="18" charset="0"/>
                <a:cs typeface="Times New Roman" pitchFamily="18" charset="0"/>
              </a:rPr>
              <a:t>1865-1920 </a:t>
            </a:r>
            <a:r>
              <a:rPr lang="en-US" altLang="ru-RU" sz="1500" b="0" dirty="0">
                <a:effectLst>
                  <a:outerShdw blurRad="38100" dist="38100" dir="2700000" algn="tl">
                    <a:srgbClr val="FFFFFF"/>
                  </a:outerShdw>
                </a:effectLst>
                <a:latin typeface="Times New Roman" pitchFamily="18" charset="0"/>
                <a:cs typeface="Times New Roman" pitchFamily="18" charset="0"/>
              </a:rPr>
              <a:t>Emperor’s Novorossiya University </a:t>
            </a:r>
            <a:r>
              <a:rPr lang="ru-RU" altLang="ru-RU" sz="1500" b="0" dirty="0">
                <a:effectLst>
                  <a:outerShdw blurRad="38100" dist="38100" dir="2700000" algn="tl">
                    <a:srgbClr val="FFFFFF"/>
                  </a:outerShdw>
                </a:effectLst>
                <a:latin typeface="Times New Roman" pitchFamily="18" charset="0"/>
                <a:cs typeface="Times New Roman" pitchFamily="18" charset="0"/>
              </a:rPr>
              <a:t> (</a:t>
            </a:r>
            <a:r>
              <a:rPr lang="en-US" altLang="ru-RU" sz="1500" b="0" dirty="0">
                <a:effectLst>
                  <a:outerShdw blurRad="38100" dist="38100" dir="2700000" algn="tl">
                    <a:srgbClr val="FFFFFF"/>
                  </a:outerShdw>
                </a:effectLst>
                <a:latin typeface="Times New Roman" pitchFamily="18" charset="0"/>
                <a:cs typeface="Times New Roman" pitchFamily="18" charset="0"/>
              </a:rPr>
              <a:t>ENU</a:t>
            </a:r>
            <a:r>
              <a:rPr lang="ru-RU" altLang="ru-RU" sz="1500" b="0" dirty="0">
                <a:effectLst>
                  <a:outerShdw blurRad="38100" dist="38100" dir="2700000" algn="tl">
                    <a:srgbClr val="FFFFFF"/>
                  </a:outerShdw>
                </a:effectLst>
                <a:latin typeface="Times New Roman" pitchFamily="18" charset="0"/>
                <a:cs typeface="Times New Roman" pitchFamily="18" charset="0"/>
              </a:rPr>
              <a:t>)</a:t>
            </a:r>
          </a:p>
          <a:p>
            <a:pPr>
              <a:spcBef>
                <a:spcPts val="375"/>
              </a:spcBef>
              <a:buSzPct val="65000"/>
              <a:defRPr/>
            </a:pPr>
            <a:endParaRPr lang="ru-RU" altLang="ru-RU" sz="1500" b="0" dirty="0">
              <a:effectLst>
                <a:outerShdw blurRad="38100" dist="38100" dir="2700000" algn="tl">
                  <a:srgbClr val="FFFFFF"/>
                </a:outerShdw>
              </a:effectLst>
              <a:latin typeface="Comic Sans MS" pitchFamily="66" charset="0"/>
              <a:cs typeface="+mn-cs"/>
            </a:endParaRPr>
          </a:p>
          <a:p>
            <a:pPr>
              <a:spcBef>
                <a:spcPts val="375"/>
              </a:spcBef>
              <a:buClr>
                <a:srgbClr val="CC9900"/>
              </a:buClr>
              <a:buSzPct val="65000"/>
              <a:buFont typeface="Wingdings" charset="2"/>
              <a:buChar char=""/>
              <a:defRPr/>
            </a:pPr>
            <a:r>
              <a:rPr lang="ru-RU" altLang="ru-RU" sz="1500" b="0" dirty="0" smtClean="0">
                <a:effectLst>
                  <a:outerShdw blurRad="38100" dist="38100" dir="2700000" algn="tl">
                    <a:srgbClr val="FFFFFF"/>
                  </a:outerShdw>
                </a:effectLst>
                <a:latin typeface="Times New Roman" pitchFamily="18" charset="0"/>
                <a:cs typeface="Times New Roman" pitchFamily="18" charset="0"/>
              </a:rPr>
              <a:t>1920-193</a:t>
            </a:r>
            <a:r>
              <a:rPr lang="en-US" altLang="ru-RU" sz="1500" b="0" dirty="0" smtClean="0">
                <a:effectLst>
                  <a:outerShdw blurRad="38100" dist="38100" dir="2700000" algn="tl">
                    <a:srgbClr val="FFFFFF"/>
                  </a:outerShdw>
                </a:effectLst>
                <a:latin typeface="Times New Roman" pitchFamily="18" charset="0"/>
                <a:cs typeface="Times New Roman" pitchFamily="18" charset="0"/>
              </a:rPr>
              <a:t>3</a:t>
            </a:r>
            <a:r>
              <a:rPr lang="ru-RU" altLang="ru-RU" sz="1500" b="0" dirty="0" smtClean="0">
                <a:effectLst>
                  <a:outerShdw blurRad="38100" dist="38100" dir="2700000" algn="tl">
                    <a:srgbClr val="FFFFFF"/>
                  </a:outerShdw>
                </a:effectLst>
                <a:latin typeface="Times New Roman" pitchFamily="18" charset="0"/>
                <a:cs typeface="Times New Roman" pitchFamily="18" charset="0"/>
              </a:rPr>
              <a:t> </a:t>
            </a:r>
            <a:r>
              <a:rPr lang="en-US" altLang="ru-RU" sz="1500" b="0" dirty="0" err="1" smtClean="0">
                <a:effectLst>
                  <a:outerShdw blurRad="38100" dist="38100" dir="2700000" algn="tl">
                    <a:srgbClr val="FFFFFF"/>
                  </a:outerShdw>
                </a:effectLst>
                <a:latin typeface="Times New Roman" pitchFamily="18" charset="0"/>
                <a:cs typeface="Times New Roman" pitchFamily="18" charset="0"/>
              </a:rPr>
              <a:t>Odesa</a:t>
            </a:r>
            <a:r>
              <a:rPr lang="ru-RU" altLang="ru-RU" sz="1500" b="0" dirty="0" smtClean="0">
                <a:effectLst>
                  <a:outerShdw blurRad="38100" dist="38100" dir="2700000" algn="tl">
                    <a:srgbClr val="FFFFFF"/>
                  </a:outerShdw>
                </a:effectLst>
                <a:latin typeface="Times New Roman" pitchFamily="18" charset="0"/>
                <a:cs typeface="Times New Roman" pitchFamily="18" charset="0"/>
              </a:rPr>
              <a:t> </a:t>
            </a:r>
            <a:r>
              <a:rPr lang="en-GB" altLang="ru-RU" sz="1500" b="0" dirty="0" smtClean="0">
                <a:effectLst>
                  <a:outerShdw blurRad="38100" dist="38100" dir="2700000" algn="tl">
                    <a:srgbClr val="FFFFFF"/>
                  </a:outerShdw>
                </a:effectLst>
                <a:latin typeface="Times New Roman" pitchFamily="18" charset="0"/>
                <a:cs typeface="Times New Roman" pitchFamily="18" charset="0"/>
              </a:rPr>
              <a:t>Institute</a:t>
            </a:r>
            <a:r>
              <a:rPr lang="ru-RU" altLang="ru-RU" sz="1500" b="0" dirty="0" smtClean="0">
                <a:effectLst>
                  <a:outerShdw blurRad="38100" dist="38100" dir="2700000" algn="tl">
                    <a:srgbClr val="FFFFFF"/>
                  </a:outerShdw>
                </a:effectLst>
                <a:latin typeface="Times New Roman" pitchFamily="18" charset="0"/>
                <a:cs typeface="Times New Roman" pitchFamily="18" charset="0"/>
              </a:rPr>
              <a:t> </a:t>
            </a:r>
            <a:r>
              <a:rPr lang="ru-RU" altLang="ru-RU" sz="1500" b="0" dirty="0" err="1">
                <a:effectLst>
                  <a:outerShdw blurRad="38100" dist="38100" dir="2700000" algn="tl">
                    <a:srgbClr val="FFFFFF"/>
                  </a:outerShdw>
                </a:effectLst>
                <a:latin typeface="Times New Roman" pitchFamily="18" charset="0"/>
                <a:cs typeface="Times New Roman" pitchFamily="18" charset="0"/>
              </a:rPr>
              <a:t>of</a:t>
            </a:r>
            <a:r>
              <a:rPr lang="ru-RU" altLang="ru-RU" sz="1500" b="0" dirty="0">
                <a:effectLst>
                  <a:outerShdw blurRad="38100" dist="38100" dir="2700000" algn="tl">
                    <a:srgbClr val="FFFFFF"/>
                  </a:outerShdw>
                </a:effectLst>
                <a:latin typeface="Times New Roman" pitchFamily="18" charset="0"/>
                <a:cs typeface="Times New Roman" pitchFamily="18" charset="0"/>
              </a:rPr>
              <a:t> </a:t>
            </a:r>
            <a:r>
              <a:rPr lang="ru-RU" altLang="ru-RU" sz="1500" b="0" dirty="0" err="1">
                <a:effectLst>
                  <a:outerShdw blurRad="38100" dist="38100" dir="2700000" algn="tl">
                    <a:srgbClr val="FFFFFF"/>
                  </a:outerShdw>
                </a:effectLst>
                <a:latin typeface="Times New Roman" pitchFamily="18" charset="0"/>
                <a:cs typeface="Times New Roman" pitchFamily="18" charset="0"/>
              </a:rPr>
              <a:t>Public</a:t>
            </a:r>
            <a:r>
              <a:rPr lang="ru-RU" altLang="ru-RU" sz="1500" b="0" dirty="0">
                <a:effectLst>
                  <a:outerShdw blurRad="38100" dist="38100" dir="2700000" algn="tl">
                    <a:srgbClr val="FFFFFF"/>
                  </a:outerShdw>
                </a:effectLst>
                <a:latin typeface="Times New Roman" pitchFamily="18" charset="0"/>
                <a:cs typeface="Times New Roman" pitchFamily="18" charset="0"/>
              </a:rPr>
              <a:t> </a:t>
            </a:r>
            <a:r>
              <a:rPr lang="ru-RU" altLang="ru-RU" sz="1500" b="0" dirty="0" err="1">
                <a:effectLst>
                  <a:outerShdw blurRad="38100" dist="38100" dir="2700000" algn="tl">
                    <a:srgbClr val="FFFFFF"/>
                  </a:outerShdw>
                </a:effectLst>
                <a:latin typeface="Times New Roman" pitchFamily="18" charset="0"/>
                <a:cs typeface="Times New Roman" pitchFamily="18" charset="0"/>
              </a:rPr>
              <a:t>Education</a:t>
            </a:r>
            <a:r>
              <a:rPr lang="en-US" altLang="ru-RU" sz="1500" b="0" dirty="0">
                <a:effectLst>
                  <a:outerShdw blurRad="38100" dist="38100" dir="2700000" algn="tl">
                    <a:srgbClr val="FFFFFF"/>
                  </a:outerShdw>
                </a:effectLst>
                <a:latin typeface="Times New Roman" pitchFamily="18" charset="0"/>
                <a:cs typeface="Times New Roman" pitchFamily="18" charset="0"/>
              </a:rPr>
              <a:t>  </a:t>
            </a:r>
            <a:r>
              <a:rPr lang="ru-RU" altLang="ru-RU" sz="1500" b="0" dirty="0">
                <a:effectLst>
                  <a:outerShdw blurRad="38100" dist="38100" dir="2700000" algn="tl">
                    <a:srgbClr val="FFFFFF"/>
                  </a:outerShdw>
                </a:effectLst>
                <a:latin typeface="Times New Roman" pitchFamily="18" charset="0"/>
                <a:cs typeface="Times New Roman" pitchFamily="18" charset="0"/>
              </a:rPr>
              <a:t>(</a:t>
            </a:r>
            <a:r>
              <a:rPr lang="en-US" altLang="ru-RU" sz="1500" b="0" dirty="0">
                <a:effectLst>
                  <a:outerShdw blurRad="38100" dist="38100" dir="2700000" algn="tl">
                    <a:srgbClr val="FFFFFF"/>
                  </a:outerShdw>
                </a:effectLst>
                <a:latin typeface="Times New Roman" pitchFamily="18" charset="0"/>
                <a:cs typeface="Times New Roman" pitchFamily="18" charset="0"/>
              </a:rPr>
              <a:t>IPE</a:t>
            </a:r>
            <a:r>
              <a:rPr lang="ru-RU" altLang="ru-RU" sz="1500" b="0" dirty="0">
                <a:effectLst>
                  <a:outerShdw blurRad="38100" dist="38100" dir="2700000" algn="tl">
                    <a:srgbClr val="FFFFFF"/>
                  </a:outerShdw>
                </a:effectLst>
                <a:latin typeface="Times New Roman" pitchFamily="18" charset="0"/>
                <a:cs typeface="Times New Roman" pitchFamily="18" charset="0"/>
              </a:rPr>
              <a:t>)</a:t>
            </a:r>
          </a:p>
          <a:p>
            <a:pPr>
              <a:spcBef>
                <a:spcPts val="375"/>
              </a:spcBef>
              <a:buSzPct val="65000"/>
              <a:defRPr/>
            </a:pPr>
            <a:endParaRPr lang="ru-RU" altLang="ru-RU" sz="1500" b="0" dirty="0">
              <a:effectLst>
                <a:outerShdw blurRad="38100" dist="38100" dir="2700000" algn="tl">
                  <a:srgbClr val="FFFFFF"/>
                </a:outerShdw>
              </a:effectLst>
              <a:latin typeface="Times New Roman" pitchFamily="18" charset="0"/>
              <a:cs typeface="Times New Roman" pitchFamily="18" charset="0"/>
            </a:endParaRPr>
          </a:p>
          <a:p>
            <a:pPr>
              <a:spcBef>
                <a:spcPts val="375"/>
              </a:spcBef>
              <a:buClr>
                <a:srgbClr val="CC9900"/>
              </a:buClr>
              <a:buSzPct val="65000"/>
              <a:buFont typeface="Wingdings" charset="2"/>
              <a:buChar char=""/>
              <a:defRPr/>
            </a:pPr>
            <a:r>
              <a:rPr lang="ru-RU" altLang="ru-RU" sz="1500" b="0" dirty="0" smtClean="0">
                <a:effectLst>
                  <a:outerShdw blurRad="38100" dist="38100" dir="2700000" algn="tl">
                    <a:srgbClr val="FFFFFF"/>
                  </a:outerShdw>
                </a:effectLst>
                <a:latin typeface="Times New Roman" pitchFamily="18" charset="0"/>
                <a:cs typeface="Times New Roman" pitchFamily="18" charset="0"/>
              </a:rPr>
              <a:t>193</a:t>
            </a:r>
            <a:r>
              <a:rPr lang="en-US" altLang="ru-RU" sz="1500" b="0" dirty="0" smtClean="0">
                <a:effectLst>
                  <a:outerShdw blurRad="38100" dist="38100" dir="2700000" algn="tl">
                    <a:srgbClr val="FFFFFF"/>
                  </a:outerShdw>
                </a:effectLst>
                <a:latin typeface="Times New Roman" pitchFamily="18" charset="0"/>
                <a:cs typeface="Times New Roman" pitchFamily="18" charset="0"/>
              </a:rPr>
              <a:t>3</a:t>
            </a:r>
            <a:r>
              <a:rPr lang="ru-RU" altLang="ru-RU" sz="1500" b="0" dirty="0" smtClean="0">
                <a:effectLst>
                  <a:outerShdw blurRad="38100" dist="38100" dir="2700000" algn="tl">
                    <a:srgbClr val="FFFFFF"/>
                  </a:outerShdw>
                </a:effectLst>
                <a:latin typeface="Times New Roman" pitchFamily="18" charset="0"/>
                <a:cs typeface="Times New Roman" pitchFamily="18" charset="0"/>
              </a:rPr>
              <a:t>-1945 </a:t>
            </a:r>
            <a:r>
              <a:rPr lang="en-US" altLang="ru-RU" sz="1500" b="0" dirty="0" err="1" smtClean="0">
                <a:effectLst>
                  <a:outerShdw blurRad="38100" dist="38100" dir="2700000" algn="tl">
                    <a:srgbClr val="FFFFFF"/>
                  </a:outerShdw>
                </a:effectLst>
                <a:latin typeface="Times New Roman" pitchFamily="18" charset="0"/>
                <a:cs typeface="Times New Roman" pitchFamily="18" charset="0"/>
              </a:rPr>
              <a:t>Odesa</a:t>
            </a:r>
            <a:r>
              <a:rPr lang="en-US" altLang="ru-RU" sz="1500" b="0" dirty="0" smtClean="0">
                <a:effectLst>
                  <a:outerShdw blurRad="38100" dist="38100" dir="2700000" algn="tl">
                    <a:srgbClr val="FFFFFF"/>
                  </a:outerShdw>
                </a:effectLst>
                <a:latin typeface="Times New Roman" pitchFamily="18" charset="0"/>
                <a:cs typeface="Times New Roman" pitchFamily="18" charset="0"/>
              </a:rPr>
              <a:t> </a:t>
            </a:r>
            <a:r>
              <a:rPr lang="en-US" altLang="ru-RU" sz="1500" b="0" dirty="0">
                <a:effectLst>
                  <a:outerShdw blurRad="38100" dist="38100" dir="2700000" algn="tl">
                    <a:srgbClr val="FFFFFF"/>
                  </a:outerShdw>
                </a:effectLst>
                <a:latin typeface="Times New Roman" pitchFamily="18" charset="0"/>
                <a:cs typeface="Times New Roman" pitchFamily="18" charset="0"/>
              </a:rPr>
              <a:t>State </a:t>
            </a:r>
            <a:r>
              <a:rPr lang="en-US" altLang="ru-RU" sz="1500" b="0" dirty="0" smtClean="0">
                <a:effectLst>
                  <a:outerShdw blurRad="38100" dist="38100" dir="2700000" algn="tl">
                    <a:srgbClr val="FFFFFF"/>
                  </a:outerShdw>
                </a:effectLst>
                <a:latin typeface="Times New Roman" pitchFamily="18" charset="0"/>
                <a:cs typeface="Times New Roman" pitchFamily="18" charset="0"/>
              </a:rPr>
              <a:t>University </a:t>
            </a:r>
            <a:r>
              <a:rPr lang="ru-RU" altLang="ru-RU" sz="1500" b="0" dirty="0" smtClean="0">
                <a:effectLst>
                  <a:outerShdw blurRad="38100" dist="38100" dir="2700000" algn="tl">
                    <a:srgbClr val="FFFFFF"/>
                  </a:outerShdw>
                </a:effectLst>
                <a:latin typeface="Times New Roman" pitchFamily="18" charset="0"/>
                <a:cs typeface="Times New Roman" pitchFamily="18" charset="0"/>
              </a:rPr>
              <a:t>(</a:t>
            </a:r>
            <a:r>
              <a:rPr lang="ru-RU" altLang="ru-RU" sz="1500" b="0" dirty="0">
                <a:effectLst>
                  <a:outerShdw blurRad="38100" dist="38100" dir="2700000" algn="tl">
                    <a:srgbClr val="FFFFFF"/>
                  </a:outerShdw>
                </a:effectLst>
                <a:latin typeface="Times New Roman" pitchFamily="18" charset="0"/>
                <a:cs typeface="Times New Roman" pitchFamily="18" charset="0"/>
              </a:rPr>
              <a:t>О</a:t>
            </a:r>
            <a:r>
              <a:rPr lang="en-US" altLang="ru-RU" sz="1500" b="0" dirty="0">
                <a:effectLst>
                  <a:outerShdw blurRad="38100" dist="38100" dir="2700000" algn="tl">
                    <a:srgbClr val="FFFFFF"/>
                  </a:outerShdw>
                </a:effectLst>
                <a:latin typeface="Times New Roman" pitchFamily="18" charset="0"/>
                <a:cs typeface="Times New Roman" pitchFamily="18" charset="0"/>
              </a:rPr>
              <a:t>SU</a:t>
            </a:r>
            <a:r>
              <a:rPr lang="ru-RU" altLang="ru-RU" sz="1500" b="0" dirty="0">
                <a:effectLst>
                  <a:outerShdw blurRad="38100" dist="38100" dir="2700000" algn="tl">
                    <a:srgbClr val="FFFFFF"/>
                  </a:outerShdw>
                </a:effectLst>
                <a:latin typeface="Times New Roman" pitchFamily="18" charset="0"/>
                <a:cs typeface="Times New Roman" pitchFamily="18" charset="0"/>
              </a:rPr>
              <a:t>)</a:t>
            </a:r>
          </a:p>
          <a:p>
            <a:pPr>
              <a:spcBef>
                <a:spcPts val="375"/>
              </a:spcBef>
              <a:buSzPct val="65000"/>
              <a:defRPr/>
            </a:pPr>
            <a:endParaRPr lang="ru-RU" altLang="ru-RU" sz="1500" b="0" dirty="0">
              <a:effectLst>
                <a:outerShdw blurRad="38100" dist="38100" dir="2700000" algn="tl">
                  <a:srgbClr val="FFFFFF"/>
                </a:outerShdw>
              </a:effectLst>
              <a:latin typeface="Times New Roman" pitchFamily="18" charset="0"/>
              <a:cs typeface="Times New Roman" pitchFamily="18" charset="0"/>
            </a:endParaRPr>
          </a:p>
          <a:p>
            <a:pPr>
              <a:spcBef>
                <a:spcPts val="375"/>
              </a:spcBef>
              <a:buClr>
                <a:srgbClr val="CC9900"/>
              </a:buClr>
              <a:buSzPct val="65000"/>
              <a:buFont typeface="Wingdings" charset="2"/>
              <a:buChar char=""/>
              <a:defRPr/>
            </a:pPr>
            <a:r>
              <a:rPr lang="ru-RU" altLang="ru-RU" sz="1500" b="0" dirty="0">
                <a:effectLst>
                  <a:outerShdw blurRad="38100" dist="38100" dir="2700000" algn="tl">
                    <a:srgbClr val="FFFFFF"/>
                  </a:outerShdw>
                </a:effectLst>
                <a:latin typeface="Times New Roman" pitchFamily="18" charset="0"/>
                <a:cs typeface="Times New Roman" pitchFamily="18" charset="0"/>
              </a:rPr>
              <a:t>1945-2000 </a:t>
            </a:r>
            <a:r>
              <a:rPr lang="en-US" altLang="ru-RU" sz="1500" b="0" dirty="0" err="1" smtClean="0">
                <a:effectLst>
                  <a:outerShdw blurRad="38100" dist="38100" dir="2700000" algn="tl">
                    <a:srgbClr val="FFFFFF"/>
                  </a:outerShdw>
                </a:effectLst>
                <a:latin typeface="Times New Roman" pitchFamily="18" charset="0"/>
                <a:cs typeface="Times New Roman" pitchFamily="18" charset="0"/>
              </a:rPr>
              <a:t>Odesa</a:t>
            </a:r>
            <a:r>
              <a:rPr lang="en-US" altLang="ru-RU" sz="1500" b="0" dirty="0" smtClean="0">
                <a:effectLst>
                  <a:outerShdw blurRad="38100" dist="38100" dir="2700000" algn="tl">
                    <a:srgbClr val="FFFFFF"/>
                  </a:outerShdw>
                </a:effectLst>
                <a:latin typeface="Times New Roman" pitchFamily="18" charset="0"/>
                <a:cs typeface="Times New Roman" pitchFamily="18" charset="0"/>
              </a:rPr>
              <a:t> </a:t>
            </a:r>
            <a:br>
              <a:rPr lang="en-US" altLang="ru-RU" sz="1500" b="0" dirty="0" smtClean="0">
                <a:effectLst>
                  <a:outerShdw blurRad="38100" dist="38100" dir="2700000" algn="tl">
                    <a:srgbClr val="FFFFFF"/>
                  </a:outerShdw>
                </a:effectLst>
                <a:latin typeface="Times New Roman" pitchFamily="18" charset="0"/>
                <a:cs typeface="Times New Roman" pitchFamily="18" charset="0"/>
              </a:rPr>
            </a:br>
            <a:r>
              <a:rPr lang="en-US" altLang="ru-RU" sz="1500" b="0" dirty="0" smtClean="0">
                <a:effectLst>
                  <a:outerShdw blurRad="38100" dist="38100" dir="2700000" algn="tl">
                    <a:srgbClr val="FFFFFF"/>
                  </a:outerShdw>
                </a:effectLst>
                <a:latin typeface="Times New Roman" pitchFamily="18" charset="0"/>
                <a:cs typeface="Times New Roman" pitchFamily="18" charset="0"/>
              </a:rPr>
              <a:t>I. I</a:t>
            </a:r>
            <a:r>
              <a:rPr lang="en-US" altLang="ru-RU" sz="1500" b="0" dirty="0">
                <a:effectLst>
                  <a:outerShdw blurRad="38100" dist="38100" dir="2700000" algn="tl">
                    <a:srgbClr val="FFFFFF"/>
                  </a:outerShdw>
                </a:effectLst>
                <a:latin typeface="Times New Roman" pitchFamily="18" charset="0"/>
                <a:cs typeface="Times New Roman" pitchFamily="18" charset="0"/>
              </a:rPr>
              <a:t>. </a:t>
            </a:r>
            <a:r>
              <a:rPr lang="en-US" altLang="ru-RU" sz="1500" b="0" dirty="0" err="1">
                <a:effectLst>
                  <a:outerShdw blurRad="38100" dist="38100" dir="2700000" algn="tl">
                    <a:srgbClr val="FFFFFF"/>
                  </a:outerShdw>
                </a:effectLst>
                <a:latin typeface="Times New Roman" pitchFamily="18" charset="0"/>
                <a:cs typeface="Times New Roman" pitchFamily="18" charset="0"/>
              </a:rPr>
              <a:t>Mechnikov</a:t>
            </a:r>
            <a:r>
              <a:rPr lang="en-US" altLang="ru-RU" sz="1500" b="0" dirty="0">
                <a:effectLst>
                  <a:outerShdw blurRad="38100" dist="38100" dir="2700000" algn="tl">
                    <a:srgbClr val="FFFFFF"/>
                  </a:outerShdw>
                </a:effectLst>
                <a:latin typeface="Times New Roman" pitchFamily="18" charset="0"/>
                <a:cs typeface="Times New Roman" pitchFamily="18" charset="0"/>
              </a:rPr>
              <a:t> State </a:t>
            </a:r>
            <a:r>
              <a:rPr lang="en-US" altLang="ru-RU" sz="1500" b="0" dirty="0" smtClean="0">
                <a:effectLst>
                  <a:outerShdw blurRad="38100" dist="38100" dir="2700000" algn="tl">
                    <a:srgbClr val="FFFFFF"/>
                  </a:outerShdw>
                </a:effectLst>
                <a:latin typeface="Times New Roman" pitchFamily="18" charset="0"/>
                <a:cs typeface="Times New Roman" pitchFamily="18" charset="0"/>
              </a:rPr>
              <a:t>University </a:t>
            </a:r>
            <a:r>
              <a:rPr lang="ru-RU" altLang="ru-RU" sz="1500" b="0" dirty="0" smtClean="0">
                <a:effectLst>
                  <a:outerShdw blurRad="38100" dist="38100" dir="2700000" algn="tl">
                    <a:srgbClr val="FFFFFF"/>
                  </a:outerShdw>
                </a:effectLst>
                <a:latin typeface="Times New Roman" pitchFamily="18" charset="0"/>
                <a:cs typeface="Times New Roman" pitchFamily="18" charset="0"/>
              </a:rPr>
              <a:t>(О</a:t>
            </a:r>
            <a:r>
              <a:rPr lang="en-US" altLang="ru-RU" sz="1500" b="0" dirty="0">
                <a:effectLst>
                  <a:outerShdw blurRad="38100" dist="38100" dir="2700000" algn="tl">
                    <a:srgbClr val="FFFFFF"/>
                  </a:outerShdw>
                </a:effectLst>
                <a:latin typeface="Times New Roman" pitchFamily="18" charset="0"/>
                <a:cs typeface="Times New Roman" pitchFamily="18" charset="0"/>
              </a:rPr>
              <a:t>SU</a:t>
            </a:r>
            <a:r>
              <a:rPr lang="ru-RU" altLang="ru-RU" sz="1500" b="0" dirty="0">
                <a:effectLst>
                  <a:outerShdw blurRad="38100" dist="38100" dir="2700000" algn="tl">
                    <a:srgbClr val="FFFFFF"/>
                  </a:outerShdw>
                </a:effectLst>
                <a:latin typeface="Times New Roman" pitchFamily="18" charset="0"/>
                <a:cs typeface="Times New Roman" pitchFamily="18" charset="0"/>
              </a:rPr>
              <a:t>)</a:t>
            </a:r>
            <a:r>
              <a:rPr lang="en-US" altLang="ru-RU" sz="1500" b="0" dirty="0">
                <a:effectLst>
                  <a:outerShdw blurRad="38100" dist="38100" dir="2700000" algn="tl">
                    <a:srgbClr val="FFFFFF"/>
                  </a:outerShdw>
                </a:effectLst>
                <a:latin typeface="Times New Roman" pitchFamily="18" charset="0"/>
                <a:cs typeface="Times New Roman" pitchFamily="18" charset="0"/>
              </a:rPr>
              <a:t> </a:t>
            </a:r>
          </a:p>
          <a:p>
            <a:pPr>
              <a:spcBef>
                <a:spcPts val="375"/>
              </a:spcBef>
              <a:buSzPct val="65000"/>
              <a:defRPr/>
            </a:pPr>
            <a:endParaRPr lang="ru-RU" altLang="ru-RU" sz="1500" b="0" dirty="0">
              <a:effectLst>
                <a:outerShdw blurRad="38100" dist="38100" dir="2700000" algn="tl">
                  <a:srgbClr val="FFFFFF"/>
                </a:outerShdw>
              </a:effectLst>
              <a:latin typeface="Comic Sans MS" pitchFamily="66" charset="0"/>
              <a:cs typeface="+mn-cs"/>
            </a:endParaRPr>
          </a:p>
          <a:p>
            <a:pPr>
              <a:spcBef>
                <a:spcPts val="375"/>
              </a:spcBef>
              <a:buClr>
                <a:srgbClr val="CC9900"/>
              </a:buClr>
              <a:buSzPct val="65000"/>
              <a:buFont typeface="Wingdings" charset="2"/>
              <a:buChar char=""/>
              <a:defRPr/>
            </a:pPr>
            <a:r>
              <a:rPr lang="en-US" altLang="ru-RU" sz="1500" b="0" dirty="0">
                <a:effectLst>
                  <a:outerShdw blurRad="38100" dist="38100" dir="2700000" algn="tl">
                    <a:srgbClr val="FFFFFF"/>
                  </a:outerShdw>
                </a:effectLst>
                <a:latin typeface="Times New Roman" pitchFamily="18" charset="0"/>
                <a:cs typeface="Times New Roman" pitchFamily="18" charset="0"/>
              </a:rPr>
              <a:t>Since</a:t>
            </a:r>
            <a:r>
              <a:rPr lang="ru-RU" altLang="ru-RU" sz="1500" b="0" dirty="0">
                <a:effectLst>
                  <a:outerShdw blurRad="38100" dist="38100" dir="2700000" algn="tl">
                    <a:srgbClr val="FFFFFF"/>
                  </a:outerShdw>
                </a:effectLst>
                <a:latin typeface="Times New Roman" pitchFamily="18" charset="0"/>
                <a:cs typeface="Times New Roman" pitchFamily="18" charset="0"/>
              </a:rPr>
              <a:t> 2000 - </a:t>
            </a:r>
            <a:r>
              <a:rPr lang="en-US" altLang="ru-RU" sz="1500" b="0" dirty="0" err="1" smtClean="0">
                <a:effectLst>
                  <a:outerShdw blurRad="38100" dist="38100" dir="2700000" algn="tl">
                    <a:srgbClr val="FFFFFF"/>
                  </a:outerShdw>
                </a:effectLst>
                <a:latin typeface="Times New Roman" pitchFamily="18" charset="0"/>
                <a:cs typeface="Times New Roman" pitchFamily="18" charset="0"/>
              </a:rPr>
              <a:t>Odesa</a:t>
            </a:r>
            <a:r>
              <a:rPr lang="en-US" altLang="ru-RU" sz="1500" b="0" dirty="0" smtClean="0">
                <a:effectLst>
                  <a:outerShdw blurRad="38100" dist="38100" dir="2700000" algn="tl">
                    <a:srgbClr val="FFFFFF"/>
                  </a:outerShdw>
                </a:effectLst>
                <a:latin typeface="Times New Roman" pitchFamily="18" charset="0"/>
                <a:cs typeface="Times New Roman" pitchFamily="18" charset="0"/>
              </a:rPr>
              <a:t>  </a:t>
            </a:r>
            <a:br>
              <a:rPr lang="en-US" altLang="ru-RU" sz="1500" b="0" dirty="0" smtClean="0">
                <a:effectLst>
                  <a:outerShdw blurRad="38100" dist="38100" dir="2700000" algn="tl">
                    <a:srgbClr val="FFFFFF"/>
                  </a:outerShdw>
                </a:effectLst>
                <a:latin typeface="Times New Roman" pitchFamily="18" charset="0"/>
                <a:cs typeface="Times New Roman" pitchFamily="18" charset="0"/>
              </a:rPr>
            </a:br>
            <a:r>
              <a:rPr lang="en-US" altLang="ru-RU" sz="1500" b="0" dirty="0" smtClean="0">
                <a:effectLst>
                  <a:outerShdw blurRad="38100" dist="38100" dir="2700000" algn="tl">
                    <a:srgbClr val="FFFFFF"/>
                  </a:outerShdw>
                </a:effectLst>
                <a:latin typeface="Times New Roman" pitchFamily="18" charset="0"/>
                <a:cs typeface="Times New Roman" pitchFamily="18" charset="0"/>
              </a:rPr>
              <a:t>I. I</a:t>
            </a:r>
            <a:r>
              <a:rPr lang="en-US" altLang="ru-RU" sz="1500" b="0" dirty="0">
                <a:effectLst>
                  <a:outerShdw blurRad="38100" dist="38100" dir="2700000" algn="tl">
                    <a:srgbClr val="FFFFFF"/>
                  </a:outerShdw>
                </a:effectLst>
                <a:latin typeface="Times New Roman" pitchFamily="18" charset="0"/>
                <a:cs typeface="Times New Roman" pitchFamily="18" charset="0"/>
              </a:rPr>
              <a:t>. </a:t>
            </a:r>
            <a:r>
              <a:rPr lang="en-US" altLang="ru-RU" sz="1500" b="0" dirty="0" err="1">
                <a:effectLst>
                  <a:outerShdw blurRad="38100" dist="38100" dir="2700000" algn="tl">
                    <a:srgbClr val="FFFFFF"/>
                  </a:outerShdw>
                </a:effectLst>
                <a:latin typeface="Times New Roman" pitchFamily="18" charset="0"/>
                <a:cs typeface="Times New Roman" pitchFamily="18" charset="0"/>
              </a:rPr>
              <a:t>Mechnikov</a:t>
            </a:r>
            <a:r>
              <a:rPr lang="en-US" altLang="ru-RU" sz="1500" b="0" dirty="0">
                <a:effectLst>
                  <a:outerShdw blurRad="38100" dist="38100" dir="2700000" algn="tl">
                    <a:srgbClr val="FFFFFF"/>
                  </a:outerShdw>
                </a:effectLst>
                <a:latin typeface="Times New Roman" pitchFamily="18" charset="0"/>
                <a:cs typeface="Times New Roman" pitchFamily="18" charset="0"/>
              </a:rPr>
              <a:t> National </a:t>
            </a:r>
            <a:r>
              <a:rPr lang="en-US" altLang="ru-RU" sz="1500" b="0" dirty="0" smtClean="0">
                <a:effectLst>
                  <a:outerShdw blurRad="38100" dist="38100" dir="2700000" algn="tl">
                    <a:srgbClr val="FFFFFF"/>
                  </a:outerShdw>
                </a:effectLst>
                <a:latin typeface="Times New Roman" pitchFamily="18" charset="0"/>
                <a:cs typeface="Times New Roman" pitchFamily="18" charset="0"/>
              </a:rPr>
              <a:t>University </a:t>
            </a:r>
            <a:r>
              <a:rPr lang="ru-RU" altLang="ru-RU" sz="1500" b="0" dirty="0" smtClean="0">
                <a:effectLst>
                  <a:outerShdw blurRad="38100" dist="38100" dir="2700000" algn="tl">
                    <a:srgbClr val="FFFFFF"/>
                  </a:outerShdw>
                </a:effectLst>
                <a:latin typeface="Times New Roman" pitchFamily="18" charset="0"/>
                <a:cs typeface="Times New Roman" pitchFamily="18" charset="0"/>
              </a:rPr>
              <a:t>(</a:t>
            </a:r>
            <a:r>
              <a:rPr lang="ru-RU" altLang="ru-RU" sz="1500" b="0" dirty="0">
                <a:effectLst>
                  <a:outerShdw blurRad="38100" dist="38100" dir="2700000" algn="tl">
                    <a:srgbClr val="FFFFFF"/>
                  </a:outerShdw>
                </a:effectLst>
                <a:latin typeface="Times New Roman" pitchFamily="18" charset="0"/>
                <a:cs typeface="Times New Roman" pitchFamily="18" charset="0"/>
              </a:rPr>
              <a:t>О</a:t>
            </a:r>
            <a:r>
              <a:rPr lang="en-US" altLang="ru-RU" sz="1500" b="0" dirty="0">
                <a:effectLst>
                  <a:outerShdw blurRad="38100" dist="38100" dir="2700000" algn="tl">
                    <a:srgbClr val="FFFFFF"/>
                  </a:outerShdw>
                </a:effectLst>
                <a:latin typeface="Times New Roman" pitchFamily="18" charset="0"/>
                <a:cs typeface="Times New Roman" pitchFamily="18" charset="0"/>
              </a:rPr>
              <a:t>NU) </a:t>
            </a:r>
          </a:p>
        </p:txBody>
      </p:sp>
      <p:pic>
        <p:nvPicPr>
          <p:cNvPr id="12" name="Рисунок 7" descr="Без имени-1.png"/>
          <p:cNvPicPr>
            <a:picLocks noChangeAspect="1"/>
          </p:cNvPicPr>
          <p:nvPr/>
        </p:nvPicPr>
        <p:blipFill>
          <a:blip r:embed="rId3" cstate="print"/>
          <a:srcRect/>
          <a:stretch>
            <a:fillRect/>
          </a:stretch>
        </p:blipFill>
        <p:spPr bwMode="auto">
          <a:xfrm>
            <a:off x="3509739" y="1281386"/>
            <a:ext cx="3160713" cy="3057525"/>
          </a:xfrm>
          <a:prstGeom prst="rect">
            <a:avLst/>
          </a:prstGeom>
          <a:noFill/>
          <a:ln w="9525">
            <a:noFill/>
            <a:miter lim="800000"/>
            <a:headEnd/>
            <a:tailEnd/>
          </a:ln>
        </p:spPr>
      </p:pic>
      <p:sp>
        <p:nvSpPr>
          <p:cNvPr id="14" name="Прямоугольник 13"/>
          <p:cNvSpPr/>
          <p:nvPr/>
        </p:nvSpPr>
        <p:spPr>
          <a:xfrm>
            <a:off x="3221707" y="4017690"/>
            <a:ext cx="3435350" cy="4662815"/>
          </a:xfrm>
          <a:prstGeom prst="rect">
            <a:avLst/>
          </a:prstGeom>
        </p:spPr>
        <p:txBody>
          <a:bodyPr>
            <a:spAutoFit/>
          </a:bodyPr>
          <a:lstStyle/>
          <a:p>
            <a:pPr algn="ctr">
              <a:spcBef>
                <a:spcPts val="375"/>
              </a:spcBef>
              <a:buSzPct val="65000"/>
              <a:defRPr/>
            </a:pPr>
            <a:r>
              <a:rPr lang="en-US" altLang="ru-RU" sz="2000" b="0" dirty="0" smtClean="0">
                <a:solidFill>
                  <a:schemeClr val="tx1"/>
                </a:solidFill>
                <a:effectLst>
                  <a:outerShdw blurRad="38100" dist="38100" dir="2700000" algn="tl">
                    <a:srgbClr val="C0C0C0"/>
                  </a:outerShdw>
                </a:effectLst>
                <a:latin typeface="Times New Roman" pitchFamily="18" charset="0"/>
                <a:cs typeface="Times New Roman" pitchFamily="18" charset="0"/>
              </a:rPr>
              <a:t>Contacts</a:t>
            </a:r>
          </a:p>
          <a:p>
            <a:pPr>
              <a:spcBef>
                <a:spcPts val="325"/>
              </a:spcBef>
              <a:buClr>
                <a:srgbClr val="CC00CC"/>
              </a:buClr>
              <a:buSzPct val="65000"/>
              <a:buFont typeface="Wingdings" charset="2"/>
              <a:buChar char=""/>
              <a:defRPr/>
            </a:pPr>
            <a:r>
              <a:rPr lang="en-US"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Address:</a:t>
            </a:r>
            <a: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
            </a:r>
            <a:b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br>
            <a: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 2</a:t>
            </a:r>
            <a:r>
              <a:rPr lang="en-US"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 </a:t>
            </a:r>
            <a:r>
              <a:rPr lang="en-US" altLang="ru-RU" b="0" dirty="0" err="1" smtClean="0">
                <a:solidFill>
                  <a:schemeClr val="tx1"/>
                </a:solidFill>
                <a:effectLst>
                  <a:outerShdw blurRad="38100" dist="38100" dir="2700000" algn="tl">
                    <a:srgbClr val="C0C0C0"/>
                  </a:outerShdw>
                </a:effectLst>
                <a:latin typeface="Times New Roman" pitchFamily="18" charset="0"/>
                <a:cs typeface="Times New Roman" pitchFamily="18" charset="0"/>
              </a:rPr>
              <a:t>Dvoryanska</a:t>
            </a:r>
            <a:r>
              <a:rPr lang="en-US"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 street</a:t>
            </a:r>
            <a: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 </a:t>
            </a:r>
            <a:r>
              <a:rPr lang="en-US" altLang="ru-RU" b="0" dirty="0" err="1" smtClean="0">
                <a:solidFill>
                  <a:schemeClr val="tx1"/>
                </a:solidFill>
                <a:effectLst>
                  <a:outerShdw blurRad="38100" dist="38100" dir="2700000" algn="tl">
                    <a:srgbClr val="C0C0C0"/>
                  </a:outerShdw>
                </a:effectLst>
                <a:latin typeface="Times New Roman" pitchFamily="18" charset="0"/>
                <a:cs typeface="Times New Roman" pitchFamily="18" charset="0"/>
              </a:rPr>
              <a:t>Odesa</a:t>
            </a:r>
            <a: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 65082, </a:t>
            </a:r>
            <a:r>
              <a:rPr lang="en-US"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Ukraine</a:t>
            </a:r>
            <a: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 (</a:t>
            </a:r>
            <a:r>
              <a:rPr lang="en-US"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Main building</a:t>
            </a:r>
            <a: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a:t>
            </a:r>
            <a:b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br>
            <a: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
            </a:r>
            <a:b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br>
            <a:endPar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endParaRPr>
          </a:p>
          <a:p>
            <a:pPr>
              <a:spcBef>
                <a:spcPts val="325"/>
              </a:spcBef>
              <a:buClr>
                <a:srgbClr val="CC00CC"/>
              </a:buClr>
              <a:buSzPct val="65000"/>
              <a:buFont typeface="Wingdings" charset="2"/>
              <a:buChar char=""/>
              <a:defRPr/>
            </a:pPr>
            <a:r>
              <a:rPr lang="en-US"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Telephones/ fax: </a:t>
            </a:r>
          </a:p>
          <a:p>
            <a:pPr algn="r">
              <a:spcBef>
                <a:spcPts val="325"/>
              </a:spcBef>
              <a:buSzPct val="65000"/>
              <a:defRPr/>
            </a:pPr>
            <a: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+38 048 723 52 54</a:t>
            </a:r>
          </a:p>
          <a:p>
            <a:pPr algn="r">
              <a:spcBef>
                <a:spcPts val="325"/>
              </a:spcBef>
              <a:buSzPct val="65000"/>
              <a:defRPr/>
            </a:pPr>
            <a:r>
              <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+38 048 723 35 15</a:t>
            </a:r>
          </a:p>
          <a:p>
            <a:pPr>
              <a:spcBef>
                <a:spcPts val="325"/>
              </a:spcBef>
              <a:buSzPct val="65000"/>
              <a:defRPr/>
            </a:pPr>
            <a:endPar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endParaRPr>
          </a:p>
          <a:p>
            <a:pPr>
              <a:spcBef>
                <a:spcPts val="325"/>
              </a:spcBef>
              <a:buClr>
                <a:srgbClr val="CC00CC"/>
              </a:buClr>
              <a:buSzPct val="65000"/>
              <a:buFont typeface="Wingdings" charset="2"/>
              <a:buChar char=""/>
              <a:defRPr/>
            </a:pPr>
            <a:r>
              <a:rPr lang="en-US"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Website:</a:t>
            </a:r>
          </a:p>
          <a:p>
            <a:pPr algn="r">
              <a:spcBef>
                <a:spcPts val="325"/>
              </a:spcBef>
              <a:buSzPct val="65000"/>
              <a:defRPr/>
            </a:pPr>
            <a:r>
              <a:rPr lang="en-US" altLang="ru-RU" dirty="0" smtClean="0">
                <a:solidFill>
                  <a:schemeClr val="tx1"/>
                </a:solidFill>
                <a:latin typeface="Times New Roman" pitchFamily="18" charset="0"/>
                <a:cs typeface="Times New Roman" pitchFamily="18" charset="0"/>
              </a:rPr>
              <a:t>www</a:t>
            </a:r>
            <a:r>
              <a:rPr lang="ru-RU" altLang="ru-RU" dirty="0" smtClean="0">
                <a:solidFill>
                  <a:schemeClr val="tx1"/>
                </a:solidFill>
                <a:latin typeface="Times New Roman" pitchFamily="18" charset="0"/>
                <a:cs typeface="Times New Roman" pitchFamily="18" charset="0"/>
              </a:rPr>
              <a:t>.</a:t>
            </a:r>
            <a:r>
              <a:rPr lang="en-US" altLang="ru-RU" dirty="0" err="1" smtClean="0">
                <a:solidFill>
                  <a:schemeClr val="tx1"/>
                </a:solidFill>
                <a:latin typeface="Times New Roman" pitchFamily="18" charset="0"/>
                <a:cs typeface="Times New Roman" pitchFamily="18" charset="0"/>
              </a:rPr>
              <a:t>onu</a:t>
            </a:r>
            <a:r>
              <a:rPr lang="ru-RU" altLang="ru-RU" dirty="0" smtClean="0">
                <a:solidFill>
                  <a:schemeClr val="tx1"/>
                </a:solidFill>
                <a:latin typeface="Times New Roman" pitchFamily="18" charset="0"/>
                <a:cs typeface="Times New Roman" pitchFamily="18" charset="0"/>
              </a:rPr>
              <a:t>.</a:t>
            </a:r>
            <a:r>
              <a:rPr lang="en-US" altLang="ru-RU" dirty="0" err="1" smtClean="0">
                <a:solidFill>
                  <a:schemeClr val="tx1"/>
                </a:solidFill>
                <a:latin typeface="Times New Roman" pitchFamily="18" charset="0"/>
                <a:cs typeface="Times New Roman" pitchFamily="18" charset="0"/>
              </a:rPr>
              <a:t>edu</a:t>
            </a:r>
            <a:r>
              <a:rPr lang="ru-RU" altLang="ru-RU" dirty="0" smtClean="0">
                <a:solidFill>
                  <a:schemeClr val="tx1"/>
                </a:solidFill>
                <a:latin typeface="Times New Roman" pitchFamily="18" charset="0"/>
                <a:cs typeface="Times New Roman" pitchFamily="18" charset="0"/>
              </a:rPr>
              <a:t>.</a:t>
            </a:r>
            <a:r>
              <a:rPr lang="en-US" altLang="ru-RU" dirty="0" err="1" smtClean="0">
                <a:solidFill>
                  <a:schemeClr val="tx1"/>
                </a:solidFill>
                <a:latin typeface="Times New Roman" pitchFamily="18" charset="0"/>
                <a:cs typeface="Times New Roman" pitchFamily="18" charset="0"/>
              </a:rPr>
              <a:t>ua</a:t>
            </a:r>
            <a:endParaRPr lang="en-US" altLang="ru-RU" dirty="0" smtClean="0">
              <a:solidFill>
                <a:schemeClr val="tx1"/>
              </a:solidFill>
              <a:latin typeface="Times New Roman" pitchFamily="18" charset="0"/>
              <a:cs typeface="Times New Roman" pitchFamily="18" charset="0"/>
              <a:hlinkClick r:id="rId4"/>
            </a:endParaRPr>
          </a:p>
          <a:p>
            <a:pPr>
              <a:spcBef>
                <a:spcPts val="325"/>
              </a:spcBef>
              <a:buSzPct val="65000"/>
              <a:defRPr/>
            </a:pPr>
            <a:endParaRPr lang="ru-RU"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endParaRPr>
          </a:p>
          <a:p>
            <a:pPr>
              <a:spcBef>
                <a:spcPts val="325"/>
              </a:spcBef>
              <a:buClr>
                <a:srgbClr val="CC00CC"/>
              </a:buClr>
              <a:buSzPct val="65000"/>
              <a:buFont typeface="Wingdings" charset="2"/>
              <a:buChar char=""/>
              <a:defRPr/>
            </a:pPr>
            <a:r>
              <a:rPr lang="en-US" altLang="ru-RU" b="0" dirty="0" smtClean="0">
                <a:solidFill>
                  <a:schemeClr val="tx1"/>
                </a:solidFill>
                <a:effectLst>
                  <a:outerShdw blurRad="38100" dist="38100" dir="2700000" algn="tl">
                    <a:srgbClr val="C0C0C0"/>
                  </a:outerShdw>
                </a:effectLst>
                <a:latin typeface="Times New Roman" pitchFamily="18" charset="0"/>
                <a:cs typeface="Times New Roman" pitchFamily="18" charset="0"/>
              </a:rPr>
              <a:t>Rector’s Office e-mail:</a:t>
            </a:r>
          </a:p>
          <a:p>
            <a:pPr algn="r">
              <a:spcBef>
                <a:spcPts val="325"/>
              </a:spcBef>
              <a:buSzPct val="65000"/>
              <a:defRPr/>
            </a:pPr>
            <a:r>
              <a:rPr lang="ru-RU" altLang="ru-RU" dirty="0" err="1" smtClean="0">
                <a:solidFill>
                  <a:schemeClr val="tx1"/>
                </a:solidFill>
                <a:latin typeface="Times New Roman" pitchFamily="18" charset="0"/>
                <a:cs typeface="Times New Roman" pitchFamily="18" charset="0"/>
              </a:rPr>
              <a:t>rector@onu.edu.ua</a:t>
            </a:r>
            <a:endParaRPr lang="ru-RU" dirty="0"/>
          </a:p>
        </p:txBody>
      </p:sp>
      <p:sp>
        <p:nvSpPr>
          <p:cNvPr id="15" name="Rectangle 6"/>
          <p:cNvSpPr>
            <a:spLocks noChangeArrowheads="1"/>
          </p:cNvSpPr>
          <p:nvPr/>
        </p:nvSpPr>
        <p:spPr bwMode="auto">
          <a:xfrm>
            <a:off x="0" y="9490075"/>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a:solidFill>
                  <a:schemeClr val="tx1"/>
                </a:solidFill>
                <a:latin typeface="Times New Roman" pitchFamily="18" charset="0"/>
                <a:cs typeface="Times New Roman" pitchFamily="18" charset="0"/>
              </a:rPr>
              <a:t>2</a:t>
            </a:r>
            <a:r>
              <a:rPr lang="ru-RU" altLang="ru-RU" sz="1600" b="0" dirty="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3" name="Picture 11" descr="Чорноморська минувшина. Записки Відділу історії козацтва на півдні України Науково-дослідного інституту козацтва Інституту історії України НАН України: зб. наук. пр. − Одеса: СПД Бровкін О.В., 2012. − Вип.7. − 184 с., іл. 2 с."/>
          <p:cNvPicPr>
            <a:picLocks noChangeAspect="1" noChangeArrowheads="1"/>
          </p:cNvPicPr>
          <p:nvPr/>
        </p:nvPicPr>
        <p:blipFill>
          <a:blip r:embed="rId2" cstate="print"/>
          <a:srcRect/>
          <a:stretch>
            <a:fillRect/>
          </a:stretch>
        </p:blipFill>
        <p:spPr bwMode="auto">
          <a:xfrm>
            <a:off x="1781547" y="1209378"/>
            <a:ext cx="1681163" cy="2276475"/>
          </a:xfrm>
          <a:prstGeom prst="rect">
            <a:avLst/>
          </a:prstGeom>
          <a:ln>
            <a:noFill/>
          </a:ln>
          <a:effectLst>
            <a:outerShdw blurRad="292100" dist="139700" dir="2700000" algn="tl" rotWithShape="0">
              <a:srgbClr val="333333">
                <a:alpha val="65000"/>
              </a:srgbClr>
            </a:outerShdw>
          </a:effectLst>
        </p:spPr>
      </p:pic>
      <p:pic>
        <p:nvPicPr>
          <p:cNvPr id="49159" name="Picture 7" descr="http://onu.edu.ua/pub/bank/userfiles/images/herald-math-2015-1.jpg"/>
          <p:cNvPicPr>
            <a:picLocks noChangeAspect="1" noChangeArrowheads="1"/>
          </p:cNvPicPr>
          <p:nvPr/>
        </p:nvPicPr>
        <p:blipFill>
          <a:blip r:embed="rId3" cstate="print"/>
          <a:srcRect/>
          <a:stretch>
            <a:fillRect/>
          </a:stretch>
        </p:blipFill>
        <p:spPr bwMode="auto">
          <a:xfrm rot="21171771">
            <a:off x="287630" y="1168625"/>
            <a:ext cx="1832284" cy="27263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9165" name="Picture 13" descr="http://onu.edu.ua/pub/bank/userfiles/images/history/periodic/dp_10.jpg"/>
          <p:cNvPicPr>
            <a:picLocks noChangeAspect="1" noChangeArrowheads="1"/>
          </p:cNvPicPr>
          <p:nvPr/>
        </p:nvPicPr>
        <p:blipFill>
          <a:blip r:embed="rId4" cstate="print"/>
          <a:srcRect/>
          <a:stretch>
            <a:fillRect/>
          </a:stretch>
        </p:blipFill>
        <p:spPr bwMode="auto">
          <a:xfrm rot="21413592">
            <a:off x="554038" y="3127375"/>
            <a:ext cx="1738312" cy="2551113"/>
          </a:xfrm>
          <a:prstGeom prst="rect">
            <a:avLst/>
          </a:prstGeom>
          <a:ln>
            <a:noFill/>
          </a:ln>
          <a:effectLst>
            <a:outerShdw blurRad="50800" dist="38100" dir="10800000" algn="r" rotWithShape="0">
              <a:prstClr val="black">
                <a:alpha val="40000"/>
              </a:prstClr>
            </a:outerShdw>
          </a:effectLst>
        </p:spPr>
      </p:pic>
      <p:pic>
        <p:nvPicPr>
          <p:cNvPr id="49161" name="Picture 9" descr="Зображення домашньої сторінки журналу"/>
          <p:cNvPicPr>
            <a:picLocks noChangeAspect="1" noChangeArrowheads="1"/>
          </p:cNvPicPr>
          <p:nvPr/>
        </p:nvPicPr>
        <p:blipFill>
          <a:blip r:embed="rId5" cstate="print"/>
          <a:srcRect/>
          <a:stretch>
            <a:fillRect/>
          </a:stretch>
        </p:blipFill>
        <p:spPr bwMode="auto">
          <a:xfrm rot="262241">
            <a:off x="1799539" y="3062515"/>
            <a:ext cx="1699765" cy="24050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9167" name="Picture 15" descr="Картинки по запросу Мікробіологія і біотехнологія ону"/>
          <p:cNvPicPr>
            <a:picLocks noChangeAspect="1" noChangeArrowheads="1"/>
          </p:cNvPicPr>
          <p:nvPr/>
        </p:nvPicPr>
        <p:blipFill>
          <a:blip r:embed="rId6" cstate="print"/>
          <a:srcRect/>
          <a:stretch>
            <a:fillRect/>
          </a:stretch>
        </p:blipFill>
        <p:spPr bwMode="auto">
          <a:xfrm>
            <a:off x="306012" y="4472867"/>
            <a:ext cx="1547591" cy="23585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9169" name="Picture 17" descr="http://onu.edu.ua/pub/bank/userfiles/images/history/periodic/Libra_3.jpg"/>
          <p:cNvPicPr>
            <a:picLocks noChangeAspect="1" noChangeArrowheads="1"/>
          </p:cNvPicPr>
          <p:nvPr/>
        </p:nvPicPr>
        <p:blipFill>
          <a:blip r:embed="rId7" cstate="print"/>
          <a:srcRect/>
          <a:stretch>
            <a:fillRect/>
          </a:stretch>
        </p:blipFill>
        <p:spPr bwMode="auto">
          <a:xfrm rot="21231338">
            <a:off x="1695504" y="4571745"/>
            <a:ext cx="1506321" cy="21778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0188" name="Picture 15" descr="C:\Documents and Settings\profi\Рабочий стол\для брошюры\Безымянный.JPG"/>
          <p:cNvPicPr>
            <a:picLocks noChangeAspect="1" noChangeArrowheads="1"/>
          </p:cNvPicPr>
          <p:nvPr/>
        </p:nvPicPr>
        <p:blipFill>
          <a:blip r:embed="rId8" cstate="print"/>
          <a:srcRect l="-108" t="5766" r="1775" b="8966"/>
          <a:stretch>
            <a:fillRect/>
          </a:stretch>
        </p:blipFill>
        <p:spPr bwMode="auto">
          <a:xfrm>
            <a:off x="3501309" y="6826002"/>
            <a:ext cx="3291256" cy="2283272"/>
          </a:xfrm>
          <a:prstGeom prst="rect">
            <a:avLst/>
          </a:prstGeom>
          <a:noFill/>
          <a:ln w="9525">
            <a:solidFill>
              <a:schemeClr val="tx1"/>
            </a:solidFill>
            <a:miter lim="800000"/>
            <a:headEnd/>
            <a:tailEnd/>
          </a:ln>
        </p:spPr>
      </p:pic>
      <p:sp>
        <p:nvSpPr>
          <p:cNvPr id="17" name="Rectangle 2"/>
          <p:cNvSpPr>
            <a:spLocks noChangeArrowheads="1"/>
          </p:cNvSpPr>
          <p:nvPr/>
        </p:nvSpPr>
        <p:spPr bwMode="auto">
          <a:xfrm>
            <a:off x="-1587" y="0"/>
            <a:ext cx="6877050" cy="792163"/>
          </a:xfrm>
          <a:prstGeom prst="rect">
            <a:avLst/>
          </a:prstGeom>
          <a:gradFill rotWithShape="0">
            <a:gsLst>
              <a:gs pos="0">
                <a:srgbClr val="FFEFD1"/>
              </a:gs>
              <a:gs pos="64999">
                <a:srgbClr val="F0EBD5"/>
              </a:gs>
              <a:gs pos="100000">
                <a:srgbClr val="D1C39F"/>
              </a:gs>
            </a:gsLst>
            <a:lin ang="5400000" scaled="0"/>
          </a:gradFill>
          <a:ln w="9525">
            <a:noFill/>
            <a:round/>
            <a:headEnd/>
            <a:tailEnd/>
          </a:ln>
          <a:effectLst/>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2400" b="0" dirty="0">
              <a:solidFill>
                <a:srgbClr val="006633"/>
              </a:solidFill>
              <a:effectLst>
                <a:outerShdw blurRad="38100" dist="38100" dir="2700000" algn="tl">
                  <a:srgbClr val="000000"/>
                </a:outerShdw>
              </a:effectLst>
              <a:latin typeface="Comic Sans MS" pitchFamily="64" charset="0"/>
              <a:ea typeface="SimSun" charset="0"/>
              <a:cs typeface="+mn-cs"/>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300" dirty="0">
                <a:solidFill>
                  <a:schemeClr val="tx1"/>
                </a:solidFill>
                <a:latin typeface="Times New Roman" pitchFamily="18" charset="0"/>
                <a:ea typeface="SimSun" charset="0"/>
                <a:cs typeface="Times New Roman" pitchFamily="18" charset="0"/>
              </a:rPr>
              <a:t>SCIENTIFIC PERIODICALS AND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300" dirty="0">
                <a:solidFill>
                  <a:schemeClr val="tx1"/>
                </a:solidFill>
                <a:latin typeface="Times New Roman" pitchFamily="18" charset="0"/>
                <a:ea typeface="SimSun" charset="0"/>
                <a:cs typeface="Times New Roman" pitchFamily="18" charset="0"/>
              </a:rPr>
              <a:t>PR-SERVICE</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sz="2400" b="0" dirty="0">
              <a:solidFill>
                <a:srgbClr val="006633"/>
              </a:solidFill>
              <a:effectLst>
                <a:outerShdw blurRad="38100" dist="38100" dir="2700000" algn="tl">
                  <a:srgbClr val="000000"/>
                </a:outerShdw>
              </a:effectLst>
              <a:latin typeface="Comic Sans MS" pitchFamily="64" charset="0"/>
              <a:ea typeface="SimSun" charset="0"/>
              <a:cs typeface="+mn-cs"/>
            </a:endParaRPr>
          </a:p>
        </p:txBody>
      </p:sp>
      <p:sp>
        <p:nvSpPr>
          <p:cNvPr id="20" name="Прямоугольник 14"/>
          <p:cNvSpPr>
            <a:spLocks noChangeArrowheads="1"/>
          </p:cNvSpPr>
          <p:nvPr/>
        </p:nvSpPr>
        <p:spPr bwMode="auto">
          <a:xfrm>
            <a:off x="3440113" y="1209378"/>
            <a:ext cx="3435350" cy="3323987"/>
          </a:xfrm>
          <a:prstGeom prst="rect">
            <a:avLst/>
          </a:prstGeom>
          <a:noFill/>
          <a:ln w="9525">
            <a:noFill/>
            <a:miter lim="800000"/>
            <a:headEnd/>
            <a:tailEnd/>
          </a:ln>
        </p:spPr>
        <p:txBody>
          <a:bodyPr wrap="square">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dirty="0">
                <a:solidFill>
                  <a:srgbClr val="000000"/>
                </a:solidFill>
                <a:latin typeface="Times New Roman" pitchFamily="18" charset="0"/>
                <a:cs typeface="Times New Roman" pitchFamily="18" charset="0"/>
              </a:rPr>
              <a:t>PR-Service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chemeClr val="tx1"/>
                </a:solidFill>
                <a:latin typeface="Times New Roman" pitchFamily="18" charset="0"/>
                <a:cs typeface="Times New Roman" pitchFamily="18" charset="0"/>
              </a:rPr>
              <a:t>Publishing House “Odessa I.I. </a:t>
            </a:r>
            <a:r>
              <a:rPr lang="en-US" altLang="ru-RU" sz="1400" b="0" dirty="0" err="1" smtClean="0">
                <a:solidFill>
                  <a:schemeClr val="tx1"/>
                </a:solidFill>
                <a:latin typeface="Times New Roman" pitchFamily="18" charset="0"/>
                <a:cs typeface="Times New Roman" pitchFamily="18" charset="0"/>
              </a:rPr>
              <a:t>Mechnikov</a:t>
            </a:r>
            <a:r>
              <a:rPr lang="en-US" altLang="ru-RU" sz="1400" b="0" dirty="0" smtClean="0">
                <a:solidFill>
                  <a:schemeClr val="tx1"/>
                </a:solidFill>
                <a:latin typeface="Times New Roman" pitchFamily="18" charset="0"/>
                <a:cs typeface="Times New Roman" pitchFamily="18" charset="0"/>
              </a:rPr>
              <a:t> National University” produces educational (textbooks, manuals, courses and lecture notes, etc.) and scientific literature (monographs, materials of conferences, scientific periodicals). Among the scientific periodicals </a:t>
            </a:r>
            <a:r>
              <a:rPr lang="en-US" altLang="ru-RU" sz="1400" b="0" smtClean="0">
                <a:solidFill>
                  <a:schemeClr val="tx1"/>
                </a:solidFill>
                <a:latin typeface="Times New Roman" pitchFamily="18" charset="0"/>
                <a:cs typeface="Times New Roman" pitchFamily="18" charset="0"/>
              </a:rPr>
              <a:t>are </a:t>
            </a:r>
            <a:r>
              <a:rPr lang="en-US" altLang="ru-RU" sz="1400" b="0" smtClean="0">
                <a:solidFill>
                  <a:schemeClr val="tx1"/>
                </a:solidFill>
                <a:latin typeface="Times New Roman" pitchFamily="18" charset="0"/>
                <a:cs typeface="Times New Roman" pitchFamily="18" charset="0"/>
              </a:rPr>
              <a:t>“The </a:t>
            </a:r>
            <a:r>
              <a:rPr lang="en-US" altLang="ru-RU" sz="1400" b="0" dirty="0" smtClean="0">
                <a:solidFill>
                  <a:schemeClr val="tx1"/>
                </a:solidFill>
                <a:latin typeface="Times New Roman" pitchFamily="18" charset="0"/>
                <a:cs typeface="Times New Roman" pitchFamily="18" charset="0"/>
              </a:rPr>
              <a:t>Herald of the </a:t>
            </a:r>
            <a:r>
              <a:rPr lang="en-US" altLang="ru-RU" sz="1400" b="0" dirty="0" err="1" smtClean="0">
                <a:solidFill>
                  <a:schemeClr val="tx1"/>
                </a:solidFill>
                <a:latin typeface="Times New Roman" pitchFamily="18" charset="0"/>
                <a:cs typeface="Times New Roman" pitchFamily="18" charset="0"/>
              </a:rPr>
              <a:t>Odesa</a:t>
            </a:r>
            <a:r>
              <a:rPr lang="en-US" altLang="ru-RU" sz="1400" b="0" dirty="0" smtClean="0">
                <a:solidFill>
                  <a:schemeClr val="tx1"/>
                </a:solidFill>
                <a:latin typeface="Times New Roman" pitchFamily="18" charset="0"/>
                <a:cs typeface="Times New Roman" pitchFamily="18" charset="0"/>
              </a:rPr>
              <a:t> National University” (series Biology, Economics, Psychology, Chemistry, etc.); "Microbiology and Biotechnology", "</a:t>
            </a:r>
            <a:r>
              <a:rPr lang="en-US" altLang="ru-RU" sz="1400" b="0" dirty="0" err="1" smtClean="0">
                <a:solidFill>
                  <a:schemeClr val="tx1"/>
                </a:solidFill>
                <a:latin typeface="Times New Roman" pitchFamily="18" charset="0"/>
                <a:cs typeface="Times New Roman" pitchFamily="18" charset="0"/>
              </a:rPr>
              <a:t>Photoelectronics</a:t>
            </a:r>
            <a:r>
              <a:rPr lang="en-US" altLang="ru-RU" sz="1400" b="0" dirty="0" smtClean="0">
                <a:solidFill>
                  <a:schemeClr val="tx1"/>
                </a:solidFill>
                <a:latin typeface="Times New Roman" pitchFamily="18" charset="0"/>
                <a:cs typeface="Times New Roman" pitchFamily="18" charset="0"/>
              </a:rPr>
              <a:t>", etc. In total, more than 100 editions of educational, scientific and advertising literature is published during a year.</a:t>
            </a:r>
            <a:endParaRPr lang="ru-RU" altLang="ru-RU" sz="1400" b="0" dirty="0">
              <a:solidFill>
                <a:schemeClr val="tx1"/>
              </a:solidFill>
              <a:latin typeface="Times New Roman" pitchFamily="18" charset="0"/>
              <a:cs typeface="Times New Roman" pitchFamily="18" charset="0"/>
            </a:endParaRPr>
          </a:p>
        </p:txBody>
      </p:sp>
      <p:sp>
        <p:nvSpPr>
          <p:cNvPr id="21" name="Прямоугольник 13"/>
          <p:cNvSpPr>
            <a:spLocks noChangeArrowheads="1"/>
          </p:cNvSpPr>
          <p:nvPr/>
        </p:nvSpPr>
        <p:spPr bwMode="auto">
          <a:xfrm>
            <a:off x="125363" y="6970018"/>
            <a:ext cx="3312368" cy="2092881"/>
          </a:xfrm>
          <a:prstGeom prst="rect">
            <a:avLst/>
          </a:prstGeom>
          <a:noFill/>
          <a:ln w="9525">
            <a:noFill/>
            <a:miter lim="800000"/>
            <a:headEnd/>
            <a:tailEnd/>
          </a:ln>
        </p:spPr>
        <p:txBody>
          <a:bodyPr wrap="square">
            <a:spAutoFit/>
          </a:bodyPr>
          <a:lstStyle/>
          <a:p>
            <a:r>
              <a:rPr lang="en-US" altLang="ru-RU" sz="1300" dirty="0" smtClean="0">
                <a:solidFill>
                  <a:schemeClr val="tx1"/>
                </a:solidFill>
                <a:latin typeface="Times New Roman" pitchFamily="18" charset="0"/>
                <a:cs typeface="Times New Roman" pitchFamily="18" charset="0"/>
              </a:rPr>
              <a:t>On the official site of ONU I.I. </a:t>
            </a:r>
            <a:r>
              <a:rPr lang="en-US" altLang="ru-RU" sz="1300" dirty="0" err="1" smtClean="0">
                <a:solidFill>
                  <a:schemeClr val="tx1"/>
                </a:solidFill>
                <a:latin typeface="Times New Roman" pitchFamily="18" charset="0"/>
                <a:cs typeface="Times New Roman" pitchFamily="18" charset="0"/>
              </a:rPr>
              <a:t>Mechnikov</a:t>
            </a:r>
            <a:r>
              <a:rPr lang="en-US" altLang="ru-RU" sz="1300" dirty="0" smtClean="0">
                <a:solidFill>
                  <a:schemeClr val="tx1"/>
                </a:solidFill>
                <a:latin typeface="Times New Roman" pitchFamily="18" charset="0"/>
                <a:cs typeface="Times New Roman" pitchFamily="18" charset="0"/>
              </a:rPr>
              <a:t> www.onu.edu.ua</a:t>
            </a:r>
            <a:r>
              <a:rPr lang="en-US" altLang="ru-RU" sz="1300" b="0" dirty="0" smtClean="0">
                <a:solidFill>
                  <a:schemeClr val="tx1"/>
                </a:solidFill>
                <a:latin typeface="Times New Roman" pitchFamily="18" charset="0"/>
                <a:cs typeface="Times New Roman" pitchFamily="18" charset="0"/>
              </a:rPr>
              <a:t> among the general information about ONU, one can get acquainted with the news of the university and current events in its life, which are covered by </a:t>
            </a:r>
            <a:r>
              <a:rPr lang="en-US" altLang="ru-RU" sz="1300" dirty="0" smtClean="0">
                <a:solidFill>
                  <a:schemeClr val="tx1"/>
                </a:solidFill>
                <a:latin typeface="Times New Roman" pitchFamily="18" charset="0"/>
                <a:cs typeface="Times New Roman" pitchFamily="18" charset="0"/>
              </a:rPr>
              <a:t>the Press Service and the Department of International Relations (IRO).</a:t>
            </a:r>
          </a:p>
          <a:p>
            <a:r>
              <a:rPr lang="en-US" altLang="ru-RU" sz="1300" b="0" dirty="0" smtClean="0">
                <a:solidFill>
                  <a:schemeClr val="tx1"/>
                </a:solidFill>
                <a:latin typeface="Times New Roman" pitchFamily="18" charset="0"/>
                <a:cs typeface="Times New Roman" pitchFamily="18" charset="0"/>
              </a:rPr>
              <a:t>Nearly </a:t>
            </a:r>
            <a:r>
              <a:rPr lang="en-US" altLang="ru-RU" sz="1300" b="0" dirty="0">
                <a:solidFill>
                  <a:schemeClr val="tx1"/>
                </a:solidFill>
                <a:latin typeface="Times New Roman" pitchFamily="18" charset="0"/>
                <a:cs typeface="Times New Roman" pitchFamily="18" charset="0"/>
              </a:rPr>
              <a:t>a quarter of million visitors from 32 world countries constantly </a:t>
            </a:r>
            <a:r>
              <a:rPr lang="en-US" altLang="ru-RU" sz="1300" b="0" dirty="0" smtClean="0">
                <a:solidFill>
                  <a:schemeClr val="tx1"/>
                </a:solidFill>
                <a:latin typeface="Times New Roman" pitchFamily="18" charset="0"/>
                <a:cs typeface="Times New Roman" pitchFamily="18" charset="0"/>
              </a:rPr>
              <a:t>read </a:t>
            </a:r>
            <a:r>
              <a:rPr lang="en-US" altLang="ru-RU" sz="1300" b="0" dirty="0">
                <a:solidFill>
                  <a:schemeClr val="tx1"/>
                </a:solidFill>
                <a:latin typeface="Times New Roman" pitchFamily="18" charset="0"/>
                <a:cs typeface="Times New Roman" pitchFamily="18" charset="0"/>
              </a:rPr>
              <a:t>the ONU news and </a:t>
            </a:r>
            <a:r>
              <a:rPr lang="en-US" altLang="ru-RU" sz="1300" b="0" dirty="0" smtClean="0">
                <a:solidFill>
                  <a:schemeClr val="tx1"/>
                </a:solidFill>
                <a:latin typeface="Times New Roman" pitchFamily="18" charset="0"/>
                <a:cs typeface="Times New Roman" pitchFamily="18" charset="0"/>
              </a:rPr>
              <a:t>watch </a:t>
            </a:r>
            <a:r>
              <a:rPr lang="en-US" altLang="ru-RU" sz="1300" b="0" dirty="0">
                <a:solidFill>
                  <a:schemeClr val="tx1"/>
                </a:solidFill>
                <a:latin typeface="Times New Roman" pitchFamily="18" charset="0"/>
                <a:cs typeface="Times New Roman" pitchFamily="18" charset="0"/>
              </a:rPr>
              <a:t>interesting photos and videos. </a:t>
            </a:r>
            <a:endParaRPr lang="ru-RU" sz="1300" b="0" dirty="0">
              <a:latin typeface="Times New Roman" pitchFamily="18" charset="0"/>
              <a:cs typeface="Times New Roman" pitchFamily="18" charset="0"/>
            </a:endParaRPr>
          </a:p>
        </p:txBody>
      </p:sp>
      <p:pic>
        <p:nvPicPr>
          <p:cNvPr id="50180" name="Picture 4"/>
          <p:cNvPicPr>
            <a:picLocks noChangeAspect="1" noChangeArrowheads="1"/>
          </p:cNvPicPr>
          <p:nvPr/>
        </p:nvPicPr>
        <p:blipFill>
          <a:blip r:embed="rId9" cstate="print"/>
          <a:srcRect/>
          <a:stretch>
            <a:fillRect/>
          </a:stretch>
        </p:blipFill>
        <p:spPr bwMode="auto">
          <a:xfrm>
            <a:off x="3941787" y="4809778"/>
            <a:ext cx="2497647" cy="1731939"/>
          </a:xfrm>
          <a:prstGeom prst="rect">
            <a:avLst/>
          </a:prstGeom>
          <a:noFill/>
          <a:ln w="9360">
            <a:solidFill>
              <a:srgbClr val="000000"/>
            </a:solidFill>
            <a:miter lim="800000"/>
            <a:headEnd/>
            <a:tailEnd/>
          </a:ln>
        </p:spPr>
      </p:pic>
      <p:sp>
        <p:nvSpPr>
          <p:cNvPr id="14"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38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10"/>
          <p:cNvPicPr>
            <a:picLocks noChangeAspect="1" noChangeArrowheads="1"/>
          </p:cNvPicPr>
          <p:nvPr/>
        </p:nvPicPr>
        <p:blipFill>
          <a:blip r:embed="rId3" cstate="print"/>
          <a:srcRect/>
          <a:stretch>
            <a:fillRect/>
          </a:stretch>
        </p:blipFill>
        <p:spPr bwMode="auto">
          <a:xfrm>
            <a:off x="3437731" y="7906122"/>
            <a:ext cx="2665412" cy="1439863"/>
          </a:xfrm>
          <a:prstGeom prst="rect">
            <a:avLst/>
          </a:prstGeom>
          <a:noFill/>
          <a:ln w="9525">
            <a:solidFill>
              <a:schemeClr val="tx1"/>
            </a:solidFill>
            <a:miter lim="800000"/>
            <a:headEnd/>
            <a:tailEnd/>
          </a:ln>
        </p:spPr>
      </p:pic>
      <p:sp>
        <p:nvSpPr>
          <p:cNvPr id="51203" name="Rectangle 4"/>
          <p:cNvSpPr>
            <a:spLocks noChangeArrowheads="1"/>
          </p:cNvSpPr>
          <p:nvPr/>
        </p:nvSpPr>
        <p:spPr bwMode="auto">
          <a:xfrm>
            <a:off x="3006725" y="1274763"/>
            <a:ext cx="3600450" cy="309562"/>
          </a:xfrm>
          <a:prstGeom prst="rect">
            <a:avLst/>
          </a:prstGeom>
          <a:noFill/>
          <a:ln w="9525">
            <a:noFill/>
            <a:round/>
            <a:headEnd/>
            <a:tailEnd/>
          </a:ln>
        </p:spPr>
        <p:txBody>
          <a:bodyPr lIns="90000" tIns="46800" rIns="90000" bIns="46800">
            <a:spAutoFit/>
          </a:bodyPr>
          <a:lstStyle/>
          <a:p>
            <a:pPr>
              <a:buClr>
                <a:srgbClr val="000000"/>
              </a:buClr>
              <a:buSzPct val="100000"/>
              <a:buFont typeface="Times New Roman" pitchFamily="18" charset="0"/>
              <a:buNone/>
            </a:pPr>
            <a:r>
              <a:rPr lang="uk-UA" altLang="ru-RU" sz="1400" b="0">
                <a:solidFill>
                  <a:schemeClr val="tx1"/>
                </a:solidFill>
                <a:latin typeface="Comic Sans MS" pitchFamily="66" charset="0"/>
              </a:rPr>
              <a:t> </a:t>
            </a:r>
            <a:endParaRPr lang="ru-RU" altLang="ru-RU" sz="1400" b="0">
              <a:solidFill>
                <a:schemeClr val="tx1"/>
              </a:solidFill>
              <a:latin typeface="Comic Sans MS" pitchFamily="66" charset="0"/>
            </a:endParaRPr>
          </a:p>
        </p:txBody>
      </p:sp>
      <p:pic>
        <p:nvPicPr>
          <p:cNvPr id="51205" name="Picture 10" descr="586892BA-87C4-417C-BA20-BC8076AE3700"/>
          <p:cNvPicPr>
            <a:picLocks noChangeAspect="1" noChangeArrowheads="1"/>
          </p:cNvPicPr>
          <p:nvPr/>
        </p:nvPicPr>
        <p:blipFill>
          <a:blip r:embed="rId4" cstate="print"/>
          <a:srcRect/>
          <a:stretch>
            <a:fillRect/>
          </a:stretch>
        </p:blipFill>
        <p:spPr bwMode="auto">
          <a:xfrm>
            <a:off x="269875" y="1209675"/>
            <a:ext cx="2232025" cy="2087563"/>
          </a:xfrm>
          <a:prstGeom prst="rect">
            <a:avLst/>
          </a:prstGeom>
          <a:noFill/>
          <a:ln w="9525">
            <a:noFill/>
            <a:miter lim="800000"/>
            <a:headEnd/>
            <a:tailEnd/>
          </a:ln>
        </p:spPr>
      </p:pic>
      <p:sp>
        <p:nvSpPr>
          <p:cNvPr id="13" name="Прямоугольник 12"/>
          <p:cNvSpPr/>
          <p:nvPr/>
        </p:nvSpPr>
        <p:spPr>
          <a:xfrm>
            <a:off x="269379" y="3297610"/>
            <a:ext cx="2449513" cy="630942"/>
          </a:xfrm>
          <a:prstGeom prst="rect">
            <a:avLst/>
          </a:prstGeom>
        </p:spPr>
        <p:txBody>
          <a:bodyPr>
            <a:spAutoFit/>
          </a:bodyPr>
          <a:lstStyle/>
          <a:p>
            <a:pPr eaLnBrk="0" hangingPunct="0">
              <a:defRPr/>
            </a:pPr>
            <a:r>
              <a:rPr lang="en-US" sz="700" b="0" dirty="0" smtClean="0">
                <a:solidFill>
                  <a:schemeClr val="tx1"/>
                </a:solidFill>
              </a:rPr>
              <a:t>GASANLY </a:t>
            </a:r>
            <a:r>
              <a:rPr lang="en-US" sz="700" b="0" dirty="0" err="1" smtClean="0">
                <a:solidFill>
                  <a:schemeClr val="tx1"/>
                </a:solidFill>
              </a:rPr>
              <a:t>Magomed</a:t>
            </a:r>
            <a:r>
              <a:rPr lang="en-US" sz="700" b="0" dirty="0" smtClean="0">
                <a:solidFill>
                  <a:schemeClr val="tx1"/>
                </a:solidFill>
              </a:rPr>
              <a:t> - Master of karate. </a:t>
            </a:r>
            <a:br>
              <a:rPr lang="en-US" sz="700" b="0" dirty="0" smtClean="0">
                <a:solidFill>
                  <a:schemeClr val="tx1"/>
                </a:solidFill>
              </a:rPr>
            </a:br>
            <a:r>
              <a:rPr lang="en-US" sz="700" b="0" dirty="0" smtClean="0">
                <a:solidFill>
                  <a:schemeClr val="tx1"/>
                </a:solidFill>
              </a:rPr>
              <a:t>Champion of the </a:t>
            </a:r>
            <a:r>
              <a:rPr lang="en-US" sz="700" b="0" dirty="0" err="1" smtClean="0">
                <a:solidFill>
                  <a:schemeClr val="tx1"/>
                </a:solidFill>
              </a:rPr>
              <a:t>Universiade</a:t>
            </a:r>
            <a:r>
              <a:rPr lang="en-US" sz="700" b="0" dirty="0" smtClean="0">
                <a:solidFill>
                  <a:schemeClr val="tx1"/>
                </a:solidFill>
              </a:rPr>
              <a:t> of Ukraine in 2017</a:t>
            </a:r>
            <a:r>
              <a:rPr lang="ru-RU" sz="700" b="0" dirty="0" smtClean="0">
                <a:solidFill>
                  <a:schemeClr val="tx1"/>
                </a:solidFill>
              </a:rPr>
              <a:t>.</a:t>
            </a:r>
            <a:r>
              <a:rPr lang="en-US" sz="700" b="0" dirty="0" smtClean="0">
                <a:solidFill>
                  <a:schemeClr val="tx1"/>
                </a:solidFill>
              </a:rPr>
              <a:t> European Championship “</a:t>
            </a:r>
            <a:r>
              <a:rPr lang="en-US" sz="700" b="0" dirty="0" err="1" smtClean="0">
                <a:solidFill>
                  <a:schemeClr val="tx1"/>
                </a:solidFill>
              </a:rPr>
              <a:t>dzju-ru</a:t>
            </a:r>
            <a:r>
              <a:rPr lang="en-US" sz="700" b="0" dirty="0" smtClean="0">
                <a:solidFill>
                  <a:schemeClr val="tx1"/>
                </a:solidFill>
              </a:rPr>
              <a:t>" ECKF, Austria -second place, All-Ukrainian “Challenge Cup” Championship Black Sea WKF - second place.</a:t>
            </a:r>
            <a:endParaRPr lang="ru-RU" sz="700" b="0" spc="-20" dirty="0">
              <a:solidFill>
                <a:schemeClr val="tx1"/>
              </a:solidFill>
              <a:latin typeface="+mn-lt"/>
              <a:cs typeface="Times New Roman" pitchFamily="18" charset="0"/>
            </a:endParaRPr>
          </a:p>
        </p:txBody>
      </p:sp>
      <p:pic>
        <p:nvPicPr>
          <p:cNvPr id="51207" name="Рисунок 1" descr="BFF8457A-75A9-4334-B3F7-51E0C8E10386"/>
          <p:cNvPicPr>
            <a:picLocks noChangeAspect="1" noChangeArrowheads="1"/>
          </p:cNvPicPr>
          <p:nvPr/>
        </p:nvPicPr>
        <p:blipFill>
          <a:blip r:embed="rId5" cstate="print"/>
          <a:srcRect/>
          <a:stretch>
            <a:fillRect/>
          </a:stretch>
        </p:blipFill>
        <p:spPr bwMode="auto">
          <a:xfrm>
            <a:off x="412750" y="3959225"/>
            <a:ext cx="2160588" cy="1570038"/>
          </a:xfrm>
          <a:prstGeom prst="rect">
            <a:avLst/>
          </a:prstGeom>
          <a:noFill/>
          <a:ln w="9525">
            <a:noFill/>
            <a:miter lim="800000"/>
            <a:headEnd/>
            <a:tailEnd/>
          </a:ln>
        </p:spPr>
      </p:pic>
      <p:sp>
        <p:nvSpPr>
          <p:cNvPr id="16" name="Прямоугольник 15"/>
          <p:cNvSpPr/>
          <p:nvPr/>
        </p:nvSpPr>
        <p:spPr>
          <a:xfrm>
            <a:off x="341313" y="5602288"/>
            <a:ext cx="2305050" cy="738664"/>
          </a:xfrm>
          <a:prstGeom prst="rect">
            <a:avLst/>
          </a:prstGeom>
        </p:spPr>
        <p:txBody>
          <a:bodyPr>
            <a:spAutoFit/>
          </a:bodyPr>
          <a:lstStyle/>
          <a:p>
            <a:pPr defTabSz="914400" eaLnBrk="0" hangingPunct="0">
              <a:defRPr/>
            </a:pPr>
            <a:r>
              <a:rPr lang="en-US" sz="700" b="0" dirty="0" smtClean="0">
                <a:solidFill>
                  <a:schemeClr val="tx1"/>
                </a:solidFill>
              </a:rPr>
              <a:t>VENIK Kristina, Senior lecturer of the Department of Physical Education and Sports, </a:t>
            </a:r>
            <a:r>
              <a:rPr lang="ru-RU" sz="700" b="0" dirty="0" smtClean="0">
                <a:solidFill>
                  <a:schemeClr val="tx1"/>
                </a:solidFill>
              </a:rPr>
              <a:t>М</a:t>
            </a:r>
            <a:r>
              <a:rPr lang="en-US" sz="700" b="0" dirty="0" smtClean="0">
                <a:solidFill>
                  <a:schemeClr val="tx1"/>
                </a:solidFill>
              </a:rPr>
              <a:t>aster of Sports of International class (MSIC)(Ukraine), Winner of the Cup of Ukraine for adults</a:t>
            </a:r>
          </a:p>
          <a:p>
            <a:pPr defTabSz="914400" eaLnBrk="0" hangingPunct="0">
              <a:defRPr/>
            </a:pPr>
            <a:r>
              <a:rPr lang="en-US" sz="700" b="0" dirty="0" smtClean="0">
                <a:solidFill>
                  <a:schemeClr val="tx1"/>
                </a:solidFill>
              </a:rPr>
              <a:t>Cup of Ukraine in </a:t>
            </a:r>
            <a:r>
              <a:rPr lang="en-US" sz="700" b="0" dirty="0" err="1" smtClean="0">
                <a:solidFill>
                  <a:schemeClr val="tx1"/>
                </a:solidFill>
              </a:rPr>
              <a:t>Chernomorsk</a:t>
            </a:r>
            <a:r>
              <a:rPr lang="en-US" sz="700" b="0" dirty="0" smtClean="0">
                <a:solidFill>
                  <a:schemeClr val="tx1"/>
                </a:solidFill>
              </a:rPr>
              <a:t> - first place.</a:t>
            </a:r>
            <a:endParaRPr lang="uk-UA" sz="700" b="0" dirty="0" smtClean="0">
              <a:solidFill>
                <a:schemeClr val="tx1"/>
              </a:solidFill>
            </a:endParaRPr>
          </a:p>
          <a:p>
            <a:pPr>
              <a:defRPr/>
            </a:pPr>
            <a:endParaRPr lang="ru-RU" sz="700" b="0" spc="-20" dirty="0">
              <a:solidFill>
                <a:schemeClr val="tx1"/>
              </a:solidFill>
              <a:latin typeface="Comic Sans MS" pitchFamily="66" charset="0"/>
            </a:endParaRPr>
          </a:p>
        </p:txBody>
      </p:sp>
      <p:pic>
        <p:nvPicPr>
          <p:cNvPr id="51209" name="Picture 19" descr="362D048B-1F36-40E4-A257-D5E0BE59CF64"/>
          <p:cNvPicPr>
            <a:picLocks noChangeAspect="1" noChangeArrowheads="1"/>
          </p:cNvPicPr>
          <p:nvPr/>
        </p:nvPicPr>
        <p:blipFill>
          <a:blip r:embed="rId6" cstate="print"/>
          <a:srcRect/>
          <a:stretch>
            <a:fillRect/>
          </a:stretch>
        </p:blipFill>
        <p:spPr bwMode="auto">
          <a:xfrm>
            <a:off x="196850" y="6249988"/>
            <a:ext cx="2592388" cy="2087562"/>
          </a:xfrm>
          <a:prstGeom prst="rect">
            <a:avLst/>
          </a:prstGeom>
          <a:noFill/>
          <a:ln w="9525">
            <a:noFill/>
            <a:miter lim="800000"/>
            <a:headEnd/>
            <a:tailEnd/>
          </a:ln>
        </p:spPr>
      </p:pic>
      <p:sp>
        <p:nvSpPr>
          <p:cNvPr id="51212" name="Прямоугольник 18"/>
          <p:cNvSpPr>
            <a:spLocks noChangeArrowheads="1"/>
          </p:cNvSpPr>
          <p:nvPr/>
        </p:nvSpPr>
        <p:spPr bwMode="auto">
          <a:xfrm>
            <a:off x="269875" y="8410575"/>
            <a:ext cx="2519363" cy="523220"/>
          </a:xfrm>
          <a:prstGeom prst="rect">
            <a:avLst/>
          </a:prstGeom>
          <a:noFill/>
          <a:ln w="9525">
            <a:noFill/>
            <a:miter lim="800000"/>
            <a:headEnd/>
            <a:tailEnd/>
          </a:ln>
        </p:spPr>
        <p:txBody>
          <a:bodyPr>
            <a:spAutoFit/>
          </a:bodyPr>
          <a:lstStyle/>
          <a:p>
            <a:pPr>
              <a:defRPr/>
            </a:pPr>
            <a:r>
              <a:rPr lang="uk-UA" sz="700" b="0" dirty="0">
                <a:solidFill>
                  <a:srgbClr val="FFFFFF"/>
                </a:solidFill>
                <a:latin typeface="Comic Sans MS" pitchFamily="66" charset="0"/>
                <a:cs typeface="Courier New" pitchFamily="49" charset="0"/>
              </a:rPr>
              <a:t> </a:t>
            </a:r>
            <a:r>
              <a:rPr lang="en-US" sz="700" b="0" dirty="0" smtClean="0">
                <a:solidFill>
                  <a:schemeClr val="tx1"/>
                </a:solidFill>
              </a:rPr>
              <a:t>KRESHCHENKO Anna, Champion of Ukraine 2017, </a:t>
            </a:r>
          </a:p>
          <a:p>
            <a:pPr>
              <a:defRPr/>
            </a:pPr>
            <a:r>
              <a:rPr lang="en-US" sz="700" b="0" dirty="0" smtClean="0">
                <a:solidFill>
                  <a:schemeClr val="tx1"/>
                </a:solidFill>
              </a:rPr>
              <a:t>silver medalist  of the World Cup, Egypt 2015.</a:t>
            </a:r>
          </a:p>
          <a:p>
            <a:pPr>
              <a:defRPr/>
            </a:pPr>
            <a:r>
              <a:rPr lang="en-US" sz="700" b="0" dirty="0" smtClean="0">
                <a:solidFill>
                  <a:schemeClr val="tx1"/>
                </a:solidFill>
              </a:rPr>
              <a:t>European Championship, Cyprus, World Championship, Austria.</a:t>
            </a:r>
            <a:endParaRPr lang="ru-RU" sz="700" b="0" dirty="0">
              <a:solidFill>
                <a:schemeClr val="tx1"/>
              </a:solidFill>
            </a:endParaRPr>
          </a:p>
        </p:txBody>
      </p:sp>
      <p:sp>
        <p:nvSpPr>
          <p:cNvPr id="17" name="Rectangle 3"/>
          <p:cNvSpPr>
            <a:spLocks noChangeArrowheads="1"/>
          </p:cNvSpPr>
          <p:nvPr/>
        </p:nvSpPr>
        <p:spPr bwMode="auto">
          <a:xfrm>
            <a:off x="0"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smtClean="0">
                <a:solidFill>
                  <a:schemeClr val="tx1"/>
                </a:solidFill>
                <a:latin typeface="Times New Roman" pitchFamily="18" charset="0"/>
                <a:cs typeface="Times New Roman" pitchFamily="18" charset="0"/>
              </a:rPr>
              <a:t>SPORTS</a:t>
            </a:r>
            <a:endParaRPr lang="en-US" altLang="ru-RU" sz="2300" dirty="0">
              <a:solidFill>
                <a:schemeClr val="tx1"/>
              </a:solidFill>
              <a:latin typeface="Times New Roman" pitchFamily="18" charset="0"/>
              <a:cs typeface="Times New Roman" pitchFamily="18" charset="0"/>
            </a:endParaRPr>
          </a:p>
        </p:txBody>
      </p:sp>
      <p:sp>
        <p:nvSpPr>
          <p:cNvPr id="18" name="Rectangle 15"/>
          <p:cNvSpPr>
            <a:spLocks noChangeArrowheads="1"/>
          </p:cNvSpPr>
          <p:nvPr/>
        </p:nvSpPr>
        <p:spPr bwMode="auto">
          <a:xfrm>
            <a:off x="2897188" y="516367"/>
            <a:ext cx="3503612" cy="7363554"/>
          </a:xfrm>
          <a:prstGeom prst="rect">
            <a:avLst/>
          </a:prstGeom>
          <a:noFill/>
          <a:ln w="9525">
            <a:noFill/>
            <a:miter lim="800000"/>
            <a:headEnd/>
            <a:tailEnd/>
          </a:ln>
          <a:effectLst/>
        </p:spPr>
        <p:txBody>
          <a:bodyPr anchor="ctr">
            <a:spAutoFit/>
          </a:bodyPr>
          <a:lstStyle/>
          <a:p>
            <a:pPr eaLnBrk="0" hangingPunct="0">
              <a:defRPr/>
            </a:pPr>
            <a:endParaRPr lang="en-US" sz="1300" b="0" spc="-100" dirty="0">
              <a:solidFill>
                <a:schemeClr val="tx1"/>
              </a:solidFill>
              <a:latin typeface="Comic Sans MS" pitchFamily="66" charset="0"/>
            </a:endParaRPr>
          </a:p>
          <a:p>
            <a:pPr eaLnBrk="0" hangingPunct="0">
              <a:defRPr/>
            </a:pPr>
            <a:endParaRPr lang="en-US" sz="1350" b="0" spc="-70" dirty="0">
              <a:solidFill>
                <a:schemeClr val="tx1"/>
              </a:solidFill>
              <a:latin typeface="Comic Sans MS" pitchFamily="66" charset="0"/>
            </a:endParaRPr>
          </a:p>
          <a:p>
            <a:pPr eaLnBrk="0" hangingPunct="0">
              <a:defRPr/>
            </a:pPr>
            <a:endParaRPr lang="en-US" sz="1350" b="0" spc="-70" dirty="0">
              <a:solidFill>
                <a:schemeClr val="tx1"/>
              </a:solidFill>
              <a:latin typeface="Comic Sans MS" pitchFamily="66" charset="0"/>
            </a:endParaRPr>
          </a:p>
          <a:p>
            <a:pPr eaLnBrk="0" hangingPunct="0">
              <a:defRPr/>
            </a:pPr>
            <a:r>
              <a:rPr lang="en-US" sz="1200" b="0" dirty="0">
                <a:solidFill>
                  <a:schemeClr val="tx1"/>
                </a:solidFill>
                <a:latin typeface="Times New Roman" pitchFamily="18" charset="0"/>
                <a:cs typeface="Times New Roman" pitchFamily="18" charset="0"/>
              </a:rPr>
              <a:t>Physical </a:t>
            </a:r>
            <a:r>
              <a:rPr lang="en-US" sz="1200" b="0" dirty="0" smtClean="0">
                <a:solidFill>
                  <a:schemeClr val="tx1"/>
                </a:solidFill>
                <a:latin typeface="Times New Roman" pitchFamily="18" charset="0"/>
                <a:cs typeface="Times New Roman" pitchFamily="18" charset="0"/>
              </a:rPr>
              <a:t>and </a:t>
            </a:r>
            <a:r>
              <a:rPr lang="en-US" sz="1200" b="0" dirty="0">
                <a:solidFill>
                  <a:schemeClr val="tx1"/>
                </a:solidFill>
                <a:latin typeface="Times New Roman" pitchFamily="18" charset="0"/>
                <a:cs typeface="Times New Roman" pitchFamily="18" charset="0"/>
              </a:rPr>
              <a:t>sports training in ONU </a:t>
            </a:r>
            <a:r>
              <a:rPr lang="en-US" sz="1200" b="0" dirty="0" err="1">
                <a:solidFill>
                  <a:schemeClr val="tx1"/>
                </a:solidFill>
                <a:latin typeface="Times New Roman" pitchFamily="18" charset="0"/>
                <a:cs typeface="Times New Roman" pitchFamily="18" charset="0"/>
              </a:rPr>
              <a:t>Mechnikov</a:t>
            </a:r>
            <a:r>
              <a:rPr lang="en-US" sz="1200" b="0" dirty="0">
                <a:solidFill>
                  <a:schemeClr val="tx1"/>
                </a:solidFill>
                <a:latin typeface="Times New Roman" pitchFamily="18" charset="0"/>
                <a:cs typeface="Times New Roman" pitchFamily="18" charset="0"/>
              </a:rPr>
              <a:t> is ensured since 1946 by the Department of physical training and sports.</a:t>
            </a:r>
            <a:endParaRPr lang="ru-RU" sz="1200" b="0" dirty="0">
              <a:solidFill>
                <a:schemeClr val="tx1"/>
              </a:solidFill>
              <a:latin typeface="Times New Roman" pitchFamily="18" charset="0"/>
              <a:cs typeface="Times New Roman" pitchFamily="18" charset="0"/>
            </a:endParaRPr>
          </a:p>
          <a:p>
            <a:pPr eaLnBrk="0" hangingPunct="0">
              <a:defRPr/>
            </a:pPr>
            <a:r>
              <a:rPr lang="en-US" sz="1200" b="0" dirty="0">
                <a:solidFill>
                  <a:schemeClr val="tx1"/>
                </a:solidFill>
                <a:latin typeface="Times New Roman" pitchFamily="18" charset="0"/>
                <a:cs typeface="Times New Roman" pitchFamily="18" charset="0"/>
              </a:rPr>
              <a:t>Twenty five trainers and teachers (highly qualified experts in sports training) work at the Department which is headed by O.M. KAZANOVA – Master of Sports of the USSR (art gymnastics).</a:t>
            </a:r>
            <a:endParaRPr lang="ru-RU" sz="1200" b="0" dirty="0">
              <a:solidFill>
                <a:schemeClr val="tx1"/>
              </a:solidFill>
              <a:latin typeface="Times New Roman" pitchFamily="18" charset="0"/>
              <a:cs typeface="Times New Roman" pitchFamily="18" charset="0"/>
            </a:endParaRPr>
          </a:p>
          <a:p>
            <a:pPr eaLnBrk="0" hangingPunct="0">
              <a:defRPr/>
            </a:pPr>
            <a:r>
              <a:rPr lang="en-US" sz="1200" b="0" dirty="0">
                <a:solidFill>
                  <a:schemeClr val="tx1"/>
                </a:solidFill>
                <a:latin typeface="Times New Roman" pitchFamily="18" charset="0"/>
                <a:cs typeface="Times New Roman" pitchFamily="18" charset="0"/>
              </a:rPr>
              <a:t>The physical training and sports </a:t>
            </a:r>
            <a:r>
              <a:rPr lang="en-US" sz="1200" b="0" dirty="0" smtClean="0">
                <a:solidFill>
                  <a:schemeClr val="tx1"/>
                </a:solidFill>
                <a:latin typeface="Times New Roman" pitchFamily="18" charset="0"/>
                <a:cs typeface="Times New Roman" pitchFamily="18" charset="0"/>
              </a:rPr>
              <a:t>occupy </a:t>
            </a:r>
            <a:r>
              <a:rPr lang="en-US" sz="1200" b="0" dirty="0">
                <a:solidFill>
                  <a:schemeClr val="tx1"/>
                </a:solidFill>
                <a:latin typeface="Times New Roman" pitchFamily="18" charset="0"/>
                <a:cs typeface="Times New Roman" pitchFamily="18" charset="0"/>
              </a:rPr>
              <a:t>the specific place conditioned by the idea that physical culture is an inalienable part of general culture of a human being and is a part of his general education.</a:t>
            </a:r>
            <a:endParaRPr lang="ru-RU" sz="1200" b="0" dirty="0">
              <a:solidFill>
                <a:schemeClr val="tx1"/>
              </a:solidFill>
              <a:latin typeface="Times New Roman" pitchFamily="18" charset="0"/>
              <a:cs typeface="Times New Roman" pitchFamily="18" charset="0"/>
            </a:endParaRPr>
          </a:p>
          <a:p>
            <a:pPr eaLnBrk="0" hangingPunct="0">
              <a:defRPr/>
            </a:pPr>
            <a:r>
              <a:rPr lang="en-US" sz="1200" b="0" dirty="0">
                <a:solidFill>
                  <a:schemeClr val="tx1"/>
                </a:solidFill>
                <a:latin typeface="Times New Roman" pitchFamily="18" charset="0"/>
                <a:cs typeface="Times New Roman" pitchFamily="18" charset="0"/>
              </a:rPr>
              <a:t>The organization of educational work of the Department of Sports has deep traditions which ensure all the students </a:t>
            </a:r>
            <a:r>
              <a:rPr lang="en-US" sz="1200" b="0" dirty="0" smtClean="0">
                <a:solidFill>
                  <a:schemeClr val="tx1"/>
                </a:solidFill>
                <a:latin typeface="Times New Roman" pitchFamily="18" charset="0"/>
                <a:cs typeface="Times New Roman" pitchFamily="18" charset="0"/>
              </a:rPr>
              <a:t>and staff the </a:t>
            </a:r>
            <a:r>
              <a:rPr lang="en-US" sz="1200" b="0" dirty="0">
                <a:solidFill>
                  <a:schemeClr val="tx1"/>
                </a:solidFill>
                <a:latin typeface="Times New Roman" pitchFamily="18" charset="0"/>
                <a:cs typeface="Times New Roman" pitchFamily="18" charset="0"/>
              </a:rPr>
              <a:t>possibility for sports training since the 1</a:t>
            </a:r>
            <a:r>
              <a:rPr lang="en-US" sz="1200" b="0" baseline="30000" dirty="0">
                <a:solidFill>
                  <a:schemeClr val="tx1"/>
                </a:solidFill>
                <a:latin typeface="Times New Roman" pitchFamily="18" charset="0"/>
                <a:cs typeface="Times New Roman" pitchFamily="18" charset="0"/>
              </a:rPr>
              <a:t>st</a:t>
            </a:r>
            <a:r>
              <a:rPr lang="en-US" sz="1200" b="0" dirty="0">
                <a:solidFill>
                  <a:schemeClr val="tx1"/>
                </a:solidFill>
                <a:latin typeface="Times New Roman" pitchFamily="18" charset="0"/>
                <a:cs typeface="Times New Roman" pitchFamily="18" charset="0"/>
              </a:rPr>
              <a:t> course of education within different types of sports.</a:t>
            </a:r>
            <a:endParaRPr lang="ru-RU" sz="1200" b="0" dirty="0">
              <a:solidFill>
                <a:schemeClr val="tx1"/>
              </a:solidFill>
              <a:latin typeface="Times New Roman" pitchFamily="18" charset="0"/>
              <a:cs typeface="Times New Roman" pitchFamily="18" charset="0"/>
            </a:endParaRPr>
          </a:p>
          <a:p>
            <a:pPr eaLnBrk="0" hangingPunct="0">
              <a:defRPr/>
            </a:pPr>
            <a:r>
              <a:rPr lang="en-US" sz="1200" b="0" dirty="0" smtClean="0">
                <a:solidFill>
                  <a:schemeClr val="tx1"/>
                </a:solidFill>
                <a:latin typeface="Times New Roman" pitchFamily="18" charset="0"/>
                <a:cs typeface="Times New Roman" pitchFamily="18" charset="0"/>
              </a:rPr>
              <a:t>The </a:t>
            </a:r>
            <a:r>
              <a:rPr lang="en-US" sz="1200" b="0" dirty="0" err="1" smtClean="0">
                <a:solidFill>
                  <a:schemeClr val="tx1"/>
                </a:solidFill>
                <a:latin typeface="Times New Roman" pitchFamily="18" charset="0"/>
                <a:cs typeface="Times New Roman" pitchFamily="18" charset="0"/>
              </a:rPr>
              <a:t>Odesa</a:t>
            </a:r>
            <a:r>
              <a:rPr lang="en-US" sz="1200" b="0" dirty="0" smtClean="0">
                <a:solidFill>
                  <a:schemeClr val="tx1"/>
                </a:solidFill>
                <a:latin typeface="Times New Roman" pitchFamily="18" charset="0"/>
                <a:cs typeface="Times New Roman" pitchFamily="18" charset="0"/>
              </a:rPr>
              <a:t> </a:t>
            </a:r>
            <a:r>
              <a:rPr lang="en-US" sz="1200" b="0" dirty="0">
                <a:solidFill>
                  <a:schemeClr val="tx1"/>
                </a:solidFill>
                <a:latin typeface="Times New Roman" pitchFamily="18" charset="0"/>
                <a:cs typeface="Times New Roman" pitchFamily="18" charset="0"/>
              </a:rPr>
              <a:t>I. I. </a:t>
            </a:r>
            <a:r>
              <a:rPr lang="en-US" sz="1200" b="0" dirty="0" err="1">
                <a:solidFill>
                  <a:schemeClr val="tx1"/>
                </a:solidFill>
                <a:latin typeface="Times New Roman" pitchFamily="18" charset="0"/>
                <a:cs typeface="Times New Roman" pitchFamily="18" charset="0"/>
              </a:rPr>
              <a:t>Mechnikov</a:t>
            </a:r>
            <a:r>
              <a:rPr lang="en-US" sz="1200" b="0" dirty="0">
                <a:solidFill>
                  <a:schemeClr val="tx1"/>
                </a:solidFill>
                <a:latin typeface="Times New Roman" pitchFamily="18" charset="0"/>
                <a:cs typeface="Times New Roman" pitchFamily="18" charset="0"/>
              </a:rPr>
              <a:t> University has contemporary well equipped sports base which comprises stadium and play </a:t>
            </a:r>
            <a:r>
              <a:rPr lang="en-US" sz="1200" b="0" dirty="0" smtClean="0">
                <a:solidFill>
                  <a:schemeClr val="tx1"/>
                </a:solidFill>
                <a:latin typeface="Times New Roman" pitchFamily="18" charset="0"/>
                <a:cs typeface="Times New Roman" pitchFamily="18" charset="0"/>
              </a:rPr>
              <a:t>grounds </a:t>
            </a:r>
            <a:r>
              <a:rPr lang="en-US" sz="1200" b="0" dirty="0">
                <a:solidFill>
                  <a:schemeClr val="tx1"/>
                </a:solidFill>
                <a:latin typeface="Times New Roman" pitchFamily="18" charset="0"/>
                <a:cs typeface="Times New Roman" pitchFamily="18" charset="0"/>
              </a:rPr>
              <a:t>with the training equipment, 3 tennis courts, 10 </a:t>
            </a:r>
            <a:r>
              <a:rPr lang="en-US" sz="1200" b="0" dirty="0" smtClean="0">
                <a:solidFill>
                  <a:schemeClr val="tx1"/>
                </a:solidFill>
                <a:latin typeface="Times New Roman" pitchFamily="18" charset="0"/>
                <a:cs typeface="Times New Roman" pitchFamily="18" charset="0"/>
              </a:rPr>
              <a:t>sports </a:t>
            </a:r>
            <a:r>
              <a:rPr lang="en-US" sz="1200" b="0" dirty="0">
                <a:solidFill>
                  <a:schemeClr val="tx1"/>
                </a:solidFill>
                <a:latin typeface="Times New Roman" pitchFamily="18" charset="0"/>
                <a:cs typeface="Times New Roman" pitchFamily="18" charset="0"/>
              </a:rPr>
              <a:t>play-grounds, 7 houses for physical recreation training and great </a:t>
            </a:r>
            <a:r>
              <a:rPr lang="en-US" sz="1200" b="0" dirty="0" err="1">
                <a:solidFill>
                  <a:schemeClr val="tx1"/>
                </a:solidFill>
                <a:latin typeface="Times New Roman" pitchFamily="18" charset="0"/>
                <a:cs typeface="Times New Roman" pitchFamily="18" charset="0"/>
              </a:rPr>
              <a:t>playhall</a:t>
            </a:r>
            <a:r>
              <a:rPr lang="en-US" sz="1200" b="0" dirty="0">
                <a:solidFill>
                  <a:schemeClr val="tx1"/>
                </a:solidFill>
                <a:latin typeface="Times New Roman" pitchFamily="18" charset="0"/>
                <a:cs typeface="Times New Roman" pitchFamily="18" charset="0"/>
              </a:rPr>
              <a:t>.</a:t>
            </a:r>
          </a:p>
          <a:p>
            <a:pPr eaLnBrk="0" hangingPunct="0">
              <a:defRPr/>
            </a:pPr>
            <a:r>
              <a:rPr lang="en-US" sz="1200" b="0" dirty="0">
                <a:solidFill>
                  <a:schemeClr val="tx1"/>
                </a:solidFill>
                <a:latin typeface="Times New Roman" pitchFamily="18" charset="0"/>
                <a:cs typeface="Times New Roman" pitchFamily="18" charset="0"/>
              </a:rPr>
              <a:t>Nearly 5000 students may be trained at 3 different directions, depending on their state of health: basic, special and </a:t>
            </a:r>
            <a:r>
              <a:rPr lang="en-US" sz="1200" b="0" dirty="0" smtClean="0">
                <a:solidFill>
                  <a:schemeClr val="tx1"/>
                </a:solidFill>
                <a:latin typeface="Times New Roman" pitchFamily="18" charset="0"/>
                <a:cs typeface="Times New Roman" pitchFamily="18" charset="0"/>
              </a:rPr>
              <a:t>sports </a:t>
            </a:r>
            <a:r>
              <a:rPr lang="en-US" sz="1200" b="0" dirty="0">
                <a:solidFill>
                  <a:schemeClr val="tx1"/>
                </a:solidFill>
                <a:latin typeface="Times New Roman" pitchFamily="18" charset="0"/>
                <a:cs typeface="Times New Roman" pitchFamily="18" charset="0"/>
              </a:rPr>
              <a:t>one.</a:t>
            </a:r>
            <a:r>
              <a:rPr lang="ru-RU" sz="1200" b="0" dirty="0">
                <a:solidFill>
                  <a:schemeClr val="tx1"/>
                </a:solidFill>
                <a:latin typeface="Times New Roman" pitchFamily="18" charset="0"/>
                <a:cs typeface="Times New Roman" pitchFamily="18" charset="0"/>
              </a:rPr>
              <a:t> </a:t>
            </a:r>
            <a:endParaRPr lang="en-US" sz="1200" b="0" dirty="0">
              <a:solidFill>
                <a:schemeClr val="tx1"/>
              </a:solidFill>
              <a:latin typeface="Times New Roman" pitchFamily="18" charset="0"/>
              <a:cs typeface="Times New Roman" pitchFamily="18" charset="0"/>
            </a:endParaRPr>
          </a:p>
          <a:p>
            <a:pPr>
              <a:defRPr/>
            </a:pPr>
            <a:r>
              <a:rPr lang="en-US" sz="1200" b="0" dirty="0">
                <a:solidFill>
                  <a:schemeClr val="tx1"/>
                </a:solidFill>
                <a:latin typeface="Times New Roman" pitchFamily="18" charset="0"/>
                <a:cs typeface="Times New Roman" pitchFamily="18" charset="0"/>
              </a:rPr>
              <a:t>Yearly ONU </a:t>
            </a:r>
            <a:r>
              <a:rPr lang="en-US" sz="1200" b="0" dirty="0" err="1">
                <a:solidFill>
                  <a:schemeClr val="tx1"/>
                </a:solidFill>
                <a:latin typeface="Times New Roman" pitchFamily="18" charset="0"/>
                <a:cs typeface="Times New Roman" pitchFamily="18" charset="0"/>
              </a:rPr>
              <a:t>Mechnikov</a:t>
            </a:r>
            <a:r>
              <a:rPr lang="en-US" sz="1200" b="0" dirty="0">
                <a:solidFill>
                  <a:schemeClr val="tx1"/>
                </a:solidFill>
                <a:latin typeface="Times New Roman" pitchFamily="18" charset="0"/>
                <a:cs typeface="Times New Roman" pitchFamily="18" charset="0"/>
              </a:rPr>
              <a:t> organizes several </a:t>
            </a:r>
            <a:r>
              <a:rPr lang="en-US" sz="1200" b="0" dirty="0" smtClean="0">
                <a:solidFill>
                  <a:schemeClr val="tx1"/>
                </a:solidFill>
                <a:latin typeface="Times New Roman" pitchFamily="18" charset="0"/>
                <a:cs typeface="Times New Roman" pitchFamily="18" charset="0"/>
              </a:rPr>
              <a:t>sports </a:t>
            </a:r>
            <a:r>
              <a:rPr lang="en-US" sz="1200" b="0" dirty="0">
                <a:solidFill>
                  <a:schemeClr val="tx1"/>
                </a:solidFill>
                <a:latin typeface="Times New Roman" pitchFamily="18" charset="0"/>
                <a:cs typeface="Times New Roman" pitchFamily="18" charset="0"/>
              </a:rPr>
              <a:t>events: among them </a:t>
            </a:r>
            <a:r>
              <a:rPr lang="en-US" sz="1200" b="0" dirty="0" err="1">
                <a:solidFill>
                  <a:schemeClr val="tx1"/>
                </a:solidFill>
                <a:latin typeface="Times New Roman" pitchFamily="18" charset="0"/>
                <a:cs typeface="Times New Roman" pitchFamily="18" charset="0"/>
              </a:rPr>
              <a:t>S</a:t>
            </a:r>
            <a:r>
              <a:rPr lang="en-US" sz="1200" b="0" dirty="0" err="1" smtClean="0">
                <a:solidFill>
                  <a:schemeClr val="tx1"/>
                </a:solidFill>
                <a:latin typeface="Times New Roman" pitchFamily="18" charset="0"/>
                <a:cs typeface="Times New Roman" pitchFamily="18" charset="0"/>
              </a:rPr>
              <a:t>partakiada</a:t>
            </a:r>
            <a:r>
              <a:rPr lang="en-US" sz="1200" b="0" dirty="0" smtClean="0">
                <a:solidFill>
                  <a:schemeClr val="tx1"/>
                </a:solidFill>
                <a:latin typeface="Times New Roman" pitchFamily="18" charset="0"/>
                <a:cs typeface="Times New Roman" pitchFamily="18" charset="0"/>
              </a:rPr>
              <a:t> </a:t>
            </a:r>
            <a:r>
              <a:rPr lang="en-US" sz="1200" b="0" dirty="0">
                <a:solidFill>
                  <a:schemeClr val="tx1"/>
                </a:solidFill>
                <a:latin typeface="Times New Roman" pitchFamily="18" charset="0"/>
                <a:cs typeface="Times New Roman" pitchFamily="18" charset="0"/>
              </a:rPr>
              <a:t>in 5 forms of program </a:t>
            </a:r>
            <a:r>
              <a:rPr lang="en-US" sz="1200" b="0" dirty="0" smtClean="0">
                <a:solidFill>
                  <a:schemeClr val="tx1"/>
                </a:solidFill>
                <a:latin typeface="Times New Roman" pitchFamily="18" charset="0"/>
                <a:cs typeface="Times New Roman" pitchFamily="18" charset="0"/>
              </a:rPr>
              <a:t>(Football</a:t>
            </a:r>
            <a:r>
              <a:rPr lang="en-US" sz="1200" b="0" dirty="0">
                <a:solidFill>
                  <a:schemeClr val="tx1"/>
                </a:solidFill>
                <a:latin typeface="Times New Roman" pitchFamily="18" charset="0"/>
                <a:cs typeface="Times New Roman" pitchFamily="18" charset="0"/>
              </a:rPr>
              <a:t>, </a:t>
            </a:r>
            <a:r>
              <a:rPr lang="en-US" sz="1200" b="0" dirty="0" smtClean="0">
                <a:solidFill>
                  <a:schemeClr val="tx1"/>
                </a:solidFill>
                <a:latin typeface="Times New Roman" pitchFamily="18" charset="0"/>
                <a:cs typeface="Times New Roman" pitchFamily="18" charset="0"/>
              </a:rPr>
              <a:t>Basketball</a:t>
            </a:r>
            <a:r>
              <a:rPr lang="en-US" sz="1200" b="0" dirty="0">
                <a:solidFill>
                  <a:schemeClr val="tx1"/>
                </a:solidFill>
                <a:latin typeface="Times New Roman" pitchFamily="18" charset="0"/>
                <a:cs typeface="Times New Roman" pitchFamily="18" charset="0"/>
              </a:rPr>
              <a:t>, </a:t>
            </a:r>
            <a:r>
              <a:rPr lang="en-US" sz="1200" b="0" dirty="0" smtClean="0">
                <a:solidFill>
                  <a:schemeClr val="tx1"/>
                </a:solidFill>
                <a:latin typeface="Times New Roman" pitchFamily="18" charset="0"/>
                <a:cs typeface="Times New Roman" pitchFamily="18" charset="0"/>
              </a:rPr>
              <a:t>Chess</a:t>
            </a:r>
            <a:r>
              <a:rPr lang="en-US" sz="1200" b="0" dirty="0">
                <a:solidFill>
                  <a:schemeClr val="tx1"/>
                </a:solidFill>
                <a:latin typeface="Times New Roman" pitchFamily="18" charset="0"/>
                <a:cs typeface="Times New Roman" pitchFamily="18" charset="0"/>
              </a:rPr>
              <a:t>, </a:t>
            </a:r>
            <a:r>
              <a:rPr lang="en-US" sz="1200" b="0" dirty="0" smtClean="0">
                <a:solidFill>
                  <a:schemeClr val="tx1"/>
                </a:solidFill>
                <a:latin typeface="Times New Roman" pitchFamily="18" charset="0"/>
                <a:cs typeface="Times New Roman" pitchFamily="18" charset="0"/>
              </a:rPr>
              <a:t>Tennis</a:t>
            </a:r>
            <a:r>
              <a:rPr lang="en-US" sz="1200" b="0" dirty="0">
                <a:solidFill>
                  <a:schemeClr val="tx1"/>
                </a:solidFill>
                <a:latin typeface="Times New Roman" pitchFamily="18" charset="0"/>
                <a:cs typeface="Times New Roman" pitchFamily="18" charset="0"/>
              </a:rPr>
              <a:t>, </a:t>
            </a:r>
            <a:r>
              <a:rPr lang="en-US" sz="1200" b="0" dirty="0" smtClean="0">
                <a:solidFill>
                  <a:schemeClr val="tx1"/>
                </a:solidFill>
                <a:latin typeface="Times New Roman" pitchFamily="18" charset="0"/>
                <a:cs typeface="Times New Roman" pitchFamily="18" charset="0"/>
              </a:rPr>
              <a:t>Badminton</a:t>
            </a:r>
            <a:r>
              <a:rPr lang="en-US" sz="1200" b="0" dirty="0">
                <a:solidFill>
                  <a:schemeClr val="tx1"/>
                </a:solidFill>
                <a:latin typeface="Times New Roman" pitchFamily="18" charset="0"/>
                <a:cs typeface="Times New Roman" pitchFamily="18" charset="0"/>
              </a:rPr>
              <a:t>), </a:t>
            </a:r>
            <a:r>
              <a:rPr lang="en-US" sz="1200" b="0" dirty="0" smtClean="0">
                <a:solidFill>
                  <a:schemeClr val="tx1"/>
                </a:solidFill>
                <a:latin typeface="Times New Roman" pitchFamily="18" charset="0"/>
                <a:cs typeface="Times New Roman" pitchFamily="18" charset="0"/>
              </a:rPr>
              <a:t> </a:t>
            </a:r>
            <a:r>
              <a:rPr lang="en-US" sz="1200" b="0" dirty="0" err="1" smtClean="0">
                <a:solidFill>
                  <a:schemeClr val="tx1"/>
                </a:solidFill>
                <a:latin typeface="Times New Roman" pitchFamily="18" charset="0"/>
                <a:cs typeface="Times New Roman" pitchFamily="18" charset="0"/>
              </a:rPr>
              <a:t>interfaculties</a:t>
            </a:r>
            <a:r>
              <a:rPr lang="en-US" sz="1200" b="0" dirty="0" smtClean="0">
                <a:solidFill>
                  <a:schemeClr val="tx1"/>
                </a:solidFill>
                <a:latin typeface="Times New Roman" pitchFamily="18" charset="0"/>
                <a:cs typeface="Times New Roman" pitchFamily="18" charset="0"/>
              </a:rPr>
              <a:t> </a:t>
            </a:r>
            <a:r>
              <a:rPr lang="en-US" sz="1200" b="0" dirty="0">
                <a:solidFill>
                  <a:schemeClr val="tx1"/>
                </a:solidFill>
                <a:latin typeface="Times New Roman" pitchFamily="18" charset="0"/>
                <a:cs typeface="Times New Roman" pitchFamily="18" charset="0"/>
              </a:rPr>
              <a:t>championship with 15 kinds of </a:t>
            </a:r>
            <a:r>
              <a:rPr lang="en-US" sz="1200" b="0" dirty="0" smtClean="0">
                <a:solidFill>
                  <a:schemeClr val="tx1"/>
                </a:solidFill>
                <a:latin typeface="Times New Roman" pitchFamily="18" charset="0"/>
                <a:cs typeface="Times New Roman" pitchFamily="18" charset="0"/>
              </a:rPr>
              <a:t>sports </a:t>
            </a:r>
            <a:r>
              <a:rPr lang="en-US" sz="1200" b="0" dirty="0">
                <a:solidFill>
                  <a:schemeClr val="tx1"/>
                </a:solidFill>
                <a:latin typeface="Times New Roman" pitchFamily="18" charset="0"/>
                <a:cs typeface="Times New Roman" pitchFamily="18" charset="0"/>
              </a:rPr>
              <a:t>programs.</a:t>
            </a:r>
            <a:endParaRPr lang="ru-RU" sz="1200" b="0" dirty="0">
              <a:solidFill>
                <a:schemeClr val="tx1"/>
              </a:solidFill>
              <a:latin typeface="Times New Roman" pitchFamily="18" charset="0"/>
              <a:cs typeface="Times New Roman" pitchFamily="18" charset="0"/>
            </a:endParaRPr>
          </a:p>
          <a:p>
            <a:pPr>
              <a:defRPr/>
            </a:pPr>
            <a:r>
              <a:rPr lang="en-US" sz="1200" b="0" dirty="0">
                <a:solidFill>
                  <a:schemeClr val="tx1"/>
                </a:solidFill>
                <a:latin typeface="Times New Roman" pitchFamily="18" charset="0"/>
                <a:cs typeface="Times New Roman" pitchFamily="18" charset="0"/>
              </a:rPr>
              <a:t>Many students had achieved the outstanding sport results during the university period: The World Champions in: </a:t>
            </a:r>
            <a:r>
              <a:rPr lang="en-US" sz="1200" b="0" dirty="0" err="1" smtClean="0">
                <a:solidFill>
                  <a:schemeClr val="tx1"/>
                </a:solidFill>
                <a:latin typeface="Times New Roman" pitchFamily="18" charset="0"/>
                <a:cs typeface="Times New Roman" pitchFamily="18" charset="0"/>
              </a:rPr>
              <a:t>Tay</a:t>
            </a:r>
            <a:r>
              <a:rPr lang="en-US" sz="1200" b="0" dirty="0" smtClean="0">
                <a:solidFill>
                  <a:schemeClr val="tx1"/>
                </a:solidFill>
                <a:latin typeface="Times New Roman" pitchFamily="18" charset="0"/>
                <a:cs typeface="Times New Roman" pitchFamily="18" charset="0"/>
              </a:rPr>
              <a:t>-Boxing </a:t>
            </a:r>
            <a:r>
              <a:rPr lang="en-US" sz="1200" b="0" dirty="0">
                <a:solidFill>
                  <a:schemeClr val="tx1"/>
                </a:solidFill>
                <a:latin typeface="Times New Roman" pitchFamily="18" charset="0"/>
                <a:cs typeface="Times New Roman" pitchFamily="18" charset="0"/>
              </a:rPr>
              <a:t>– E. KOZLOV, karate – O.G. KOKHANETZ, A. STEPASHKO, M. GASANLI, in </a:t>
            </a:r>
            <a:r>
              <a:rPr lang="en-US" sz="1200" b="0" dirty="0" smtClean="0">
                <a:solidFill>
                  <a:schemeClr val="tx1"/>
                </a:solidFill>
                <a:latin typeface="Times New Roman" pitchFamily="18" charset="0"/>
                <a:cs typeface="Times New Roman" pitchFamily="18" charset="0"/>
              </a:rPr>
              <a:t>sailing </a:t>
            </a:r>
            <a:r>
              <a:rPr lang="en-US" sz="1200" b="0" dirty="0">
                <a:solidFill>
                  <a:schemeClr val="tx1"/>
                </a:solidFill>
                <a:latin typeface="Times New Roman" pitchFamily="18" charset="0"/>
                <a:cs typeface="Times New Roman" pitchFamily="18" charset="0"/>
              </a:rPr>
              <a:t>– G. PACHES and many others.</a:t>
            </a:r>
            <a:endParaRPr lang="ru-RU" sz="1200" b="0" dirty="0">
              <a:solidFill>
                <a:schemeClr val="tx1"/>
              </a:solidFill>
              <a:latin typeface="Times New Roman" pitchFamily="18" charset="0"/>
              <a:cs typeface="Times New Roman" pitchFamily="18" charset="0"/>
            </a:endParaRPr>
          </a:p>
          <a:p>
            <a:pPr eaLnBrk="0" hangingPunct="0">
              <a:defRPr/>
            </a:pPr>
            <a:endParaRPr lang="ru-RU" sz="1250" b="0" spc="-100" dirty="0">
              <a:solidFill>
                <a:schemeClr val="tx1"/>
              </a:solidFill>
              <a:latin typeface="Comic Sans MS" pitchFamily="66" charset="0"/>
            </a:endParaRPr>
          </a:p>
        </p:txBody>
      </p:sp>
      <p:sp>
        <p:nvSpPr>
          <p:cNvPr id="15" name="Rectangle 5"/>
          <p:cNvSpPr>
            <a:spLocks noChangeArrowheads="1"/>
          </p:cNvSpPr>
          <p:nvPr/>
        </p:nvSpPr>
        <p:spPr bwMode="auto">
          <a:xfrm>
            <a:off x="3797771" y="9418290"/>
            <a:ext cx="2879725" cy="288925"/>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39</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1588" y="0"/>
            <a:ext cx="6877051"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smtClean="0">
                <a:solidFill>
                  <a:schemeClr val="tx1"/>
                </a:solidFill>
                <a:latin typeface="Times New Roman" pitchFamily="18" charset="0"/>
                <a:cs typeface="Times New Roman" pitchFamily="18" charset="0"/>
              </a:rPr>
              <a:t>SPORTS</a:t>
            </a:r>
            <a:endParaRPr lang="en-US" altLang="ru-RU" sz="2300" dirty="0">
              <a:solidFill>
                <a:schemeClr val="tx1"/>
              </a:solidFill>
              <a:latin typeface="Times New Roman" pitchFamily="18" charset="0"/>
              <a:cs typeface="Times New Roman" pitchFamily="18" charset="0"/>
            </a:endParaRPr>
          </a:p>
        </p:txBody>
      </p:sp>
      <p:pic>
        <p:nvPicPr>
          <p:cNvPr id="52228" name="Рисунок 5" descr="C:\Users\User\Desktop\Физкультура\2.png"/>
          <p:cNvPicPr>
            <a:picLocks noChangeAspect="1" noChangeArrowheads="1"/>
          </p:cNvPicPr>
          <p:nvPr/>
        </p:nvPicPr>
        <p:blipFill>
          <a:blip r:embed="rId2" cstate="print"/>
          <a:srcRect/>
          <a:stretch>
            <a:fillRect/>
          </a:stretch>
        </p:blipFill>
        <p:spPr bwMode="auto">
          <a:xfrm>
            <a:off x="196850" y="920750"/>
            <a:ext cx="1873250" cy="1827213"/>
          </a:xfrm>
          <a:prstGeom prst="rect">
            <a:avLst/>
          </a:prstGeom>
          <a:noFill/>
          <a:ln w="9525">
            <a:noFill/>
            <a:miter lim="800000"/>
            <a:headEnd/>
            <a:tailEnd/>
          </a:ln>
        </p:spPr>
      </p:pic>
      <p:pic>
        <p:nvPicPr>
          <p:cNvPr id="52229" name="Рисунок 6" descr="C:\Users\User\Desktop\Физкультура\3.png"/>
          <p:cNvPicPr>
            <a:picLocks noChangeAspect="1" noChangeArrowheads="1"/>
          </p:cNvPicPr>
          <p:nvPr/>
        </p:nvPicPr>
        <p:blipFill>
          <a:blip r:embed="rId3" cstate="print"/>
          <a:srcRect/>
          <a:stretch>
            <a:fillRect/>
          </a:stretch>
        </p:blipFill>
        <p:spPr bwMode="auto">
          <a:xfrm>
            <a:off x="4805363" y="849313"/>
            <a:ext cx="1905000" cy="1800225"/>
          </a:xfrm>
          <a:prstGeom prst="rect">
            <a:avLst/>
          </a:prstGeom>
          <a:noFill/>
          <a:ln w="9525">
            <a:noFill/>
            <a:miter lim="800000"/>
            <a:headEnd/>
            <a:tailEnd/>
          </a:ln>
        </p:spPr>
      </p:pic>
      <p:pic>
        <p:nvPicPr>
          <p:cNvPr id="52231" name="Рисунок 9" descr="C:\Users\User\Desktop\Физкультура\IMG_7130-30-05-18-11-36.JPG"/>
          <p:cNvPicPr>
            <a:picLocks noChangeAspect="1" noChangeArrowheads="1"/>
          </p:cNvPicPr>
          <p:nvPr/>
        </p:nvPicPr>
        <p:blipFill>
          <a:blip r:embed="rId4" cstate="print"/>
          <a:srcRect/>
          <a:stretch>
            <a:fillRect/>
          </a:stretch>
        </p:blipFill>
        <p:spPr bwMode="auto">
          <a:xfrm>
            <a:off x="125413" y="3009900"/>
            <a:ext cx="2149475" cy="1697038"/>
          </a:xfrm>
          <a:prstGeom prst="rect">
            <a:avLst/>
          </a:prstGeom>
          <a:noFill/>
          <a:ln w="9525">
            <a:noFill/>
            <a:miter lim="800000"/>
            <a:headEnd/>
            <a:tailEnd/>
          </a:ln>
        </p:spPr>
      </p:pic>
      <p:pic>
        <p:nvPicPr>
          <p:cNvPr id="52232" name="Рисунок 10" descr="C:\Users\User\Desktop\Физкультура\IMG_7131-30-05-18-11-36.JPG"/>
          <p:cNvPicPr>
            <a:picLocks noChangeAspect="1" noChangeArrowheads="1"/>
          </p:cNvPicPr>
          <p:nvPr/>
        </p:nvPicPr>
        <p:blipFill>
          <a:blip r:embed="rId5" cstate="print"/>
          <a:srcRect/>
          <a:stretch>
            <a:fillRect/>
          </a:stretch>
        </p:blipFill>
        <p:spPr bwMode="auto">
          <a:xfrm>
            <a:off x="4476750" y="2838450"/>
            <a:ext cx="2238375" cy="1755775"/>
          </a:xfrm>
          <a:prstGeom prst="rect">
            <a:avLst/>
          </a:prstGeom>
          <a:noFill/>
          <a:ln w="9525">
            <a:noFill/>
            <a:miter lim="800000"/>
            <a:headEnd/>
            <a:tailEnd/>
          </a:ln>
        </p:spPr>
      </p:pic>
      <p:sp>
        <p:nvSpPr>
          <p:cNvPr id="52233" name="Rectangle 2"/>
          <p:cNvSpPr>
            <a:spLocks noChangeArrowheads="1"/>
          </p:cNvSpPr>
          <p:nvPr/>
        </p:nvSpPr>
        <p:spPr bwMode="auto">
          <a:xfrm>
            <a:off x="0" y="90488"/>
            <a:ext cx="0" cy="276225"/>
          </a:xfrm>
          <a:prstGeom prst="rect">
            <a:avLst/>
          </a:prstGeom>
          <a:solidFill>
            <a:srgbClr val="4285F4"/>
          </a:solidFill>
          <a:ln w="9525">
            <a:noFill/>
            <a:miter lim="800000"/>
            <a:headEnd/>
            <a:tailEnd/>
          </a:ln>
        </p:spPr>
        <p:txBody>
          <a:bodyPr wrap="none" lIns="0" tIns="0" rIns="0" bIns="0" anchor="ctr">
            <a:spAutoFit/>
          </a:bodyPr>
          <a:lstStyle/>
          <a:p>
            <a:pPr eaLnBrk="0" hangingPunct="0"/>
            <a:endParaRPr lang="ru-RU"/>
          </a:p>
        </p:txBody>
      </p:sp>
      <p:pic>
        <p:nvPicPr>
          <p:cNvPr id="52235" name="Picture 8" descr="IMG_7125-30-05-18-11-36"/>
          <p:cNvPicPr>
            <a:picLocks noChangeAspect="1" noChangeArrowheads="1"/>
          </p:cNvPicPr>
          <p:nvPr/>
        </p:nvPicPr>
        <p:blipFill>
          <a:blip r:embed="rId6" cstate="print"/>
          <a:srcRect/>
          <a:stretch>
            <a:fillRect/>
          </a:stretch>
        </p:blipFill>
        <p:spPr bwMode="auto">
          <a:xfrm>
            <a:off x="187325" y="5170488"/>
            <a:ext cx="2109788" cy="1582737"/>
          </a:xfrm>
          <a:prstGeom prst="rect">
            <a:avLst/>
          </a:prstGeom>
          <a:noFill/>
          <a:ln w="9525">
            <a:noFill/>
            <a:miter lim="800000"/>
            <a:headEnd/>
            <a:tailEnd/>
          </a:ln>
        </p:spPr>
      </p:pic>
      <p:pic>
        <p:nvPicPr>
          <p:cNvPr id="52236" name="Picture 7" descr="IMG_7126-30-05-18-11-36"/>
          <p:cNvPicPr>
            <a:picLocks noChangeAspect="1" noChangeArrowheads="1"/>
          </p:cNvPicPr>
          <p:nvPr/>
        </p:nvPicPr>
        <p:blipFill>
          <a:blip r:embed="rId7" cstate="print"/>
          <a:srcRect/>
          <a:stretch>
            <a:fillRect/>
          </a:stretch>
        </p:blipFill>
        <p:spPr bwMode="auto">
          <a:xfrm>
            <a:off x="4518025" y="4953000"/>
            <a:ext cx="2195513" cy="1668463"/>
          </a:xfrm>
          <a:prstGeom prst="rect">
            <a:avLst/>
          </a:prstGeom>
          <a:noFill/>
          <a:ln w="9525">
            <a:noFill/>
            <a:miter lim="800000"/>
            <a:headEnd/>
            <a:tailEnd/>
          </a:ln>
        </p:spPr>
      </p:pic>
      <p:pic>
        <p:nvPicPr>
          <p:cNvPr id="52237" name="Picture 5" descr="C:\Users\User\Desktop\Физкультура\IMG_7127-30-05-18-11-36.JPG"/>
          <p:cNvPicPr>
            <a:picLocks noChangeAspect="1" noChangeArrowheads="1"/>
          </p:cNvPicPr>
          <p:nvPr/>
        </p:nvPicPr>
        <p:blipFill>
          <a:blip r:embed="rId8" cstate="print"/>
          <a:srcRect/>
          <a:stretch>
            <a:fillRect/>
          </a:stretch>
        </p:blipFill>
        <p:spPr bwMode="auto">
          <a:xfrm>
            <a:off x="2428875" y="6753225"/>
            <a:ext cx="1992313" cy="1258888"/>
          </a:xfrm>
          <a:prstGeom prst="rect">
            <a:avLst/>
          </a:prstGeom>
          <a:noFill/>
          <a:ln w="9525">
            <a:noFill/>
            <a:miter lim="800000"/>
            <a:headEnd/>
            <a:tailEnd/>
          </a:ln>
        </p:spPr>
      </p:pic>
      <p:sp>
        <p:nvSpPr>
          <p:cNvPr id="17" name="Rectangle 4"/>
          <p:cNvSpPr>
            <a:spLocks noChangeArrowheads="1"/>
          </p:cNvSpPr>
          <p:nvPr/>
        </p:nvSpPr>
        <p:spPr bwMode="auto">
          <a:xfrm>
            <a:off x="2238375" y="1052050"/>
            <a:ext cx="2227263" cy="1277273"/>
          </a:xfrm>
          <a:prstGeom prst="rect">
            <a:avLst/>
          </a:prstGeom>
          <a:noFill/>
          <a:ln w="9525">
            <a:noFill/>
            <a:miter lim="800000"/>
            <a:headEnd/>
            <a:tailEnd/>
          </a:ln>
          <a:effectLst/>
        </p:spPr>
        <p:txBody>
          <a:bodyPr anchor="ctr">
            <a:spAutoFit/>
          </a:bodyPr>
          <a:lstStyle/>
          <a:p>
            <a:pPr eaLnBrk="0" hangingPunct="0">
              <a:defRPr/>
            </a:pPr>
            <a:r>
              <a:rPr lang="en-US" sz="1100" dirty="0">
                <a:solidFill>
                  <a:schemeClr val="tx1"/>
                </a:solidFill>
                <a:latin typeface="Times New Roman" pitchFamily="18" charset="0"/>
                <a:cs typeface="Times New Roman" pitchFamily="18" charset="0"/>
              </a:rPr>
              <a:t>POGREBNOY Arthur </a:t>
            </a:r>
            <a:r>
              <a:rPr lang="en-US" sz="1100" b="0" dirty="0" smtClean="0">
                <a:solidFill>
                  <a:schemeClr val="tx1"/>
                </a:solidFill>
                <a:latin typeface="Times New Roman" pitchFamily="18" charset="0"/>
                <a:cs typeface="Times New Roman" pitchFamily="18" charset="0"/>
              </a:rPr>
              <a:t>–Biology </a:t>
            </a:r>
            <a:r>
              <a:rPr lang="en-US" sz="1100" b="0" dirty="0">
                <a:solidFill>
                  <a:schemeClr val="tx1"/>
                </a:solidFill>
                <a:latin typeface="Times New Roman" pitchFamily="18" charset="0"/>
                <a:cs typeface="Times New Roman" pitchFamily="18" charset="0"/>
              </a:rPr>
              <a:t>faculty</a:t>
            </a:r>
            <a:r>
              <a:rPr lang="ru-RU" sz="1100" b="0" dirty="0">
                <a:solidFill>
                  <a:schemeClr val="tx1"/>
                </a:solidFill>
                <a:latin typeface="Times New Roman" pitchFamily="18" charset="0"/>
                <a:cs typeface="Times New Roman" pitchFamily="18" charset="0"/>
              </a:rPr>
              <a:t>, </a:t>
            </a:r>
            <a:r>
              <a:rPr lang="en-US" sz="1100" b="0" dirty="0" smtClean="0">
                <a:solidFill>
                  <a:schemeClr val="tx1"/>
                </a:solidFill>
                <a:latin typeface="Times New Roman" pitchFamily="18" charset="0"/>
                <a:cs typeface="Times New Roman" pitchFamily="18" charset="0"/>
              </a:rPr>
              <a:t>Rugby</a:t>
            </a:r>
            <a:r>
              <a:rPr lang="en-US" sz="1100" b="0" dirty="0">
                <a:solidFill>
                  <a:schemeClr val="tx1"/>
                </a:solidFill>
                <a:latin typeface="Times New Roman" pitchFamily="18" charset="0"/>
                <a:cs typeface="Times New Roman" pitchFamily="18" charset="0"/>
              </a:rPr>
              <a:t>, the Champion of Ukraine among  teams of young people, Championship of Europe U18 (rugby </a:t>
            </a:r>
            <a:r>
              <a:rPr lang="ru-RU" sz="1100" b="0" dirty="0">
                <a:solidFill>
                  <a:schemeClr val="tx1"/>
                </a:solidFill>
                <a:latin typeface="Times New Roman" pitchFamily="18" charset="0"/>
                <a:cs typeface="Times New Roman" pitchFamily="18" charset="0"/>
              </a:rPr>
              <a:t>7),</a:t>
            </a:r>
            <a:r>
              <a:rPr lang="en-US" sz="1100" b="0" dirty="0">
                <a:solidFill>
                  <a:schemeClr val="tx1"/>
                </a:solidFill>
                <a:latin typeface="Times New Roman" pitchFamily="18" charset="0"/>
                <a:cs typeface="Times New Roman" pitchFamily="18" charset="0"/>
              </a:rPr>
              <a:t> Hungary </a:t>
            </a:r>
            <a:r>
              <a:rPr lang="en-US" sz="1100" b="0" dirty="0" smtClean="0">
                <a:solidFill>
                  <a:schemeClr val="tx1"/>
                </a:solidFill>
                <a:latin typeface="Times New Roman" pitchFamily="18" charset="0"/>
                <a:cs typeface="Times New Roman" pitchFamily="18" charset="0"/>
              </a:rPr>
              <a:t>– </a:t>
            </a:r>
            <a:r>
              <a:rPr lang="en-US" sz="1100" b="0" dirty="0">
                <a:solidFill>
                  <a:schemeClr val="tx1"/>
                </a:solidFill>
                <a:latin typeface="Times New Roman" pitchFamily="18" charset="0"/>
                <a:cs typeface="Times New Roman" pitchFamily="18" charset="0"/>
              </a:rPr>
              <a:t>first place, International East - European Rugby League Tournament.</a:t>
            </a:r>
            <a:endParaRPr lang="ru-RU" sz="1100" b="0" dirty="0">
              <a:solidFill>
                <a:schemeClr val="tx1"/>
              </a:solidFill>
              <a:latin typeface="Times New Roman" pitchFamily="18" charset="0"/>
              <a:cs typeface="Times New Roman" pitchFamily="18" charset="0"/>
            </a:endParaRPr>
          </a:p>
        </p:txBody>
      </p:sp>
      <p:sp>
        <p:nvSpPr>
          <p:cNvPr id="18" name="Прямоугольник 17"/>
          <p:cNvSpPr/>
          <p:nvPr/>
        </p:nvSpPr>
        <p:spPr>
          <a:xfrm>
            <a:off x="2398713" y="2760663"/>
            <a:ext cx="2071687" cy="1615827"/>
          </a:xfrm>
          <a:prstGeom prst="rect">
            <a:avLst/>
          </a:prstGeom>
        </p:spPr>
        <p:txBody>
          <a:bodyPr>
            <a:spAutoFit/>
          </a:bodyPr>
          <a:lstStyle/>
          <a:p>
            <a:pPr>
              <a:defRPr/>
            </a:pPr>
            <a:r>
              <a:rPr lang="en-US" sz="1100" dirty="0">
                <a:solidFill>
                  <a:schemeClr val="tx1"/>
                </a:solidFill>
                <a:latin typeface="Times New Roman" pitchFamily="18" charset="0"/>
                <a:cs typeface="Times New Roman" pitchFamily="18" charset="0"/>
              </a:rPr>
              <a:t>SABLEVA Ekaterina </a:t>
            </a:r>
            <a:r>
              <a:rPr lang="en-US" sz="1100" b="0" dirty="0">
                <a:solidFill>
                  <a:schemeClr val="tx1"/>
                </a:solidFill>
                <a:latin typeface="Times New Roman" pitchFamily="18" charset="0"/>
                <a:cs typeface="Times New Roman" pitchFamily="18" charset="0"/>
              </a:rPr>
              <a:t>– Faculty of Romance-Germanic Philology, Master of Sports in </a:t>
            </a:r>
            <a:r>
              <a:rPr lang="en-US" sz="1100" b="0" dirty="0" smtClean="0">
                <a:solidFill>
                  <a:schemeClr val="tx1"/>
                </a:solidFill>
                <a:latin typeface="Times New Roman" pitchFamily="18" charset="0"/>
                <a:cs typeface="Times New Roman" pitchFamily="18" charset="0"/>
              </a:rPr>
              <a:t>Judo</a:t>
            </a:r>
            <a:r>
              <a:rPr lang="en-US" sz="1100" b="0" dirty="0">
                <a:solidFill>
                  <a:schemeClr val="tx1"/>
                </a:solidFill>
                <a:latin typeface="Times New Roman" pitchFamily="18" charset="0"/>
                <a:cs typeface="Times New Roman" pitchFamily="18" charset="0"/>
              </a:rPr>
              <a:t>, Master of Sports in </a:t>
            </a:r>
            <a:r>
              <a:rPr lang="en-US" sz="1100" b="0" dirty="0" err="1">
                <a:solidFill>
                  <a:schemeClr val="tx1"/>
                </a:solidFill>
                <a:latin typeface="Times New Roman" pitchFamily="18" charset="0"/>
                <a:cs typeface="Times New Roman" pitchFamily="18" charset="0"/>
              </a:rPr>
              <a:t>S</a:t>
            </a:r>
            <a:r>
              <a:rPr lang="en-US" sz="1100" b="0" dirty="0" err="1" smtClean="0">
                <a:solidFill>
                  <a:schemeClr val="tx1"/>
                </a:solidFill>
                <a:latin typeface="Times New Roman" pitchFamily="18" charset="0"/>
                <a:cs typeface="Times New Roman" pitchFamily="18" charset="0"/>
              </a:rPr>
              <a:t>ambo</a:t>
            </a:r>
            <a:r>
              <a:rPr lang="en-US" sz="1100" b="0" dirty="0">
                <a:solidFill>
                  <a:schemeClr val="tx1"/>
                </a:solidFill>
                <a:latin typeface="Times New Roman" pitchFamily="18" charset="0"/>
                <a:cs typeface="Times New Roman" pitchFamily="18" charset="0"/>
              </a:rPr>
              <a:t>.</a:t>
            </a:r>
          </a:p>
          <a:p>
            <a:pPr>
              <a:defRPr/>
            </a:pPr>
            <a:r>
              <a:rPr lang="en-US" sz="1100" b="0" dirty="0">
                <a:solidFill>
                  <a:schemeClr val="tx1"/>
                </a:solidFill>
                <a:latin typeface="Times New Roman" pitchFamily="18" charset="0"/>
                <a:cs typeface="Times New Roman" pitchFamily="18" charset="0"/>
              </a:rPr>
              <a:t>Champion of Ukraine in </a:t>
            </a:r>
            <a:r>
              <a:rPr lang="en-US" sz="1100" b="0" dirty="0" smtClean="0">
                <a:solidFill>
                  <a:schemeClr val="tx1"/>
                </a:solidFill>
                <a:latin typeface="Times New Roman" pitchFamily="18" charset="0"/>
                <a:cs typeface="Times New Roman" pitchFamily="18" charset="0"/>
              </a:rPr>
              <a:t>Judo</a:t>
            </a:r>
            <a:r>
              <a:rPr lang="en-US" sz="1100" b="0" dirty="0">
                <a:solidFill>
                  <a:schemeClr val="tx1"/>
                </a:solidFill>
                <a:latin typeface="Times New Roman" pitchFamily="18" charset="0"/>
                <a:cs typeface="Times New Roman" pitchFamily="18" charset="0"/>
              </a:rPr>
              <a:t>, </a:t>
            </a:r>
            <a:r>
              <a:rPr lang="en-US" sz="1100" b="0" dirty="0" err="1">
                <a:solidFill>
                  <a:schemeClr val="tx1"/>
                </a:solidFill>
                <a:latin typeface="Times New Roman" pitchFamily="18" charset="0"/>
                <a:cs typeface="Times New Roman" pitchFamily="18" charset="0"/>
              </a:rPr>
              <a:t>S</a:t>
            </a:r>
            <a:r>
              <a:rPr lang="en-US" sz="1100" b="0" dirty="0" err="1" smtClean="0">
                <a:solidFill>
                  <a:schemeClr val="tx1"/>
                </a:solidFill>
                <a:latin typeface="Times New Roman" pitchFamily="18" charset="0"/>
                <a:cs typeface="Times New Roman" pitchFamily="18" charset="0"/>
              </a:rPr>
              <a:t>ambo</a:t>
            </a:r>
            <a:r>
              <a:rPr lang="en-US" sz="1100" b="0" dirty="0">
                <a:solidFill>
                  <a:schemeClr val="tx1"/>
                </a:solidFill>
                <a:latin typeface="Times New Roman" pitchFamily="18" charset="0"/>
                <a:cs typeface="Times New Roman" pitchFamily="18" charset="0"/>
              </a:rPr>
              <a:t>.</a:t>
            </a:r>
          </a:p>
          <a:p>
            <a:pPr>
              <a:defRPr/>
            </a:pPr>
            <a:r>
              <a:rPr lang="en-US" sz="1100" b="0" dirty="0">
                <a:solidFill>
                  <a:schemeClr val="tx1"/>
                </a:solidFill>
                <a:latin typeface="Times New Roman" pitchFamily="18" charset="0"/>
                <a:cs typeface="Times New Roman" pitchFamily="18" charset="0"/>
              </a:rPr>
              <a:t>Champion of Europe in </a:t>
            </a:r>
            <a:r>
              <a:rPr lang="en-US" sz="1100" b="0" dirty="0" err="1">
                <a:solidFill>
                  <a:schemeClr val="tx1"/>
                </a:solidFill>
                <a:latin typeface="Times New Roman" pitchFamily="18" charset="0"/>
                <a:cs typeface="Times New Roman" pitchFamily="18" charset="0"/>
              </a:rPr>
              <a:t>S</a:t>
            </a:r>
            <a:r>
              <a:rPr lang="en-US" sz="1100" b="0" dirty="0" err="1" smtClean="0">
                <a:solidFill>
                  <a:schemeClr val="tx1"/>
                </a:solidFill>
                <a:latin typeface="Times New Roman" pitchFamily="18" charset="0"/>
                <a:cs typeface="Times New Roman" pitchFamily="18" charset="0"/>
              </a:rPr>
              <a:t>ambo</a:t>
            </a:r>
            <a:r>
              <a:rPr lang="en-US" sz="1100" b="0" dirty="0">
                <a:solidFill>
                  <a:schemeClr val="tx1"/>
                </a:solidFill>
                <a:latin typeface="Times New Roman" pitchFamily="18" charset="0"/>
                <a:cs typeface="Times New Roman" pitchFamily="18" charset="0"/>
              </a:rPr>
              <a:t>.</a:t>
            </a:r>
          </a:p>
          <a:p>
            <a:pPr>
              <a:defRPr/>
            </a:pPr>
            <a:r>
              <a:rPr lang="en-US" sz="1100" b="0" dirty="0">
                <a:solidFill>
                  <a:schemeClr val="tx1"/>
                </a:solidFill>
                <a:latin typeface="Times New Roman" pitchFamily="18" charset="0"/>
                <a:cs typeface="Times New Roman" pitchFamily="18" charset="0"/>
              </a:rPr>
              <a:t>Prizewinner of the World Cup in </a:t>
            </a:r>
            <a:r>
              <a:rPr lang="en-US" sz="1100" b="0" dirty="0" smtClean="0">
                <a:solidFill>
                  <a:schemeClr val="tx1"/>
                </a:solidFill>
                <a:latin typeface="Times New Roman" pitchFamily="18" charset="0"/>
                <a:cs typeface="Times New Roman" pitchFamily="18" charset="0"/>
              </a:rPr>
              <a:t>Judo</a:t>
            </a:r>
            <a:r>
              <a:rPr lang="en-US" sz="1100" b="0" dirty="0">
                <a:solidFill>
                  <a:schemeClr val="tx1"/>
                </a:solidFill>
                <a:latin typeface="Times New Roman" pitchFamily="18" charset="0"/>
                <a:cs typeface="Times New Roman" pitchFamily="18" charset="0"/>
              </a:rPr>
              <a:t>.</a:t>
            </a:r>
            <a:endParaRPr lang="ru-RU" sz="1100" b="0" dirty="0">
              <a:solidFill>
                <a:schemeClr val="tx1"/>
              </a:solidFill>
              <a:latin typeface="Times New Roman" pitchFamily="18" charset="0"/>
              <a:cs typeface="Times New Roman" pitchFamily="18" charset="0"/>
            </a:endParaRPr>
          </a:p>
        </p:txBody>
      </p:sp>
      <p:sp>
        <p:nvSpPr>
          <p:cNvPr id="19" name="Прямоугольник 18"/>
          <p:cNvSpPr/>
          <p:nvPr/>
        </p:nvSpPr>
        <p:spPr>
          <a:xfrm>
            <a:off x="2435225" y="4524375"/>
            <a:ext cx="2017713" cy="1954381"/>
          </a:xfrm>
          <a:prstGeom prst="rect">
            <a:avLst/>
          </a:prstGeom>
        </p:spPr>
        <p:txBody>
          <a:bodyPr>
            <a:spAutoFit/>
          </a:bodyPr>
          <a:lstStyle/>
          <a:p>
            <a:pPr>
              <a:defRPr/>
            </a:pPr>
            <a:r>
              <a:rPr lang="en-US" sz="1100" dirty="0">
                <a:solidFill>
                  <a:schemeClr val="tx1"/>
                </a:solidFill>
                <a:latin typeface="Times New Roman" pitchFamily="18" charset="0"/>
                <a:cs typeface="Times New Roman" pitchFamily="18" charset="0"/>
              </a:rPr>
              <a:t>SHCHETNYK </a:t>
            </a:r>
            <a:r>
              <a:rPr lang="en-US" sz="1100" dirty="0" err="1">
                <a:solidFill>
                  <a:schemeClr val="tx1"/>
                </a:solidFill>
                <a:latin typeface="Times New Roman" pitchFamily="18" charset="0"/>
                <a:cs typeface="Times New Roman" pitchFamily="18" charset="0"/>
              </a:rPr>
              <a:t>Iryna</a:t>
            </a:r>
            <a:r>
              <a:rPr lang="en-US" sz="1100" b="0" dirty="0">
                <a:solidFill>
                  <a:schemeClr val="tx1"/>
                </a:solidFill>
                <a:latin typeface="Times New Roman" pitchFamily="18" charset="0"/>
                <a:cs typeface="Times New Roman" pitchFamily="18" charset="0"/>
              </a:rPr>
              <a:t> –Faculty of Romance-Germanic Philology, MSIC, Member of the </a:t>
            </a:r>
            <a:r>
              <a:rPr lang="en-US" sz="1100" b="0" dirty="0" err="1" smtClean="0">
                <a:solidFill>
                  <a:schemeClr val="tx1"/>
                </a:solidFill>
                <a:latin typeface="Times New Roman" pitchFamily="18" charset="0"/>
                <a:cs typeface="Times New Roman" pitchFamily="18" charset="0"/>
              </a:rPr>
              <a:t>Parolympics</a:t>
            </a:r>
            <a:r>
              <a:rPr lang="en-US" sz="1100" b="0" dirty="0">
                <a:solidFill>
                  <a:schemeClr val="tx1"/>
                </a:solidFill>
                <a:latin typeface="Times New Roman" pitchFamily="18" charset="0"/>
                <a:cs typeface="Times New Roman" pitchFamily="18" charset="0"/>
              </a:rPr>
              <a:t>' Team of Ukraine. World record holder among juniors.</a:t>
            </a:r>
          </a:p>
          <a:p>
            <a:pPr>
              <a:defRPr/>
            </a:pPr>
            <a:r>
              <a:rPr lang="en-US" sz="1100" b="0" dirty="0">
                <a:solidFill>
                  <a:schemeClr val="tx1"/>
                </a:solidFill>
                <a:latin typeface="Times New Roman" pitchFamily="18" charset="0"/>
                <a:cs typeface="Times New Roman" pitchFamily="18" charset="0"/>
              </a:rPr>
              <a:t>World Cup in Al-</a:t>
            </a:r>
            <a:r>
              <a:rPr lang="en-US" sz="1100" b="0" dirty="0" err="1">
                <a:solidFill>
                  <a:schemeClr val="tx1"/>
                </a:solidFill>
                <a:latin typeface="Times New Roman" pitchFamily="18" charset="0"/>
                <a:cs typeface="Times New Roman" pitchFamily="18" charset="0"/>
              </a:rPr>
              <a:t>Ain</a:t>
            </a:r>
            <a:r>
              <a:rPr lang="en-US" sz="1100" b="0" dirty="0">
                <a:solidFill>
                  <a:schemeClr val="tx1"/>
                </a:solidFill>
                <a:latin typeface="Times New Roman" pitchFamily="18" charset="0"/>
                <a:cs typeface="Times New Roman" pitchFamily="18" charset="0"/>
              </a:rPr>
              <a:t>  (UAE</a:t>
            </a:r>
            <a:r>
              <a:rPr lang="en-US" sz="1100" b="0" dirty="0" smtClean="0">
                <a:solidFill>
                  <a:schemeClr val="tx1"/>
                </a:solidFill>
                <a:latin typeface="Times New Roman" pitchFamily="18" charset="0"/>
                <a:cs typeface="Times New Roman" pitchFamily="18" charset="0"/>
              </a:rPr>
              <a:t>), </a:t>
            </a:r>
            <a:r>
              <a:rPr lang="en-US" sz="1100" b="0" dirty="0">
                <a:solidFill>
                  <a:schemeClr val="tx1"/>
                </a:solidFill>
                <a:latin typeface="Times New Roman" pitchFamily="18" charset="0"/>
                <a:cs typeface="Times New Roman" pitchFamily="18" charset="0"/>
              </a:rPr>
              <a:t>Junior World Record – third place.</a:t>
            </a:r>
          </a:p>
          <a:p>
            <a:pPr>
              <a:defRPr/>
            </a:pPr>
            <a:r>
              <a:rPr lang="en-US" sz="1100" b="0" dirty="0">
                <a:solidFill>
                  <a:schemeClr val="tx1"/>
                </a:solidFill>
                <a:latin typeface="Times New Roman" pitchFamily="18" charset="0"/>
                <a:cs typeface="Times New Roman" pitchFamily="18" charset="0"/>
              </a:rPr>
              <a:t>Open US Championship  in Fort </a:t>
            </a:r>
            <a:r>
              <a:rPr lang="en-US" sz="1100" b="0" dirty="0" err="1">
                <a:solidFill>
                  <a:schemeClr val="tx1"/>
                </a:solidFill>
                <a:latin typeface="Times New Roman" pitchFamily="18" charset="0"/>
                <a:cs typeface="Times New Roman" pitchFamily="18" charset="0"/>
              </a:rPr>
              <a:t>Benning</a:t>
            </a:r>
            <a:r>
              <a:rPr lang="en-US" sz="1100" b="0" dirty="0" smtClean="0">
                <a:solidFill>
                  <a:schemeClr val="tx1"/>
                </a:solidFill>
                <a:latin typeface="Times New Roman" pitchFamily="18" charset="0"/>
                <a:cs typeface="Times New Roman" pitchFamily="18" charset="0"/>
              </a:rPr>
              <a:t>, – </a:t>
            </a:r>
            <a:r>
              <a:rPr lang="en-US" sz="1100" b="0" dirty="0">
                <a:solidFill>
                  <a:schemeClr val="tx1"/>
                </a:solidFill>
                <a:latin typeface="Times New Roman" pitchFamily="18" charset="0"/>
                <a:cs typeface="Times New Roman" pitchFamily="18" charset="0"/>
              </a:rPr>
              <a:t>first place.</a:t>
            </a:r>
            <a:endParaRPr lang="ru-RU" sz="1100" b="0" dirty="0">
              <a:solidFill>
                <a:schemeClr val="tx1"/>
              </a:solidFill>
              <a:latin typeface="Times New Roman" pitchFamily="18" charset="0"/>
              <a:cs typeface="Times New Roman" pitchFamily="18" charset="0"/>
            </a:endParaRPr>
          </a:p>
        </p:txBody>
      </p:sp>
      <p:sp>
        <p:nvSpPr>
          <p:cNvPr id="20" name="Прямоугольник 1"/>
          <p:cNvSpPr>
            <a:spLocks noChangeArrowheads="1"/>
          </p:cNvSpPr>
          <p:nvPr/>
        </p:nvSpPr>
        <p:spPr bwMode="auto">
          <a:xfrm>
            <a:off x="269379" y="8050138"/>
            <a:ext cx="6448425" cy="1415772"/>
          </a:xfrm>
          <a:prstGeom prst="rect">
            <a:avLst/>
          </a:prstGeom>
          <a:noFill/>
          <a:ln w="9525">
            <a:noFill/>
            <a:miter lim="800000"/>
            <a:headEnd/>
            <a:tailEnd/>
          </a:ln>
        </p:spPr>
        <p:txBody>
          <a:bodyPr>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dirty="0">
                <a:solidFill>
                  <a:srgbClr val="000000"/>
                </a:solidFill>
                <a:latin typeface="Times New Roman" pitchFamily="18" charset="0"/>
                <a:cs typeface="Times New Roman" pitchFamily="18" charset="0"/>
              </a:rPr>
              <a:t>THE UNIVERSITY’S RECREATIONAL COMPLEX</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200" b="0" dirty="0">
                <a:solidFill>
                  <a:srgbClr val="000000"/>
                </a:solidFill>
                <a:latin typeface="Times New Roman" pitchFamily="18" charset="0"/>
                <a:cs typeface="Times New Roman" pitchFamily="18" charset="0"/>
              </a:rPr>
              <a:t>The University’s sports and recreational centre “</a:t>
            </a:r>
            <a:r>
              <a:rPr lang="en-US" altLang="ru-RU" sz="1200" b="0" dirty="0" err="1">
                <a:solidFill>
                  <a:srgbClr val="000000"/>
                </a:solidFill>
                <a:latin typeface="Times New Roman" pitchFamily="18" charset="0"/>
                <a:cs typeface="Times New Roman" pitchFamily="18" charset="0"/>
              </a:rPr>
              <a:t>Chernomorka</a:t>
            </a:r>
            <a:r>
              <a:rPr lang="en-US" altLang="ru-RU" sz="1200" b="0" dirty="0">
                <a:solidFill>
                  <a:srgbClr val="000000"/>
                </a:solidFill>
                <a:latin typeface="Times New Roman" pitchFamily="18" charset="0"/>
                <a:cs typeface="Times New Roman" pitchFamily="18" charset="0"/>
              </a:rPr>
              <a:t>” is located in one of the most picturesque parts of the resort area in </a:t>
            </a:r>
            <a:r>
              <a:rPr lang="en-US" altLang="ru-RU" sz="1200" b="0" dirty="0" err="1" smtClean="0">
                <a:solidFill>
                  <a:srgbClr val="000000"/>
                </a:solidFill>
                <a:latin typeface="Times New Roman" pitchFamily="18" charset="0"/>
                <a:cs typeface="Times New Roman" pitchFamily="18" charset="0"/>
              </a:rPr>
              <a:t>Odesa</a:t>
            </a:r>
            <a:r>
              <a:rPr lang="en-US" altLang="ru-RU" sz="1200" b="0" dirty="0" smtClean="0">
                <a:solidFill>
                  <a:srgbClr val="000000"/>
                </a:solidFill>
                <a:latin typeface="Times New Roman" pitchFamily="18" charset="0"/>
                <a:cs typeface="Times New Roman" pitchFamily="18" charset="0"/>
              </a:rPr>
              <a:t>, in a </a:t>
            </a:r>
            <a:r>
              <a:rPr lang="en-US" altLang="ru-RU" sz="1200" b="0" dirty="0">
                <a:solidFill>
                  <a:srgbClr val="000000"/>
                </a:solidFill>
                <a:latin typeface="Times New Roman" pitchFamily="18" charset="0"/>
                <a:cs typeface="Times New Roman" pitchFamily="18" charset="0"/>
              </a:rPr>
              <a:t>little settlement called </a:t>
            </a:r>
            <a:r>
              <a:rPr lang="en-US" altLang="ru-RU" sz="1200" b="0" dirty="0" err="1">
                <a:solidFill>
                  <a:srgbClr val="000000"/>
                </a:solidFill>
                <a:latin typeface="Times New Roman" pitchFamily="18" charset="0"/>
                <a:cs typeface="Times New Roman" pitchFamily="18" charset="0"/>
              </a:rPr>
              <a:t>Lustdorf</a:t>
            </a:r>
            <a:r>
              <a:rPr lang="en-US" altLang="ru-RU" sz="1200" b="0" dirty="0">
                <a:solidFill>
                  <a:srgbClr val="000000"/>
                </a:solidFill>
                <a:latin typeface="Times New Roman" pitchFamily="18" charset="0"/>
                <a:cs typeface="Times New Roman" pitchFamily="18" charset="0"/>
              </a:rPr>
              <a:t>. It has an area of 4 hectares (40, 000 square </a:t>
            </a:r>
            <a:r>
              <a:rPr lang="en-US" altLang="ru-RU" sz="1200" b="0" dirty="0" err="1">
                <a:solidFill>
                  <a:srgbClr val="000000"/>
                </a:solidFill>
                <a:latin typeface="Times New Roman" pitchFamily="18" charset="0"/>
                <a:cs typeface="Times New Roman" pitchFamily="18" charset="0"/>
              </a:rPr>
              <a:t>metres</a:t>
            </a:r>
            <a:r>
              <a:rPr lang="en-US" altLang="ru-RU" sz="1200" b="0" dirty="0">
                <a:solidFill>
                  <a:srgbClr val="000000"/>
                </a:solidFill>
                <a:latin typeface="Times New Roman" pitchFamily="18" charset="0"/>
                <a:cs typeface="Times New Roman" pitchFamily="18" charset="0"/>
              </a:rPr>
              <a:t>)</a:t>
            </a:r>
            <a:r>
              <a:rPr lang="ru-RU" altLang="ru-RU" sz="1200" b="0" dirty="0" smtClean="0">
                <a:solidFill>
                  <a:srgbClr val="000000"/>
                </a:solidFill>
                <a:latin typeface="Times New Roman" pitchFamily="18" charset="0"/>
                <a:cs typeface="Times New Roman" pitchFamily="18" charset="0"/>
              </a:rPr>
              <a:t>.</a:t>
            </a:r>
            <a:r>
              <a:rPr lang="en-US" altLang="ru-RU" sz="1200" b="0" dirty="0" smtClean="0">
                <a:solidFill>
                  <a:srgbClr val="000000"/>
                </a:solidFill>
                <a:latin typeface="Times New Roman" pitchFamily="18" charset="0"/>
                <a:cs typeface="Times New Roman" pitchFamily="18" charset="0"/>
              </a:rPr>
              <a:t> The </a:t>
            </a:r>
            <a:r>
              <a:rPr lang="en-US" altLang="ru-RU" sz="1200" b="0" dirty="0">
                <a:solidFill>
                  <a:srgbClr val="000000"/>
                </a:solidFill>
                <a:latin typeface="Times New Roman" pitchFamily="18" charset="0"/>
                <a:cs typeface="Times New Roman" pitchFamily="18" charset="0"/>
              </a:rPr>
              <a:t>holiday complex has  accommodation </a:t>
            </a:r>
            <a:r>
              <a:rPr lang="en-US" altLang="ru-RU" sz="1200" b="0" dirty="0" smtClean="0">
                <a:solidFill>
                  <a:srgbClr val="000000"/>
                </a:solidFill>
                <a:latin typeface="Times New Roman" pitchFamily="18" charset="0"/>
                <a:cs typeface="Times New Roman" pitchFamily="18" charset="0"/>
              </a:rPr>
              <a:t>building, cinema</a:t>
            </a:r>
            <a:r>
              <a:rPr lang="en-US" altLang="ru-RU" sz="1200" b="0" dirty="0">
                <a:solidFill>
                  <a:srgbClr val="000000"/>
                </a:solidFill>
                <a:latin typeface="Times New Roman" pitchFamily="18" charset="0"/>
                <a:cs typeface="Times New Roman" pitchFamily="18" charset="0"/>
              </a:rPr>
              <a:t>, administrative buildings, canteen, children's play ground, </a:t>
            </a:r>
            <a:r>
              <a:rPr lang="en-US" altLang="ru-RU" sz="1200" b="0" dirty="0" smtClean="0">
                <a:solidFill>
                  <a:srgbClr val="000000"/>
                </a:solidFill>
                <a:latin typeface="Times New Roman" pitchFamily="18" charset="0"/>
                <a:cs typeface="Times New Roman" pitchFamily="18" charset="0"/>
              </a:rPr>
              <a:t>football  </a:t>
            </a:r>
            <a:r>
              <a:rPr lang="en-US" altLang="ru-RU" sz="1200" b="0" dirty="0">
                <a:solidFill>
                  <a:srgbClr val="000000"/>
                </a:solidFill>
                <a:latin typeface="Times New Roman" pitchFamily="18" charset="0"/>
                <a:cs typeface="Times New Roman" pitchFamily="18" charset="0"/>
              </a:rPr>
              <a:t>grounds, areas for playing </a:t>
            </a:r>
            <a:r>
              <a:rPr lang="en-US" altLang="ru-RU" sz="1200" b="0" dirty="0" smtClean="0">
                <a:solidFill>
                  <a:srgbClr val="000000"/>
                </a:solidFill>
                <a:latin typeface="Times New Roman" pitchFamily="18" charset="0"/>
                <a:cs typeface="Times New Roman" pitchFamily="18" charset="0"/>
              </a:rPr>
              <a:t>volleyball </a:t>
            </a:r>
            <a:r>
              <a:rPr lang="en-US" altLang="ru-RU" sz="1200" b="0" dirty="0">
                <a:solidFill>
                  <a:srgbClr val="000000"/>
                </a:solidFill>
                <a:latin typeface="Times New Roman" pitchFamily="18" charset="0"/>
                <a:cs typeface="Times New Roman" pitchFamily="18" charset="0"/>
              </a:rPr>
              <a:t>and </a:t>
            </a:r>
            <a:r>
              <a:rPr lang="en-US" altLang="ru-RU" sz="1200" b="0" dirty="0" smtClean="0">
                <a:solidFill>
                  <a:srgbClr val="000000"/>
                </a:solidFill>
                <a:latin typeface="Times New Roman" pitchFamily="18" charset="0"/>
                <a:cs typeface="Times New Roman" pitchFamily="18" charset="0"/>
              </a:rPr>
              <a:t>basketball</a:t>
            </a:r>
            <a:r>
              <a:rPr lang="en-US" altLang="ru-RU" sz="1200" b="0" dirty="0">
                <a:solidFill>
                  <a:srgbClr val="000000"/>
                </a:solidFill>
                <a:latin typeface="Times New Roman" pitchFamily="18" charset="0"/>
                <a:cs typeface="Times New Roman" pitchFamily="18" charset="0"/>
              </a:rPr>
              <a:t>. Every year for 2 weeks up to 400 students and staff members can </a:t>
            </a:r>
            <a:r>
              <a:rPr lang="en-US" altLang="ru-RU" sz="1200" b="0" dirty="0" smtClean="0">
                <a:solidFill>
                  <a:srgbClr val="000000"/>
                </a:solidFill>
                <a:latin typeface="Times New Roman" pitchFamily="18" charset="0"/>
                <a:cs typeface="Times New Roman" pitchFamily="18" charset="0"/>
              </a:rPr>
              <a:t>stay and rest </a:t>
            </a:r>
            <a:r>
              <a:rPr lang="en-US" altLang="ru-RU" sz="1200" b="0" dirty="0">
                <a:solidFill>
                  <a:srgbClr val="000000"/>
                </a:solidFill>
                <a:latin typeface="Times New Roman" pitchFamily="18" charset="0"/>
                <a:cs typeface="Times New Roman" pitchFamily="18" charset="0"/>
              </a:rPr>
              <a:t>at the leisure centre “</a:t>
            </a:r>
            <a:r>
              <a:rPr lang="en-US" altLang="ru-RU" sz="1200" b="0" dirty="0" err="1">
                <a:solidFill>
                  <a:srgbClr val="000000"/>
                </a:solidFill>
                <a:latin typeface="Times New Roman" pitchFamily="18" charset="0"/>
                <a:cs typeface="Times New Roman" pitchFamily="18" charset="0"/>
              </a:rPr>
              <a:t>Chernomorka</a:t>
            </a:r>
            <a:r>
              <a:rPr lang="en-US" altLang="ru-RU" sz="1200" b="0" dirty="0">
                <a:solidFill>
                  <a:srgbClr val="000000"/>
                </a:solidFill>
                <a:latin typeface="Times New Roman" pitchFamily="18" charset="0"/>
                <a:cs typeface="Times New Roman" pitchFamily="18" charset="0"/>
              </a:rPr>
              <a:t>”. </a:t>
            </a:r>
            <a:endParaRPr lang="ru-RU" sz="1200" dirty="0"/>
          </a:p>
        </p:txBody>
      </p:sp>
      <p:sp>
        <p:nvSpPr>
          <p:cNvPr id="21"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40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2" name="Picture 3"/>
          <p:cNvPicPr>
            <a:picLocks noChangeAspect="1" noChangeArrowheads="1"/>
          </p:cNvPicPr>
          <p:nvPr/>
        </p:nvPicPr>
        <p:blipFill>
          <a:blip r:embed="rId3" cstate="print"/>
          <a:srcRect/>
          <a:stretch>
            <a:fillRect/>
          </a:stretch>
        </p:blipFill>
        <p:spPr bwMode="auto">
          <a:xfrm>
            <a:off x="4014788" y="1352550"/>
            <a:ext cx="2663825" cy="1531938"/>
          </a:xfrm>
          <a:prstGeom prst="rect">
            <a:avLst/>
          </a:prstGeom>
          <a:noFill/>
          <a:ln w="9360">
            <a:solidFill>
              <a:srgbClr val="000000"/>
            </a:solidFill>
            <a:miter lim="800000"/>
            <a:headEnd/>
            <a:tailEnd/>
          </a:ln>
        </p:spPr>
      </p:pic>
      <p:pic>
        <p:nvPicPr>
          <p:cNvPr id="53253" name="Picture 4"/>
          <p:cNvPicPr>
            <a:picLocks noChangeAspect="1" noChangeArrowheads="1"/>
          </p:cNvPicPr>
          <p:nvPr/>
        </p:nvPicPr>
        <p:blipFill>
          <a:blip r:embed="rId4" cstate="print"/>
          <a:srcRect/>
          <a:stretch>
            <a:fillRect/>
          </a:stretch>
        </p:blipFill>
        <p:spPr bwMode="auto">
          <a:xfrm>
            <a:off x="4014788" y="3082925"/>
            <a:ext cx="2663825" cy="1941513"/>
          </a:xfrm>
          <a:prstGeom prst="rect">
            <a:avLst/>
          </a:prstGeom>
          <a:noFill/>
          <a:ln w="9360">
            <a:solidFill>
              <a:srgbClr val="000000"/>
            </a:solidFill>
            <a:miter lim="800000"/>
            <a:headEnd/>
            <a:tailEnd/>
          </a:ln>
        </p:spPr>
      </p:pic>
      <p:pic>
        <p:nvPicPr>
          <p:cNvPr id="53254" name="Picture 7"/>
          <p:cNvPicPr>
            <a:picLocks noChangeAspect="1" noChangeArrowheads="1"/>
          </p:cNvPicPr>
          <p:nvPr/>
        </p:nvPicPr>
        <p:blipFill>
          <a:blip r:embed="rId5" cstate="print"/>
          <a:srcRect l="2678" r="8105"/>
          <a:stretch>
            <a:fillRect/>
          </a:stretch>
        </p:blipFill>
        <p:spPr bwMode="auto">
          <a:xfrm>
            <a:off x="4014788" y="7137400"/>
            <a:ext cx="2663825" cy="1992313"/>
          </a:xfrm>
          <a:prstGeom prst="rect">
            <a:avLst/>
          </a:prstGeom>
          <a:noFill/>
          <a:ln w="9360">
            <a:solidFill>
              <a:srgbClr val="000000"/>
            </a:solidFill>
            <a:miter lim="800000"/>
            <a:headEnd/>
            <a:tailEnd/>
          </a:ln>
        </p:spPr>
      </p:pic>
      <p:pic>
        <p:nvPicPr>
          <p:cNvPr id="53255" name="Picture 8"/>
          <p:cNvPicPr>
            <a:picLocks noChangeAspect="1" noChangeArrowheads="1"/>
          </p:cNvPicPr>
          <p:nvPr/>
        </p:nvPicPr>
        <p:blipFill>
          <a:blip r:embed="rId6" cstate="print"/>
          <a:srcRect l="6573" t="17747" r="23802" b="19104"/>
          <a:stretch>
            <a:fillRect/>
          </a:stretch>
        </p:blipFill>
        <p:spPr bwMode="auto">
          <a:xfrm>
            <a:off x="4014788" y="5264150"/>
            <a:ext cx="2663825" cy="1609725"/>
          </a:xfrm>
          <a:prstGeom prst="rect">
            <a:avLst/>
          </a:prstGeom>
          <a:noFill/>
          <a:ln w="9360">
            <a:solidFill>
              <a:srgbClr val="000000"/>
            </a:solidFill>
            <a:miter lim="800000"/>
            <a:headEnd/>
            <a:tailEnd/>
          </a:ln>
        </p:spPr>
      </p:pic>
      <p:sp>
        <p:nvSpPr>
          <p:cNvPr id="10" name="Rectangle 5"/>
          <p:cNvSpPr>
            <a:spLocks noChangeArrowheads="1"/>
          </p:cNvSpPr>
          <p:nvPr/>
        </p:nvSpPr>
        <p:spPr bwMode="auto">
          <a:xfrm>
            <a:off x="-1588" y="0"/>
            <a:ext cx="6877051"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chemeClr val="tx1"/>
                </a:solidFill>
                <a:latin typeface="Times New Roman" pitchFamily="18" charset="0"/>
                <a:cs typeface="Times New Roman" pitchFamily="18" charset="0"/>
              </a:rPr>
              <a:t>STUDENTS’ ACHIEVEMENTS</a:t>
            </a:r>
          </a:p>
        </p:txBody>
      </p:sp>
      <p:sp>
        <p:nvSpPr>
          <p:cNvPr id="12" name="Rectangle 2"/>
          <p:cNvSpPr>
            <a:spLocks noChangeArrowheads="1"/>
          </p:cNvSpPr>
          <p:nvPr/>
        </p:nvSpPr>
        <p:spPr bwMode="auto">
          <a:xfrm>
            <a:off x="125363" y="1799302"/>
            <a:ext cx="3816424" cy="5911491"/>
          </a:xfrm>
          <a:prstGeom prst="rect">
            <a:avLst/>
          </a:prstGeom>
          <a:noFill/>
          <a:ln w="9525">
            <a:noFill/>
            <a:round/>
            <a:headEnd/>
            <a:tailEnd/>
          </a:ln>
        </p:spPr>
        <p:txBody>
          <a:bodyPr wrap="square" lIns="90000" tIns="46800" rIns="90000" bIns="46800" anchor="ctr">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On the occasion of International Students Day, 5 students were awarded diplomas by the </a:t>
            </a:r>
            <a:r>
              <a:rPr lang="en-US" altLang="ru-RU" sz="1400" b="0" dirty="0" err="1" smtClean="0">
                <a:solidFill>
                  <a:srgbClr val="000000"/>
                </a:solidFill>
                <a:latin typeface="Times New Roman" pitchFamily="18" charset="0"/>
                <a:cs typeface="Times New Roman" pitchFamily="18" charset="0"/>
              </a:rPr>
              <a:t>Odesa</a:t>
            </a:r>
            <a:r>
              <a:rPr lang="en-US" altLang="ru-RU" sz="1400" b="0" dirty="0" smtClean="0">
                <a:solidFill>
                  <a:srgbClr val="000000"/>
                </a:solidFill>
                <a:latin typeface="Times New Roman" pitchFamily="18" charset="0"/>
                <a:cs typeface="Times New Roman" pitchFamily="18" charset="0"/>
              </a:rPr>
              <a:t> Regional State Administration and diplomas of the Rector's Council. For active participation in education and scientific work, the best students were supported by the State: 4 students received scholarships from the President of Ukraine, 4 students - scholarships of the </a:t>
            </a:r>
            <a:r>
              <a:rPr lang="en-US" altLang="ru-RU" sz="1400" b="0" dirty="0" err="1" smtClean="0">
                <a:solidFill>
                  <a:srgbClr val="000000"/>
                </a:solidFill>
                <a:latin typeface="Times New Roman" pitchFamily="18" charset="0"/>
                <a:cs typeface="Times New Roman" pitchFamily="18" charset="0"/>
              </a:rPr>
              <a:t>Verkhovna</a:t>
            </a:r>
            <a:r>
              <a:rPr lang="en-US" altLang="ru-RU" sz="1400" b="0" dirty="0" smtClean="0">
                <a:solidFill>
                  <a:srgbClr val="000000"/>
                </a:solidFill>
                <a:latin typeface="Times New Roman" pitchFamily="18" charset="0"/>
                <a:cs typeface="Times New Roman" pitchFamily="18" charset="0"/>
              </a:rPr>
              <a:t> </a:t>
            </a:r>
            <a:r>
              <a:rPr lang="en-US" altLang="ru-RU" sz="1400" b="0" dirty="0" err="1" smtClean="0">
                <a:solidFill>
                  <a:srgbClr val="000000"/>
                </a:solidFill>
                <a:latin typeface="Times New Roman" pitchFamily="18" charset="0"/>
                <a:cs typeface="Times New Roman" pitchFamily="18" charset="0"/>
              </a:rPr>
              <a:t>Rada</a:t>
            </a:r>
            <a:r>
              <a:rPr lang="en-US" altLang="ru-RU" sz="1400" b="0" dirty="0" smtClean="0">
                <a:solidFill>
                  <a:srgbClr val="000000"/>
                </a:solidFill>
                <a:latin typeface="Times New Roman" pitchFamily="18" charset="0"/>
                <a:cs typeface="Times New Roman" pitchFamily="18" charset="0"/>
              </a:rPr>
              <a:t> (Parliament) of Ukraine, 3 students - scholarships named after M.S. </a:t>
            </a:r>
            <a:r>
              <a:rPr lang="en-US" altLang="ru-RU" sz="1400" b="0" dirty="0" err="1" smtClean="0">
                <a:solidFill>
                  <a:srgbClr val="000000"/>
                </a:solidFill>
                <a:latin typeface="Times New Roman" pitchFamily="18" charset="0"/>
                <a:cs typeface="Times New Roman" pitchFamily="18" charset="0"/>
              </a:rPr>
              <a:t>Hrushevsky</a:t>
            </a:r>
            <a:r>
              <a:rPr lang="en-US" altLang="ru-RU" sz="1400" b="0" dirty="0" smtClean="0">
                <a:solidFill>
                  <a:srgbClr val="000000"/>
                </a:solidFill>
                <a:latin typeface="Times New Roman" pitchFamily="18" charset="0"/>
                <a:cs typeface="Times New Roman" pitchFamily="18" charset="0"/>
              </a:rPr>
              <a:t>, and 1 student - a scholarship named after V.M. </a:t>
            </a:r>
            <a:r>
              <a:rPr lang="en-US" altLang="ru-RU" sz="1400" b="0" dirty="0" err="1" smtClean="0">
                <a:solidFill>
                  <a:srgbClr val="000000"/>
                </a:solidFill>
                <a:latin typeface="Times New Roman" pitchFamily="18" charset="0"/>
                <a:cs typeface="Times New Roman" pitchFamily="18" charset="0"/>
              </a:rPr>
              <a:t>Chornovil</a:t>
            </a:r>
            <a:r>
              <a:rPr lang="en-US" altLang="ru-RU" sz="1400" b="0" dirty="0" smtClean="0">
                <a:solidFill>
                  <a:srgbClr val="000000"/>
                </a:solidFill>
                <a:latin typeface="Times New Roman" pitchFamily="18" charset="0"/>
                <a:cs typeface="Times New Roman" pitchFamily="18" charset="0"/>
              </a:rPr>
              <a:t>.</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55 students of ONU I.I. </a:t>
            </a:r>
            <a:r>
              <a:rPr lang="en-US" altLang="ru-RU" sz="1400" b="0" dirty="0" err="1" smtClean="0">
                <a:solidFill>
                  <a:srgbClr val="000000"/>
                </a:solidFill>
                <a:latin typeface="Times New Roman" pitchFamily="18" charset="0"/>
                <a:cs typeface="Times New Roman" pitchFamily="18" charset="0"/>
              </a:rPr>
              <a:t>Mechnikov</a:t>
            </a:r>
            <a:r>
              <a:rPr lang="en-US" altLang="ru-RU" sz="1400" b="0" dirty="0" smtClean="0">
                <a:solidFill>
                  <a:srgbClr val="000000"/>
                </a:solidFill>
                <a:latin typeface="Times New Roman" pitchFamily="18" charset="0"/>
                <a:cs typeface="Times New Roman" pitchFamily="18" charset="0"/>
              </a:rPr>
              <a:t> participated in the Second stage of the All-Ukrainian Student Olympiad in </a:t>
            </a:r>
            <a:r>
              <a:rPr lang="en-US" altLang="ru-RU" sz="1400" b="0" dirty="0" err="1" smtClean="0">
                <a:solidFill>
                  <a:srgbClr val="000000"/>
                </a:solidFill>
                <a:latin typeface="Times New Roman" pitchFamily="18" charset="0"/>
                <a:cs typeface="Times New Roman" pitchFamily="18" charset="0"/>
              </a:rPr>
              <a:t>specialities</a:t>
            </a:r>
            <a:r>
              <a:rPr lang="en-US" altLang="ru-RU" sz="1400" b="0" dirty="0" smtClean="0">
                <a:solidFill>
                  <a:srgbClr val="000000"/>
                </a:solidFill>
                <a:latin typeface="Times New Roman" pitchFamily="18" charset="0"/>
                <a:cs typeface="Times New Roman" pitchFamily="18" charset="0"/>
              </a:rPr>
              <a:t> and disciplines. Student of the Faculty of Philology received the diploma of the 1st degree, 4 students of ONU - the diploma of the II degree, and 5 students - the diploma of the II degree.</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4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400" b="0" dirty="0" smtClean="0">
                <a:solidFill>
                  <a:srgbClr val="000000"/>
                </a:solidFill>
                <a:latin typeface="Times New Roman" pitchFamily="18" charset="0"/>
                <a:cs typeface="Times New Roman" pitchFamily="18" charset="0"/>
              </a:rPr>
              <a:t>46 best scientific works of students from 11 faculties took part in the second round of the All-Ukrainian competition of student scientific works in natural sciences, engineering and humanities.</a:t>
            </a:r>
            <a:endParaRPr lang="en-US" altLang="ru-RU" sz="1400" b="0" dirty="0">
              <a:solidFill>
                <a:srgbClr val="000000"/>
              </a:solidFill>
              <a:latin typeface="Times New Roman" pitchFamily="18" charset="0"/>
              <a:cs typeface="Times New Roman" pitchFamily="18" charset="0"/>
            </a:endParaRPr>
          </a:p>
        </p:txBody>
      </p:sp>
      <p:sp>
        <p:nvSpPr>
          <p:cNvPr id="9" name="Rectangle 5"/>
          <p:cNvSpPr>
            <a:spLocks noChangeArrowheads="1"/>
          </p:cNvSpPr>
          <p:nvPr/>
        </p:nvSpPr>
        <p:spPr bwMode="auto">
          <a:xfrm>
            <a:off x="3797300" y="9490075"/>
            <a:ext cx="2736850"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41</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41387" y="849338"/>
          <a:ext cx="6264696" cy="4875013"/>
        </p:xfrm>
        <a:graphic>
          <a:graphicData uri="http://schemas.openxmlformats.org/drawingml/2006/table">
            <a:tbl>
              <a:tblPr/>
              <a:tblGrid>
                <a:gridCol w="874144"/>
                <a:gridCol w="2306767"/>
                <a:gridCol w="3083785"/>
              </a:tblGrid>
              <a:tr h="288032">
                <a:tc>
                  <a:txBody>
                    <a:bodyPr/>
                    <a:lstStyle/>
                    <a:p>
                      <a:pPr algn="ctr">
                        <a:lnSpc>
                          <a:spcPct val="115000"/>
                        </a:lnSpc>
                        <a:spcAft>
                          <a:spcPts val="0"/>
                        </a:spcAft>
                      </a:pPr>
                      <a:endParaRPr lang="ru-RU" sz="1200" dirty="0">
                        <a:latin typeface="Calibri"/>
                        <a:ea typeface="Calibri"/>
                        <a:cs typeface="Times New Roman"/>
                      </a:endParaRPr>
                    </a:p>
                    <a:p>
                      <a:pPr algn="ctr">
                        <a:lnSpc>
                          <a:spcPct val="115000"/>
                        </a:lnSpc>
                        <a:spcAft>
                          <a:spcPts val="0"/>
                        </a:spcAft>
                      </a:pPr>
                      <a:r>
                        <a:rPr lang="uk-UA" sz="1200" b="1" dirty="0">
                          <a:latin typeface="Times New Roman"/>
                          <a:ea typeface="Calibri"/>
                          <a:cs typeface="Times New Roman"/>
                        </a:rPr>
                        <a:t>№</a:t>
                      </a:r>
                      <a:endParaRPr lang="ru-RU" sz="120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dirty="0">
                        <a:latin typeface="Calibri"/>
                        <a:ea typeface="Calibri"/>
                        <a:cs typeface="Times New Roman"/>
                      </a:endParaRPr>
                    </a:p>
                    <a:p>
                      <a:pPr algn="ctr">
                        <a:lnSpc>
                          <a:spcPct val="115000"/>
                        </a:lnSpc>
                        <a:spcAft>
                          <a:spcPts val="0"/>
                        </a:spcAft>
                      </a:pPr>
                      <a:r>
                        <a:rPr lang="en-US" sz="1200" b="1" dirty="0">
                          <a:latin typeface="Times New Roman"/>
                          <a:ea typeface="Calibri"/>
                          <a:cs typeface="Times New Roman"/>
                        </a:rPr>
                        <a:t>Code of Specialty</a:t>
                      </a:r>
                      <a:endParaRPr lang="ru-RU" sz="120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dirty="0">
                        <a:latin typeface="Calibri"/>
                        <a:ea typeface="Calibri"/>
                        <a:cs typeface="Times New Roman"/>
                      </a:endParaRPr>
                    </a:p>
                    <a:p>
                      <a:pPr algn="ctr">
                        <a:lnSpc>
                          <a:spcPct val="115000"/>
                        </a:lnSpc>
                        <a:spcAft>
                          <a:spcPts val="0"/>
                        </a:spcAft>
                      </a:pPr>
                      <a:r>
                        <a:rPr lang="en-US" sz="1200" b="1" dirty="0">
                          <a:latin typeface="Times New Roman"/>
                          <a:ea typeface="Calibri"/>
                          <a:cs typeface="Times New Roman"/>
                        </a:rPr>
                        <a:t>Specialty</a:t>
                      </a:r>
                      <a:endParaRPr lang="ru-RU" sz="120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338">
                <a:tc gridSpan="3">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200" b="1" dirty="0" smtClean="0">
                          <a:latin typeface="Times New Roman"/>
                          <a:ea typeface="Calibri"/>
                          <a:cs typeface="Times New Roman"/>
                        </a:rPr>
                        <a:t>FACULTY OF BIOLOGY</a:t>
                      </a:r>
                      <a:endParaRPr lang="ru-RU" sz="1200" dirty="0" smtClean="0">
                        <a:latin typeface="Calibri"/>
                        <a:ea typeface="Calibri"/>
                        <a:cs typeface="Times New Roman"/>
                      </a:endParaRPr>
                    </a:p>
                  </a:txBody>
                  <a:tcPr marL="4414" marR="4414" marT="44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26085">
                <a:tc>
                  <a:txBody>
                    <a:bodyPr/>
                    <a:lstStyle/>
                    <a:p>
                      <a:pPr algn="ctr">
                        <a:lnSpc>
                          <a:spcPct val="115000"/>
                        </a:lnSpc>
                        <a:spcAft>
                          <a:spcPts val="1000"/>
                        </a:spcAft>
                      </a:pPr>
                      <a:r>
                        <a:rPr lang="uk-UA" sz="1200" b="0">
                          <a:latin typeface="Times New Roman"/>
                          <a:ea typeface="Calibri"/>
                          <a:cs typeface="FrankRuehl"/>
                        </a:rPr>
                        <a:t>1 </a:t>
                      </a:r>
                      <a:endParaRPr lang="ru-RU" sz="1200" b="0">
                        <a:latin typeface="Times New Roman"/>
                        <a:ea typeface="Calibri"/>
                        <a:cs typeface="FrankRuehl"/>
                      </a:endParaRPr>
                    </a:p>
                  </a:txBody>
                  <a:tcPr marL="4414" marR="4414" marT="44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uk-UA" sz="1200" b="0" dirty="0">
                          <a:latin typeface="Times New Roman"/>
                          <a:ea typeface="Calibri"/>
                          <a:cs typeface="FrankRuehl"/>
                        </a:rPr>
                        <a:t>091 </a:t>
                      </a:r>
                      <a:endParaRPr lang="ru-RU" sz="1200" b="0" dirty="0">
                        <a:latin typeface="Times New Roman"/>
                        <a:ea typeface="Calibri"/>
                        <a:cs typeface="FrankRuehl"/>
                      </a:endParaRPr>
                    </a:p>
                  </a:txBody>
                  <a:tcPr marL="4414" marR="4414" marT="44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Biology</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85">
                <a:tc>
                  <a:txBody>
                    <a:bodyPr/>
                    <a:lstStyle/>
                    <a:p>
                      <a:pPr algn="ctr">
                        <a:lnSpc>
                          <a:spcPct val="115000"/>
                        </a:lnSpc>
                        <a:spcAft>
                          <a:spcPts val="1000"/>
                        </a:spcAft>
                      </a:pPr>
                      <a:r>
                        <a:rPr lang="uk-UA" sz="1200" b="0">
                          <a:latin typeface="Times New Roman"/>
                          <a:ea typeface="Calibri"/>
                          <a:cs typeface="FrankRuehl"/>
                        </a:rPr>
                        <a:t>2 </a:t>
                      </a:r>
                      <a:endParaRPr lang="ru-RU" sz="1200" b="0">
                        <a:latin typeface="Times New Roman"/>
                        <a:ea typeface="Calibri"/>
                        <a:cs typeface="FrankRuehl"/>
                      </a:endParaRPr>
                    </a:p>
                  </a:txBody>
                  <a:tcPr marL="4414" marR="4414" marT="44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uk-UA" sz="1200" b="0" dirty="0">
                          <a:latin typeface="Times New Roman"/>
                          <a:ea typeface="Calibri"/>
                          <a:cs typeface="FrankRuehl"/>
                        </a:rPr>
                        <a:t>162 </a:t>
                      </a:r>
                      <a:endParaRPr lang="ru-RU" sz="1200" b="0" dirty="0">
                        <a:latin typeface="Times New Roman"/>
                        <a:ea typeface="Calibri"/>
                        <a:cs typeface="FrankRuehl"/>
                      </a:endParaRPr>
                    </a:p>
                  </a:txBody>
                  <a:tcPr marL="4414" marR="4414" marT="44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Biotechnologies and </a:t>
                      </a:r>
                      <a:r>
                        <a:rPr lang="en-US" sz="1200" b="0" dirty="0" smtClean="0">
                          <a:latin typeface="Times New Roman"/>
                          <a:ea typeface="Calibri"/>
                          <a:cs typeface="Times New Roman"/>
                        </a:rPr>
                        <a:t>Bioengineering</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85">
                <a:tc>
                  <a:txBody>
                    <a:bodyPr/>
                    <a:lstStyle/>
                    <a:p>
                      <a:pPr algn="ctr">
                        <a:lnSpc>
                          <a:spcPct val="115000"/>
                        </a:lnSpc>
                        <a:spcAft>
                          <a:spcPts val="1000"/>
                        </a:spcAft>
                      </a:pPr>
                      <a:r>
                        <a:rPr lang="uk-UA" sz="1200" b="0">
                          <a:latin typeface="Times New Roman"/>
                          <a:ea typeface="Calibri"/>
                          <a:cs typeface="FrankRuehl"/>
                        </a:rPr>
                        <a:t>3 </a:t>
                      </a:r>
                      <a:endParaRPr lang="ru-RU" sz="1200" b="0">
                        <a:latin typeface="Times New Roman"/>
                        <a:ea typeface="Calibri"/>
                        <a:cs typeface="FrankRuehl"/>
                      </a:endParaRPr>
                    </a:p>
                  </a:txBody>
                  <a:tcPr marL="4414" marR="4414" marT="44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uk-UA" sz="1200" b="0" dirty="0">
                          <a:latin typeface="Times New Roman"/>
                          <a:ea typeface="Calibri"/>
                          <a:cs typeface="FrankRuehl"/>
                        </a:rPr>
                        <a:t>206 </a:t>
                      </a:r>
                      <a:endParaRPr lang="ru-RU" sz="1200" b="0" dirty="0">
                        <a:latin typeface="Times New Roman"/>
                        <a:ea typeface="Calibri"/>
                        <a:cs typeface="FrankRuehl"/>
                      </a:endParaRPr>
                    </a:p>
                  </a:txBody>
                  <a:tcPr marL="4414" marR="4414" marT="44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Landscape</a:t>
                      </a:r>
                      <a:r>
                        <a:rPr lang="uk-UA" sz="1200" b="0" dirty="0">
                          <a:latin typeface="Times New Roman"/>
                          <a:ea typeface="Calibri"/>
                          <a:cs typeface="Times New Roman"/>
                        </a:rPr>
                        <a:t> </a:t>
                      </a:r>
                      <a:r>
                        <a:rPr lang="en-US" sz="1200" b="0" dirty="0" smtClean="0">
                          <a:latin typeface="Times New Roman"/>
                          <a:ea typeface="Calibri"/>
                          <a:cs typeface="Times New Roman"/>
                        </a:rPr>
                        <a:t>G</a:t>
                      </a:r>
                      <a:r>
                        <a:rPr lang="uk-UA" sz="1200" b="0" dirty="0" err="1" smtClean="0">
                          <a:latin typeface="Times New Roman"/>
                          <a:ea typeface="Calibri"/>
                          <a:cs typeface="Times New Roman"/>
                        </a:rPr>
                        <a:t>ardening</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849">
                <a:tc>
                  <a:txBody>
                    <a:bodyPr/>
                    <a:lstStyle/>
                    <a:p>
                      <a:pPr algn="ctr">
                        <a:lnSpc>
                          <a:spcPct val="115000"/>
                        </a:lnSpc>
                        <a:spcAft>
                          <a:spcPts val="1000"/>
                        </a:spcAft>
                      </a:pPr>
                      <a:r>
                        <a:rPr lang="uk-UA" sz="1200" b="0" dirty="0">
                          <a:latin typeface="Times New Roman"/>
                          <a:ea typeface="Calibri"/>
                          <a:cs typeface="FrankRuehl"/>
                        </a:rPr>
                        <a:t>4 </a:t>
                      </a:r>
                      <a:endParaRPr lang="ru-RU" sz="1200" b="0" dirty="0">
                        <a:latin typeface="Times New Roman"/>
                        <a:ea typeface="Calibri"/>
                        <a:cs typeface="FrankRuehl"/>
                      </a:endParaRPr>
                    </a:p>
                  </a:txBody>
                  <a:tcPr marL="4414" marR="4414" marT="44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uk-UA" sz="1200" b="0" dirty="0">
                          <a:latin typeface="Times New Roman"/>
                          <a:ea typeface="Calibri"/>
                          <a:cs typeface="FrankRuehl"/>
                        </a:rPr>
                        <a:t>014.05 </a:t>
                      </a:r>
                      <a:endParaRPr lang="ru-RU" sz="1200" b="0" dirty="0">
                        <a:latin typeface="Times New Roman"/>
                        <a:ea typeface="Calibri"/>
                        <a:cs typeface="FrankRuehl"/>
                      </a:endParaRPr>
                    </a:p>
                  </a:txBody>
                  <a:tcPr marL="4414" marR="4414" marT="44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Secondary</a:t>
                      </a:r>
                      <a:r>
                        <a:rPr lang="uk-UA" sz="1200" b="0" dirty="0">
                          <a:latin typeface="Times New Roman"/>
                          <a:ea typeface="Calibri"/>
                          <a:cs typeface="Times New Roman"/>
                        </a:rPr>
                        <a:t> </a:t>
                      </a:r>
                      <a:r>
                        <a:rPr lang="en-US" sz="1200" b="0" dirty="0" smtClean="0">
                          <a:latin typeface="Times New Roman"/>
                          <a:ea typeface="Calibri"/>
                          <a:cs typeface="Times New Roman"/>
                        </a:rPr>
                        <a:t>E</a:t>
                      </a:r>
                      <a:r>
                        <a:rPr lang="uk-UA" sz="1200" b="0" dirty="0" err="1" smtClean="0">
                          <a:latin typeface="Times New Roman"/>
                          <a:ea typeface="Calibri"/>
                          <a:cs typeface="Times New Roman"/>
                        </a:rPr>
                        <a:t>ducation</a:t>
                      </a:r>
                      <a:r>
                        <a:rPr lang="uk-UA" sz="1200" b="0" dirty="0" smtClean="0">
                          <a:latin typeface="Times New Roman"/>
                          <a:ea typeface="Calibri"/>
                          <a:cs typeface="Times New Roman"/>
                        </a:rPr>
                        <a:t> </a:t>
                      </a:r>
                      <a:r>
                        <a:rPr lang="uk-UA" sz="1200" b="0" dirty="0">
                          <a:latin typeface="Times New Roman"/>
                          <a:ea typeface="Calibri"/>
                          <a:cs typeface="Times New Roman"/>
                        </a:rPr>
                        <a:t>(</a:t>
                      </a:r>
                      <a:r>
                        <a:rPr lang="uk-UA" sz="1200" b="0" dirty="0" err="1">
                          <a:latin typeface="Times New Roman"/>
                          <a:ea typeface="Calibri"/>
                          <a:cs typeface="Times New Roman"/>
                        </a:rPr>
                        <a:t>Biology</a:t>
                      </a:r>
                      <a:r>
                        <a:rPr lang="uk-UA" sz="1200" b="0" dirty="0">
                          <a:latin typeface="Times New Roman"/>
                          <a:ea typeface="Calibri"/>
                          <a:cs typeface="Times New Roman"/>
                        </a:rPr>
                        <a:t> </a:t>
                      </a:r>
                      <a:r>
                        <a:rPr lang="uk-UA" sz="1200" b="0" dirty="0" err="1">
                          <a:latin typeface="Times New Roman"/>
                          <a:ea typeface="Calibri"/>
                          <a:cs typeface="Times New Roman"/>
                        </a:rPr>
                        <a:t>and</a:t>
                      </a:r>
                      <a:r>
                        <a:rPr lang="uk-UA" sz="1200" b="0" dirty="0">
                          <a:latin typeface="Times New Roman"/>
                          <a:ea typeface="Calibri"/>
                          <a:cs typeface="Times New Roman"/>
                        </a:rPr>
                        <a:t> </a:t>
                      </a:r>
                      <a:r>
                        <a:rPr lang="en-US" sz="1200" b="0" dirty="0" smtClean="0">
                          <a:latin typeface="Times New Roman"/>
                          <a:ea typeface="Calibri"/>
                          <a:cs typeface="Times New Roman"/>
                        </a:rPr>
                        <a:t>H</a:t>
                      </a:r>
                      <a:r>
                        <a:rPr lang="uk-UA" sz="1200" b="0" dirty="0" err="1" smtClean="0">
                          <a:latin typeface="Times New Roman"/>
                          <a:ea typeface="Calibri"/>
                          <a:cs typeface="Times New Roman"/>
                        </a:rPr>
                        <a:t>uman</a:t>
                      </a:r>
                      <a:r>
                        <a:rPr lang="uk-UA" sz="1200" b="0" dirty="0" smtClean="0">
                          <a:latin typeface="Times New Roman"/>
                          <a:ea typeface="Calibri"/>
                          <a:cs typeface="Times New Roman"/>
                        </a:rPr>
                        <a:t> </a:t>
                      </a:r>
                      <a:r>
                        <a:rPr lang="en-US" sz="1200" b="0" dirty="0" smtClean="0">
                          <a:latin typeface="Times New Roman"/>
                          <a:ea typeface="Calibri"/>
                          <a:cs typeface="Times New Roman"/>
                        </a:rPr>
                        <a:t>H</a:t>
                      </a:r>
                      <a:r>
                        <a:rPr lang="uk-UA" sz="1200" b="0" dirty="0" err="1" smtClean="0">
                          <a:latin typeface="Times New Roman"/>
                          <a:ea typeface="Calibri"/>
                          <a:cs typeface="Times New Roman"/>
                        </a:rPr>
                        <a:t>ealth</a:t>
                      </a:r>
                      <a:r>
                        <a:rPr lang="uk-UA" sz="1200" b="0" dirty="0">
                          <a:latin typeface="Times New Roman"/>
                          <a:ea typeface="Calibri"/>
                          <a:cs typeface="Times New Roman"/>
                        </a:rPr>
                        <a:t>)</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0190">
                <a:tc gridSpan="3">
                  <a:txBody>
                    <a:bodyPr/>
                    <a:lstStyle/>
                    <a:p>
                      <a:pPr algn="ctr">
                        <a:lnSpc>
                          <a:spcPct val="115000"/>
                        </a:lnSpc>
                        <a:spcAft>
                          <a:spcPts val="0"/>
                        </a:spcAft>
                      </a:pPr>
                      <a:r>
                        <a:rPr lang="en-US" sz="1200" b="1" dirty="0">
                          <a:latin typeface="Times New Roman"/>
                          <a:ea typeface="Calibri"/>
                          <a:cs typeface="Times New Roman"/>
                        </a:rPr>
                        <a:t>FACULTY OF </a:t>
                      </a:r>
                      <a:r>
                        <a:rPr lang="en-US" sz="1200" b="1" dirty="0" smtClean="0">
                          <a:latin typeface="Times New Roman"/>
                          <a:ea typeface="Calibri"/>
                          <a:cs typeface="Times New Roman"/>
                        </a:rPr>
                        <a:t>CHEMISTRY&amp; PHARMACY</a:t>
                      </a:r>
                      <a:endParaRPr lang="ru-RU" sz="120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26085">
                <a:tc>
                  <a:txBody>
                    <a:bodyPr/>
                    <a:lstStyle/>
                    <a:p>
                      <a:pPr algn="ctr">
                        <a:lnSpc>
                          <a:spcPct val="115000"/>
                        </a:lnSpc>
                        <a:spcAft>
                          <a:spcPts val="0"/>
                        </a:spcAft>
                      </a:pPr>
                      <a:r>
                        <a:rPr lang="uk-UA" sz="1200" b="0" dirty="0">
                          <a:latin typeface="Times New Roman"/>
                          <a:ea typeface="Calibri"/>
                          <a:cs typeface="Times New Roman"/>
                        </a:rPr>
                        <a:t>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102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a:latin typeface="Times New Roman"/>
                          <a:ea typeface="Calibri"/>
                          <a:cs typeface="Times New Roman"/>
                        </a:rPr>
                        <a:t>Chemistry</a:t>
                      </a:r>
                      <a:endParaRPr lang="ru-RU" sz="1200" b="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85">
                <a:tc>
                  <a:txBody>
                    <a:bodyPr/>
                    <a:lstStyle/>
                    <a:p>
                      <a:pPr algn="ctr">
                        <a:lnSpc>
                          <a:spcPct val="115000"/>
                        </a:lnSpc>
                        <a:spcAft>
                          <a:spcPts val="0"/>
                        </a:spcAft>
                      </a:pPr>
                      <a:r>
                        <a:rPr lang="uk-UA" sz="1200" b="0" dirty="0">
                          <a:latin typeface="Times New Roman"/>
                          <a:ea typeface="Calibri"/>
                          <a:cs typeface="Times New Roman"/>
                        </a:rPr>
                        <a:t>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smtClean="0">
                          <a:latin typeface="Times New Roman"/>
                          <a:ea typeface="Calibri"/>
                          <a:cs typeface="Times New Roman"/>
                        </a:rPr>
                        <a:t>014.06</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Secondary</a:t>
                      </a:r>
                      <a:r>
                        <a:rPr lang="uk-UA" sz="1200" b="0" dirty="0">
                          <a:latin typeface="Times New Roman"/>
                          <a:ea typeface="Calibri"/>
                          <a:cs typeface="Times New Roman"/>
                        </a:rPr>
                        <a:t> </a:t>
                      </a:r>
                      <a:r>
                        <a:rPr lang="en-US" sz="1200" b="0" dirty="0" smtClean="0">
                          <a:latin typeface="Times New Roman"/>
                          <a:ea typeface="Calibri"/>
                          <a:cs typeface="Times New Roman"/>
                        </a:rPr>
                        <a:t>E</a:t>
                      </a:r>
                      <a:r>
                        <a:rPr lang="uk-UA" sz="1200" b="0" dirty="0" err="1" smtClean="0">
                          <a:latin typeface="Times New Roman"/>
                          <a:ea typeface="Calibri"/>
                          <a:cs typeface="Times New Roman"/>
                        </a:rPr>
                        <a:t>ducation</a:t>
                      </a:r>
                      <a:r>
                        <a:rPr lang="en-US" sz="1200" b="0" dirty="0" smtClean="0">
                          <a:latin typeface="Times New Roman"/>
                          <a:ea typeface="Calibri"/>
                          <a:cs typeface="Times New Roman"/>
                        </a:rPr>
                        <a:t> </a:t>
                      </a:r>
                      <a:r>
                        <a:rPr lang="en-US" sz="1200" b="0" dirty="0">
                          <a:latin typeface="Times New Roman"/>
                          <a:ea typeface="Calibri"/>
                          <a:cs typeface="Times New Roman"/>
                        </a:rPr>
                        <a:t>( Chemistry</a:t>
                      </a:r>
                      <a:r>
                        <a:rPr lang="en-US" sz="1200" b="0" dirty="0" smtClean="0">
                          <a:latin typeface="Times New Roman"/>
                          <a:ea typeface="Calibri"/>
                          <a:cs typeface="Times New Roman"/>
                        </a:rPr>
                        <a:t>)</a:t>
                      </a: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028">
                <a:tc>
                  <a:txBody>
                    <a:bodyPr/>
                    <a:lstStyle/>
                    <a:p>
                      <a:pPr algn="ctr">
                        <a:lnSpc>
                          <a:spcPct val="115000"/>
                        </a:lnSpc>
                        <a:spcAft>
                          <a:spcPts val="0"/>
                        </a:spcAft>
                      </a:pPr>
                      <a:r>
                        <a:rPr lang="en-US" sz="1200" b="0" dirty="0" smtClean="0">
                          <a:latin typeface="Times New Roman" pitchFamily="18" charset="0"/>
                          <a:ea typeface="Calibri"/>
                          <a:cs typeface="Times New Roman" pitchFamily="18" charset="0"/>
                        </a:rPr>
                        <a:t>3</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smtClean="0">
                          <a:latin typeface="Times New Roman" pitchFamily="18" charset="0"/>
                          <a:ea typeface="Calibri"/>
                          <a:cs typeface="Times New Roman" pitchFamily="18" charset="0"/>
                        </a:rPr>
                        <a:t>226</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err="1" smtClean="0">
                          <a:latin typeface="Times New Roman" pitchFamily="18" charset="0"/>
                          <a:ea typeface="Calibri"/>
                          <a:cs typeface="Times New Roman" pitchFamily="18" charset="0"/>
                        </a:rPr>
                        <a:t>Farmacia</a:t>
                      </a:r>
                      <a:r>
                        <a:rPr lang="en-US" sz="1200" b="0" dirty="0" smtClean="0">
                          <a:latin typeface="Times New Roman" pitchFamily="18" charset="0"/>
                          <a:ea typeface="Calibri"/>
                          <a:cs typeface="Times New Roman" pitchFamily="18" charset="0"/>
                        </a:rPr>
                        <a:t> </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780">
                <a:tc gridSpan="3">
                  <a:txBody>
                    <a:bodyPr/>
                    <a:lstStyle/>
                    <a:p>
                      <a:pPr algn="l">
                        <a:lnSpc>
                          <a:spcPct val="115000"/>
                        </a:lnSpc>
                        <a:spcAft>
                          <a:spcPts val="0"/>
                        </a:spcAft>
                      </a:pPr>
                      <a:endParaRPr lang="ru-RU" sz="1200" b="1" dirty="0">
                        <a:latin typeface="Calibri"/>
                        <a:ea typeface="Calibri"/>
                        <a:cs typeface="Times New Roman"/>
                      </a:endParaRPr>
                    </a:p>
                    <a:p>
                      <a:pPr algn="ctr">
                        <a:lnSpc>
                          <a:spcPct val="115000"/>
                        </a:lnSpc>
                        <a:spcAft>
                          <a:spcPts val="0"/>
                        </a:spcAft>
                      </a:pPr>
                      <a:r>
                        <a:rPr lang="uk-UA" sz="1200" b="1" dirty="0">
                          <a:latin typeface="Times New Roman"/>
                          <a:ea typeface="Calibri"/>
                          <a:cs typeface="Times New Roman"/>
                        </a:rPr>
                        <a:t>FACULTY </a:t>
                      </a:r>
                      <a:r>
                        <a:rPr lang="en-US" sz="1200" b="1" dirty="0">
                          <a:latin typeface="Times New Roman"/>
                          <a:ea typeface="Calibri"/>
                          <a:cs typeface="Times New Roman"/>
                        </a:rPr>
                        <a:t>OF </a:t>
                      </a:r>
                      <a:r>
                        <a:rPr lang="uk-UA" sz="1200" b="1" dirty="0">
                          <a:latin typeface="Times New Roman"/>
                          <a:ea typeface="Calibri"/>
                          <a:cs typeface="Times New Roman"/>
                        </a:rPr>
                        <a:t>ECONOMICS AND LAW </a:t>
                      </a:r>
                      <a:endParaRPr lang="ru-RU" sz="1200" b="1"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88032">
                <a:tc>
                  <a:txBody>
                    <a:bodyPr/>
                    <a:lstStyle/>
                    <a:p>
                      <a:pPr algn="ctr">
                        <a:lnSpc>
                          <a:spcPct val="115000"/>
                        </a:lnSpc>
                        <a:spcAft>
                          <a:spcPts val="0"/>
                        </a:spcAft>
                      </a:pPr>
                      <a:r>
                        <a:rPr lang="uk-UA" sz="1200" b="0" dirty="0">
                          <a:latin typeface="Times New Roman"/>
                          <a:ea typeface="Calibri"/>
                          <a:cs typeface="Times New Roman"/>
                        </a:rPr>
                        <a:t>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081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a:latin typeface="Times New Roman"/>
                          <a:ea typeface="Calibri"/>
                          <a:cs typeface="Times New Roman"/>
                        </a:rPr>
                        <a:t>Jurisprudence</a:t>
                      </a:r>
                      <a:endParaRPr lang="ru-RU" sz="1200" b="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ctr">
                        <a:lnSpc>
                          <a:spcPct val="115000"/>
                        </a:lnSpc>
                        <a:spcAft>
                          <a:spcPts val="0"/>
                        </a:spcAft>
                      </a:pPr>
                      <a:r>
                        <a:rPr lang="uk-UA" sz="1200" b="0" dirty="0">
                          <a:latin typeface="Times New Roman"/>
                          <a:ea typeface="Calibri"/>
                          <a:cs typeface="Times New Roman"/>
                        </a:rPr>
                        <a:t>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071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Accounting</a:t>
                      </a:r>
                      <a:r>
                        <a:rPr lang="uk-UA" sz="1200" b="0" dirty="0">
                          <a:latin typeface="Times New Roman"/>
                          <a:ea typeface="Calibri"/>
                          <a:cs typeface="Times New Roman"/>
                        </a:rPr>
                        <a:t> </a:t>
                      </a:r>
                      <a:r>
                        <a:rPr lang="uk-UA" sz="1200" b="0" dirty="0" err="1">
                          <a:latin typeface="Times New Roman"/>
                          <a:ea typeface="Calibri"/>
                          <a:cs typeface="Times New Roman"/>
                        </a:rPr>
                        <a:t>and</a:t>
                      </a:r>
                      <a:r>
                        <a:rPr lang="uk-UA" sz="1200" b="0" dirty="0">
                          <a:latin typeface="Times New Roman"/>
                          <a:ea typeface="Calibri"/>
                          <a:cs typeface="Times New Roman"/>
                        </a:rPr>
                        <a:t> </a:t>
                      </a:r>
                      <a:r>
                        <a:rPr lang="en-US" sz="1200" b="0" dirty="0" smtClean="0">
                          <a:latin typeface="Times New Roman"/>
                          <a:ea typeface="Calibri"/>
                          <a:cs typeface="Times New Roman"/>
                        </a:rPr>
                        <a:t>T</a:t>
                      </a:r>
                      <a:r>
                        <a:rPr lang="uk-UA" sz="1200" b="0" dirty="0" err="1" smtClean="0">
                          <a:latin typeface="Times New Roman"/>
                          <a:ea typeface="Calibri"/>
                          <a:cs typeface="Times New Roman"/>
                        </a:rPr>
                        <a:t>axation</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ctr">
                        <a:lnSpc>
                          <a:spcPct val="115000"/>
                        </a:lnSpc>
                        <a:spcAft>
                          <a:spcPts val="0"/>
                        </a:spcAft>
                      </a:pPr>
                      <a:r>
                        <a:rPr lang="uk-UA" sz="1200" b="0" dirty="0">
                          <a:latin typeface="Times New Roman"/>
                          <a:ea typeface="Calibri"/>
                          <a:cs typeface="Times New Roman"/>
                        </a:rPr>
                        <a:t>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072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Finance</a:t>
                      </a:r>
                      <a:r>
                        <a:rPr lang="uk-UA" sz="1200" b="0" dirty="0">
                          <a:latin typeface="Times New Roman"/>
                          <a:ea typeface="Calibri"/>
                          <a:cs typeface="Times New Roman"/>
                        </a:rPr>
                        <a:t>, </a:t>
                      </a:r>
                      <a:r>
                        <a:rPr lang="uk-UA" sz="1200" b="0" dirty="0" err="1">
                          <a:latin typeface="Times New Roman"/>
                          <a:ea typeface="Calibri"/>
                          <a:cs typeface="Times New Roman"/>
                        </a:rPr>
                        <a:t>Banking</a:t>
                      </a:r>
                      <a:r>
                        <a:rPr lang="uk-UA" sz="1200" b="0" dirty="0">
                          <a:latin typeface="Times New Roman"/>
                          <a:ea typeface="Calibri"/>
                          <a:cs typeface="Times New Roman"/>
                        </a:rPr>
                        <a:t> </a:t>
                      </a:r>
                      <a:r>
                        <a:rPr lang="uk-UA" sz="1200" b="0" dirty="0" err="1">
                          <a:latin typeface="Times New Roman"/>
                          <a:ea typeface="Calibri"/>
                          <a:cs typeface="Times New Roman"/>
                        </a:rPr>
                        <a:t>and</a:t>
                      </a:r>
                      <a:r>
                        <a:rPr lang="uk-UA" sz="1200" b="0" dirty="0">
                          <a:latin typeface="Times New Roman"/>
                          <a:ea typeface="Calibri"/>
                          <a:cs typeface="Times New Roman"/>
                        </a:rPr>
                        <a:t> </a:t>
                      </a:r>
                      <a:r>
                        <a:rPr lang="uk-UA" sz="1200" b="0" dirty="0" err="1">
                          <a:latin typeface="Times New Roman"/>
                          <a:ea typeface="Calibri"/>
                          <a:cs typeface="Times New Roman"/>
                        </a:rPr>
                        <a:t>Insurance</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ctr">
                        <a:lnSpc>
                          <a:spcPct val="115000"/>
                        </a:lnSpc>
                        <a:spcAft>
                          <a:spcPts val="0"/>
                        </a:spcAft>
                      </a:pPr>
                      <a:r>
                        <a:rPr lang="uk-UA" sz="1200" b="0" dirty="0">
                          <a:latin typeface="Times New Roman"/>
                          <a:ea typeface="Calibri"/>
                          <a:cs typeface="Times New Roman"/>
                        </a:rPr>
                        <a:t>4</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073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Management</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ctr">
                        <a:lnSpc>
                          <a:spcPct val="115000"/>
                        </a:lnSpc>
                        <a:spcAft>
                          <a:spcPts val="0"/>
                        </a:spcAft>
                      </a:pPr>
                      <a:r>
                        <a:rPr lang="uk-UA" sz="1200" b="0" dirty="0">
                          <a:latin typeface="Times New Roman"/>
                          <a:ea typeface="Calibri"/>
                          <a:cs typeface="Times New Roman"/>
                        </a:rPr>
                        <a:t>5</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051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Economics</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Таблица 3"/>
          <p:cNvGraphicFramePr>
            <a:graphicFrameLocks noGrp="1"/>
          </p:cNvGraphicFramePr>
          <p:nvPr/>
        </p:nvGraphicFramePr>
        <p:xfrm>
          <a:off x="341387" y="5673874"/>
          <a:ext cx="6264696" cy="3175200"/>
        </p:xfrm>
        <a:graphic>
          <a:graphicData uri="http://schemas.openxmlformats.org/drawingml/2006/table">
            <a:tbl>
              <a:tblPr/>
              <a:tblGrid>
                <a:gridCol w="874144"/>
                <a:gridCol w="2306768"/>
                <a:gridCol w="3083784"/>
              </a:tblGrid>
              <a:tr h="432048">
                <a:tc gridSpan="3">
                  <a:txBody>
                    <a:bodyPr/>
                    <a:lstStyle/>
                    <a:p>
                      <a:pPr algn="ctr">
                        <a:lnSpc>
                          <a:spcPct val="115000"/>
                        </a:lnSpc>
                        <a:spcAft>
                          <a:spcPts val="0"/>
                        </a:spcAft>
                      </a:pPr>
                      <a:r>
                        <a:rPr lang="en-US" sz="1200" b="1" dirty="0">
                          <a:latin typeface="Times New Roman"/>
                          <a:ea typeface="Calibri"/>
                          <a:cs typeface="Times New Roman"/>
                        </a:rPr>
                        <a:t>FACULTY OF GEOLOGY AND GEOGRAPHY</a:t>
                      </a:r>
                      <a:endParaRPr lang="ru-RU" sz="120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342894">
                <a:tc>
                  <a:txBody>
                    <a:bodyPr/>
                    <a:lstStyle/>
                    <a:p>
                      <a:pPr algn="ctr">
                        <a:lnSpc>
                          <a:spcPct val="115000"/>
                        </a:lnSpc>
                        <a:spcAft>
                          <a:spcPts val="0"/>
                        </a:spcAft>
                      </a:pPr>
                      <a:r>
                        <a:rPr lang="uk-UA" sz="1200" b="0" dirty="0">
                          <a:latin typeface="Times New Roman"/>
                          <a:ea typeface="Calibri"/>
                          <a:cs typeface="Times New Roman"/>
                        </a:rPr>
                        <a:t>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103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Earth</a:t>
                      </a:r>
                      <a:r>
                        <a:rPr lang="uk-UA" sz="1200" b="0" dirty="0">
                          <a:latin typeface="Times New Roman"/>
                          <a:ea typeface="Calibri"/>
                          <a:cs typeface="Times New Roman"/>
                        </a:rPr>
                        <a:t> </a:t>
                      </a:r>
                      <a:r>
                        <a:rPr lang="uk-UA" sz="1200" b="0" dirty="0" err="1">
                          <a:latin typeface="Times New Roman"/>
                          <a:ea typeface="Calibri"/>
                          <a:cs typeface="Times New Roman"/>
                        </a:rPr>
                        <a:t>Sciences</a:t>
                      </a:r>
                      <a:r>
                        <a:rPr lang="uk-UA" sz="1200" b="0" dirty="0">
                          <a:latin typeface="Times New Roman"/>
                          <a:ea typeface="Calibri"/>
                          <a:cs typeface="Times New Roman"/>
                        </a:rPr>
                        <a:t> (</a:t>
                      </a:r>
                      <a:r>
                        <a:rPr lang="uk-UA" sz="1200" b="0" dirty="0" err="1">
                          <a:latin typeface="Times New Roman"/>
                          <a:ea typeface="Calibri"/>
                          <a:cs typeface="Times New Roman"/>
                        </a:rPr>
                        <a:t>Geology</a:t>
                      </a:r>
                      <a:r>
                        <a:rPr lang="uk-UA" sz="1200" b="0" dirty="0">
                          <a:latin typeface="Times New Roman"/>
                          <a:ea typeface="Calibri"/>
                          <a:cs typeface="Times New Roman"/>
                        </a:rPr>
                        <a:t>)</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894">
                <a:tc>
                  <a:txBody>
                    <a:bodyPr/>
                    <a:lstStyle/>
                    <a:p>
                      <a:pPr algn="ctr">
                        <a:lnSpc>
                          <a:spcPct val="115000"/>
                        </a:lnSpc>
                        <a:spcAft>
                          <a:spcPts val="0"/>
                        </a:spcAft>
                      </a:pPr>
                      <a:r>
                        <a:rPr lang="uk-UA" sz="1200" b="0" dirty="0">
                          <a:latin typeface="Times New Roman"/>
                          <a:ea typeface="Calibri"/>
                          <a:cs typeface="Times New Roman"/>
                        </a:rPr>
                        <a:t>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106</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ctr">
                        <a:lnSpc>
                          <a:spcPct val="115000"/>
                        </a:lnSpc>
                        <a:spcAft>
                          <a:spcPts val="0"/>
                        </a:spcAft>
                      </a:pPr>
                      <a:r>
                        <a:rPr lang="en-US" sz="1200" b="0" dirty="0">
                          <a:latin typeface="Times New Roman"/>
                          <a:ea typeface="Calibri"/>
                          <a:cs typeface="Times New Roman"/>
                        </a:rPr>
                        <a:t>Geography</a:t>
                      </a:r>
                      <a:endParaRPr lang="ru-RU" sz="1200" b="0" dirty="0">
                        <a:latin typeface="Calibri"/>
                        <a:ea typeface="Calibri"/>
                        <a:cs typeface="Times New Roman"/>
                      </a:endParaRPr>
                    </a:p>
                  </a:txBody>
                  <a:tcPr marL="10167" marR="10167" marT="0" marB="0">
                    <a:lnT w="12700" cap="flat" cmpd="sng" algn="ctr">
                      <a:solidFill>
                        <a:srgbClr val="000000"/>
                      </a:solidFill>
                      <a:prstDash val="solid"/>
                      <a:round/>
                      <a:headEnd type="none" w="med" len="med"/>
                      <a:tailEnd type="none" w="med" len="med"/>
                    </a:lnT>
                  </a:tcPr>
                </a:tc>
              </a:tr>
              <a:tr h="342894">
                <a:tc>
                  <a:txBody>
                    <a:bodyPr/>
                    <a:lstStyle/>
                    <a:p>
                      <a:pPr algn="ctr">
                        <a:lnSpc>
                          <a:spcPct val="115000"/>
                        </a:lnSpc>
                        <a:spcAft>
                          <a:spcPts val="0"/>
                        </a:spcAft>
                      </a:pPr>
                      <a:r>
                        <a:rPr lang="uk-UA" sz="1200" b="0" dirty="0">
                          <a:latin typeface="Times New Roman"/>
                          <a:ea typeface="Calibri"/>
                          <a:cs typeface="Times New Roman"/>
                        </a:rPr>
                        <a:t>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242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Tourism</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r h="342894">
                <a:tc>
                  <a:txBody>
                    <a:bodyPr/>
                    <a:lstStyle/>
                    <a:p>
                      <a:pPr algn="ctr">
                        <a:lnSpc>
                          <a:spcPct val="115000"/>
                        </a:lnSpc>
                        <a:spcAft>
                          <a:spcPts val="0"/>
                        </a:spcAft>
                      </a:pPr>
                      <a:r>
                        <a:rPr lang="uk-UA" sz="1200" b="0">
                          <a:latin typeface="Times New Roman"/>
                          <a:ea typeface="Calibri"/>
                          <a:cs typeface="Times New Roman"/>
                        </a:rPr>
                        <a:t>4</a:t>
                      </a:r>
                      <a:endParaRPr lang="ru-RU" sz="1200" b="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smtClean="0">
                          <a:latin typeface="Times New Roman"/>
                          <a:ea typeface="Calibri"/>
                          <a:cs typeface="Times New Roman"/>
                        </a:rPr>
                        <a:t>014.07</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Secondary</a:t>
                      </a:r>
                      <a:r>
                        <a:rPr lang="uk-UA" sz="1200" b="0" dirty="0">
                          <a:latin typeface="Times New Roman"/>
                          <a:ea typeface="Calibri"/>
                          <a:cs typeface="Times New Roman"/>
                        </a:rPr>
                        <a:t> </a:t>
                      </a:r>
                      <a:r>
                        <a:rPr lang="en-US" sz="1200" b="0" dirty="0" smtClean="0">
                          <a:latin typeface="Times New Roman"/>
                          <a:ea typeface="Calibri"/>
                          <a:cs typeface="Times New Roman"/>
                        </a:rPr>
                        <a:t>E</a:t>
                      </a:r>
                      <a:r>
                        <a:rPr lang="uk-UA" sz="1200" b="0" dirty="0" err="1" smtClean="0">
                          <a:latin typeface="Times New Roman"/>
                          <a:ea typeface="Calibri"/>
                          <a:cs typeface="Times New Roman"/>
                        </a:rPr>
                        <a:t>ducation</a:t>
                      </a:r>
                      <a:r>
                        <a:rPr lang="uk-UA" sz="1200" b="0" dirty="0" smtClean="0">
                          <a:latin typeface="Times New Roman"/>
                          <a:ea typeface="Calibri"/>
                          <a:cs typeface="Times New Roman"/>
                        </a:rPr>
                        <a:t> </a:t>
                      </a:r>
                      <a:r>
                        <a:rPr lang="uk-UA" sz="1200" b="0" dirty="0">
                          <a:latin typeface="Times New Roman"/>
                          <a:ea typeface="Calibri"/>
                          <a:cs typeface="Times New Roman"/>
                        </a:rPr>
                        <a:t>(</a:t>
                      </a:r>
                      <a:r>
                        <a:rPr lang="uk-UA" sz="1200" b="0" dirty="0" err="1">
                          <a:latin typeface="Times New Roman"/>
                          <a:ea typeface="Calibri"/>
                          <a:cs typeface="Times New Roman"/>
                        </a:rPr>
                        <a:t>Geography</a:t>
                      </a:r>
                      <a:r>
                        <a:rPr lang="uk-UA" sz="1200" b="0" dirty="0">
                          <a:latin typeface="Times New Roman"/>
                          <a:ea typeface="Calibri"/>
                          <a:cs typeface="Times New Roman"/>
                        </a:rPr>
                        <a:t>)</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894">
                <a:tc gridSpan="3">
                  <a:txBody>
                    <a:bodyPr/>
                    <a:lstStyle/>
                    <a:p>
                      <a:pPr algn="ctr">
                        <a:lnSpc>
                          <a:spcPct val="115000"/>
                        </a:lnSpc>
                        <a:spcAft>
                          <a:spcPts val="0"/>
                        </a:spcAft>
                      </a:pPr>
                      <a:r>
                        <a:rPr lang="uk-UA" sz="1200" b="1" dirty="0" smtClean="0">
                          <a:latin typeface="Times New Roman"/>
                          <a:ea typeface="Calibri"/>
                          <a:cs typeface="Times New Roman"/>
                        </a:rPr>
                        <a:t>FACULTY OF HISTORY AND PHILOSOPHY</a:t>
                      </a:r>
                      <a:endParaRPr lang="ru-RU" sz="1200" b="1"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894">
                <a:tc>
                  <a:txBody>
                    <a:bodyPr/>
                    <a:lstStyle/>
                    <a:p>
                      <a:pPr algn="ctr">
                        <a:lnSpc>
                          <a:spcPct val="115000"/>
                        </a:lnSpc>
                        <a:spcAft>
                          <a:spcPts val="0"/>
                        </a:spcAft>
                      </a:pPr>
                      <a:r>
                        <a:rPr lang="uk-UA" sz="1200" b="0" dirty="0">
                          <a:latin typeface="Times New Roman"/>
                          <a:ea typeface="Calibri"/>
                          <a:cs typeface="Times New Roman"/>
                        </a:rPr>
                        <a:t>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032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uk-UA" sz="1200" b="0" dirty="0" err="1">
                          <a:latin typeface="Times New Roman"/>
                          <a:ea typeface="Calibri"/>
                          <a:cs typeface="Times New Roman"/>
                        </a:rPr>
                        <a:t>History</a:t>
                      </a:r>
                      <a:r>
                        <a:rPr lang="uk-UA" sz="1200" b="0" dirty="0">
                          <a:latin typeface="Times New Roman"/>
                          <a:ea typeface="Calibri"/>
                          <a:cs typeface="Times New Roman"/>
                        </a:rPr>
                        <a:t> </a:t>
                      </a:r>
                      <a:r>
                        <a:rPr lang="uk-UA" sz="1200" b="0" dirty="0" err="1">
                          <a:latin typeface="Times New Roman"/>
                          <a:ea typeface="Calibri"/>
                          <a:cs typeface="Times New Roman"/>
                        </a:rPr>
                        <a:t>and</a:t>
                      </a:r>
                      <a:r>
                        <a:rPr lang="uk-UA" sz="1200" b="0" dirty="0">
                          <a:latin typeface="Times New Roman"/>
                          <a:ea typeface="Calibri"/>
                          <a:cs typeface="Times New Roman"/>
                        </a:rPr>
                        <a:t> </a:t>
                      </a:r>
                      <a:r>
                        <a:rPr lang="en-US" sz="1200" b="0" dirty="0" smtClean="0">
                          <a:latin typeface="Times New Roman"/>
                          <a:ea typeface="Calibri"/>
                          <a:cs typeface="Times New Roman"/>
                        </a:rPr>
                        <a:t>A</a:t>
                      </a:r>
                      <a:r>
                        <a:rPr lang="uk-UA" sz="1200" b="0" dirty="0" err="1" smtClean="0">
                          <a:latin typeface="Times New Roman"/>
                          <a:ea typeface="Calibri"/>
                          <a:cs typeface="Times New Roman"/>
                        </a:rPr>
                        <a:t>rcheology</a:t>
                      </a:r>
                      <a:endParaRPr lang="ru-RU" sz="1200" b="0" dirty="0">
                        <a:latin typeface="Calibri"/>
                        <a:ea typeface="Calibri"/>
                        <a:cs typeface="Times New Roman"/>
                      </a:endParaRPr>
                    </a:p>
                  </a:txBody>
                  <a:tcPr marL="10167" marR="10167" marT="0" marB="0"/>
                </a:tc>
              </a:tr>
              <a:tr h="342894">
                <a:tc>
                  <a:txBody>
                    <a:bodyPr/>
                    <a:lstStyle/>
                    <a:p>
                      <a:pPr algn="ctr">
                        <a:lnSpc>
                          <a:spcPct val="115000"/>
                        </a:lnSpc>
                        <a:spcAft>
                          <a:spcPts val="0"/>
                        </a:spcAft>
                      </a:pPr>
                      <a:r>
                        <a:rPr lang="uk-UA" sz="1200" b="0" dirty="0">
                          <a:latin typeface="Times New Roman"/>
                          <a:ea typeface="Calibri"/>
                          <a:cs typeface="Times New Roman"/>
                        </a:rPr>
                        <a:t>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033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uk-UA" sz="1200" b="0" dirty="0" err="1">
                          <a:latin typeface="Times New Roman"/>
                          <a:ea typeface="Calibri"/>
                          <a:cs typeface="Times New Roman"/>
                        </a:rPr>
                        <a:t>Philosophy</a:t>
                      </a:r>
                      <a:endParaRPr lang="ru-RU" sz="1200" b="0" dirty="0">
                        <a:latin typeface="Calibri"/>
                        <a:ea typeface="Calibri"/>
                        <a:cs typeface="Times New Roman"/>
                      </a:endParaRPr>
                    </a:p>
                  </a:txBody>
                  <a:tcPr marL="10167" marR="10167" marT="0" marB="0"/>
                </a:tc>
              </a:tr>
              <a:tr h="342894">
                <a:tc>
                  <a:txBody>
                    <a:bodyPr/>
                    <a:lstStyle/>
                    <a:p>
                      <a:pPr algn="ctr">
                        <a:lnSpc>
                          <a:spcPct val="115000"/>
                        </a:lnSpc>
                        <a:spcAft>
                          <a:spcPts val="0"/>
                        </a:spcAft>
                      </a:pPr>
                      <a:r>
                        <a:rPr lang="uk-UA" sz="1200" b="0" dirty="0">
                          <a:latin typeface="Times New Roman"/>
                          <a:ea typeface="Calibri"/>
                          <a:cs typeface="Times New Roman"/>
                        </a:rPr>
                        <a:t>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034</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uk-UA" sz="1200" b="0" dirty="0" err="1">
                          <a:latin typeface="Times New Roman"/>
                          <a:ea typeface="Calibri"/>
                          <a:cs typeface="Times New Roman"/>
                        </a:rPr>
                        <a:t>Culturology</a:t>
                      </a:r>
                      <a:endParaRPr lang="ru-RU" sz="1200" b="0" dirty="0">
                        <a:latin typeface="Calibri"/>
                        <a:ea typeface="Calibri"/>
                        <a:cs typeface="Times New Roman"/>
                      </a:endParaRPr>
                    </a:p>
                  </a:txBody>
                  <a:tcPr marL="10167" marR="10167" marT="0" marB="0"/>
                </a:tc>
              </a:tr>
            </a:tbl>
          </a:graphicData>
        </a:graphic>
      </p:graphicFrame>
      <p:sp>
        <p:nvSpPr>
          <p:cNvPr id="6" name="Rectangle 1"/>
          <p:cNvSpPr>
            <a:spLocks noChangeArrowheads="1"/>
          </p:cNvSpPr>
          <p:nvPr/>
        </p:nvSpPr>
        <p:spPr bwMode="auto">
          <a:xfrm>
            <a:off x="-1588" y="-87313"/>
            <a:ext cx="6877051" cy="792163"/>
          </a:xfrm>
          <a:prstGeom prst="rect">
            <a:avLst/>
          </a:prstGeom>
          <a:gradFill rotWithShape="0">
            <a:gsLst>
              <a:gs pos="0">
                <a:srgbClr val="FFEFD1"/>
              </a:gs>
              <a:gs pos="64999">
                <a:srgbClr val="F0EBD5"/>
              </a:gs>
              <a:gs pos="100000">
                <a:srgbClr val="D1C39F"/>
              </a:gs>
            </a:gsLst>
            <a:lin ang="2700000" scaled="0"/>
          </a:gra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gn="ctr">
              <a:buSzPct val="100000"/>
              <a:defRPr/>
            </a:pPr>
            <a:r>
              <a:rPr lang="en-US" sz="2300" dirty="0" smtClean="0">
                <a:latin typeface="Times New Roman" pitchFamily="18" charset="0"/>
                <a:cs typeface="Times New Roman" pitchFamily="18" charset="0"/>
              </a:rPr>
              <a:t>LIST OF SPECIALITIES</a:t>
            </a:r>
            <a:endParaRPr lang="en-US" altLang="ru-RU" sz="2300" dirty="0">
              <a:solidFill>
                <a:srgbClr val="006633"/>
              </a:solidFill>
              <a:effectLst>
                <a:outerShdw blurRad="38100" dist="38100" dir="2700000" algn="tl">
                  <a:srgbClr val="000000"/>
                </a:outerShdw>
              </a:effectLst>
              <a:latin typeface="Times New Roman" pitchFamily="18" charset="0"/>
              <a:cs typeface="Times New Roman" pitchFamily="18" charset="0"/>
            </a:endParaRPr>
          </a:p>
        </p:txBody>
      </p:sp>
      <p:sp>
        <p:nvSpPr>
          <p:cNvPr id="8"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42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41387" y="777330"/>
          <a:ext cx="6264696" cy="5858570"/>
        </p:xfrm>
        <a:graphic>
          <a:graphicData uri="http://schemas.openxmlformats.org/drawingml/2006/table">
            <a:tbl>
              <a:tblPr/>
              <a:tblGrid>
                <a:gridCol w="854047"/>
                <a:gridCol w="2253740"/>
                <a:gridCol w="3156909"/>
              </a:tblGrid>
              <a:tr h="423614">
                <a:tc gridSpan="3">
                  <a:txBody>
                    <a:bodyPr/>
                    <a:lstStyle/>
                    <a:p>
                      <a:pPr algn="ctr">
                        <a:lnSpc>
                          <a:spcPct val="115000"/>
                        </a:lnSpc>
                        <a:spcAft>
                          <a:spcPts val="0"/>
                        </a:spcAft>
                      </a:pPr>
                      <a:endParaRPr lang="ru-RU" sz="1200" dirty="0">
                        <a:latin typeface="Calibri"/>
                        <a:ea typeface="Calibri"/>
                        <a:cs typeface="Times New Roman"/>
                      </a:endParaRPr>
                    </a:p>
                    <a:p>
                      <a:pPr algn="ctr">
                        <a:lnSpc>
                          <a:spcPct val="115000"/>
                        </a:lnSpc>
                        <a:spcAft>
                          <a:spcPts val="0"/>
                        </a:spcAft>
                      </a:pPr>
                      <a:r>
                        <a:rPr lang="en-US" sz="1200" b="1" dirty="0">
                          <a:latin typeface="Times New Roman"/>
                          <a:ea typeface="Calibri"/>
                          <a:cs typeface="Times New Roman"/>
                        </a:rPr>
                        <a:t>FACULTY OF INTERNATIONAL RELATIONS, POLITICAL SCIENCE AND SOCIOLOGY </a:t>
                      </a:r>
                      <a:endParaRPr lang="ru-RU" sz="120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55200">
                <a:tc>
                  <a:txBody>
                    <a:bodyPr/>
                    <a:lstStyle/>
                    <a:p>
                      <a:pPr algn="ctr">
                        <a:lnSpc>
                          <a:spcPct val="115000"/>
                        </a:lnSpc>
                        <a:spcAft>
                          <a:spcPts val="0"/>
                        </a:spcAft>
                      </a:pPr>
                      <a:r>
                        <a:rPr lang="uk-UA" sz="1200" b="0" dirty="0">
                          <a:latin typeface="Times New Roman"/>
                          <a:ea typeface="Calibri"/>
                          <a:cs typeface="Times New Roman"/>
                        </a:rPr>
                        <a:t>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291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International</a:t>
                      </a:r>
                      <a:r>
                        <a:rPr lang="uk-UA" sz="1200" b="0" dirty="0">
                          <a:latin typeface="Times New Roman"/>
                          <a:ea typeface="Calibri"/>
                          <a:cs typeface="Times New Roman"/>
                        </a:rPr>
                        <a:t> </a:t>
                      </a:r>
                      <a:r>
                        <a:rPr lang="en-US" sz="1200" b="0" dirty="0" smtClean="0">
                          <a:latin typeface="Times New Roman"/>
                          <a:ea typeface="Calibri"/>
                          <a:cs typeface="Times New Roman"/>
                        </a:rPr>
                        <a:t>R</a:t>
                      </a:r>
                      <a:r>
                        <a:rPr lang="uk-UA" sz="1200" b="0" dirty="0" err="1" smtClean="0">
                          <a:latin typeface="Times New Roman"/>
                          <a:ea typeface="Calibri"/>
                          <a:cs typeface="Times New Roman"/>
                        </a:rPr>
                        <a:t>elations</a:t>
                      </a:r>
                      <a:r>
                        <a:rPr lang="uk-UA" sz="1200" b="0" dirty="0">
                          <a:latin typeface="Times New Roman"/>
                          <a:ea typeface="Calibri"/>
                          <a:cs typeface="Times New Roman"/>
                        </a:rPr>
                        <a:t>, </a:t>
                      </a:r>
                      <a:r>
                        <a:rPr lang="en-US" sz="1200" b="0" dirty="0" smtClean="0">
                          <a:latin typeface="Times New Roman"/>
                          <a:ea typeface="Calibri"/>
                          <a:cs typeface="Times New Roman"/>
                        </a:rPr>
                        <a:t>P</a:t>
                      </a:r>
                      <a:r>
                        <a:rPr lang="uk-UA" sz="1200" b="0" dirty="0" err="1" smtClean="0">
                          <a:latin typeface="Times New Roman"/>
                          <a:ea typeface="Calibri"/>
                          <a:cs typeface="Times New Roman"/>
                        </a:rPr>
                        <a:t>ublic</a:t>
                      </a:r>
                      <a:r>
                        <a:rPr lang="uk-UA" sz="1200" b="0" dirty="0" smtClean="0">
                          <a:latin typeface="Times New Roman"/>
                          <a:ea typeface="Calibri"/>
                          <a:cs typeface="Times New Roman"/>
                        </a:rPr>
                        <a:t> </a:t>
                      </a:r>
                      <a:r>
                        <a:rPr lang="en-US" sz="1200" b="0" dirty="0" smtClean="0">
                          <a:latin typeface="Times New Roman"/>
                          <a:ea typeface="Calibri"/>
                          <a:cs typeface="Times New Roman"/>
                        </a:rPr>
                        <a:t>C</a:t>
                      </a:r>
                      <a:r>
                        <a:rPr lang="uk-UA" sz="1200" b="0" dirty="0" err="1" smtClean="0">
                          <a:latin typeface="Times New Roman"/>
                          <a:ea typeface="Calibri"/>
                          <a:cs typeface="Times New Roman"/>
                        </a:rPr>
                        <a:t>ommunications</a:t>
                      </a:r>
                      <a:r>
                        <a:rPr lang="uk-UA" sz="1200" b="0" dirty="0" smtClean="0">
                          <a:latin typeface="Times New Roman"/>
                          <a:ea typeface="Calibri"/>
                          <a:cs typeface="Times New Roman"/>
                        </a:rPr>
                        <a:t> </a:t>
                      </a:r>
                      <a:r>
                        <a:rPr lang="uk-UA" sz="1200" b="0" dirty="0" err="1">
                          <a:latin typeface="Times New Roman"/>
                          <a:ea typeface="Calibri"/>
                          <a:cs typeface="Times New Roman"/>
                        </a:rPr>
                        <a:t>and</a:t>
                      </a:r>
                      <a:r>
                        <a:rPr lang="uk-UA" sz="1200" b="0" dirty="0">
                          <a:latin typeface="Times New Roman"/>
                          <a:ea typeface="Calibri"/>
                          <a:cs typeface="Times New Roman"/>
                        </a:rPr>
                        <a:t> </a:t>
                      </a:r>
                      <a:r>
                        <a:rPr lang="en-US" sz="1200" b="0" dirty="0" smtClean="0">
                          <a:latin typeface="Times New Roman"/>
                          <a:ea typeface="Calibri"/>
                          <a:cs typeface="Times New Roman"/>
                        </a:rPr>
                        <a:t>R</a:t>
                      </a:r>
                      <a:r>
                        <a:rPr lang="uk-UA" sz="1200" b="0" dirty="0" err="1" smtClean="0">
                          <a:latin typeface="Times New Roman"/>
                          <a:ea typeface="Calibri"/>
                          <a:cs typeface="Times New Roman"/>
                        </a:rPr>
                        <a:t>egional</a:t>
                      </a:r>
                      <a:r>
                        <a:rPr lang="uk-UA" sz="1200" b="0" dirty="0" smtClean="0">
                          <a:latin typeface="Times New Roman"/>
                          <a:ea typeface="Calibri"/>
                          <a:cs typeface="Times New Roman"/>
                        </a:rPr>
                        <a:t> </a:t>
                      </a:r>
                      <a:r>
                        <a:rPr lang="en-US" sz="1200" b="0" dirty="0" smtClean="0">
                          <a:latin typeface="Times New Roman"/>
                          <a:ea typeface="Calibri"/>
                          <a:cs typeface="Times New Roman"/>
                        </a:rPr>
                        <a:t>S</a:t>
                      </a:r>
                      <a:r>
                        <a:rPr lang="uk-UA" sz="1200" b="0" dirty="0" err="1" smtClean="0">
                          <a:latin typeface="Times New Roman"/>
                          <a:ea typeface="Calibri"/>
                          <a:cs typeface="Times New Roman"/>
                        </a:rPr>
                        <a:t>tudi</a:t>
                      </a:r>
                      <a:r>
                        <a:rPr lang="en-US" sz="1200" b="0" dirty="0" smtClean="0">
                          <a:latin typeface="Times New Roman"/>
                          <a:ea typeface="Calibri"/>
                          <a:cs typeface="Times New Roman"/>
                        </a:rPr>
                        <a:t>e</a:t>
                      </a:r>
                      <a:r>
                        <a:rPr lang="uk-UA" sz="1200" b="0" dirty="0" smtClean="0">
                          <a:latin typeface="Times New Roman"/>
                          <a:ea typeface="Calibri"/>
                          <a:cs typeface="Times New Roman"/>
                        </a:rPr>
                        <a:t>s</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72">
                <a:tc>
                  <a:txBody>
                    <a:bodyPr/>
                    <a:lstStyle/>
                    <a:p>
                      <a:pPr algn="ctr">
                        <a:lnSpc>
                          <a:spcPct val="115000"/>
                        </a:lnSpc>
                        <a:spcAft>
                          <a:spcPts val="0"/>
                        </a:spcAft>
                      </a:pPr>
                      <a:r>
                        <a:rPr lang="uk-UA" sz="1200" b="0" dirty="0">
                          <a:latin typeface="Times New Roman"/>
                          <a:ea typeface="Calibri"/>
                          <a:cs typeface="Times New Roman"/>
                        </a:rPr>
                        <a:t>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292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International</a:t>
                      </a:r>
                      <a:r>
                        <a:rPr lang="uk-UA" sz="1200" b="0" dirty="0">
                          <a:latin typeface="Times New Roman"/>
                          <a:ea typeface="Calibri"/>
                          <a:cs typeface="Times New Roman"/>
                        </a:rPr>
                        <a:t> </a:t>
                      </a:r>
                      <a:r>
                        <a:rPr lang="uk-UA" sz="1200" b="0" dirty="0" err="1">
                          <a:latin typeface="Times New Roman"/>
                          <a:ea typeface="Calibri"/>
                          <a:cs typeface="Times New Roman"/>
                        </a:rPr>
                        <a:t>Economic</a:t>
                      </a:r>
                      <a:r>
                        <a:rPr lang="uk-UA" sz="1200" b="0" dirty="0">
                          <a:latin typeface="Times New Roman"/>
                          <a:ea typeface="Calibri"/>
                          <a:cs typeface="Times New Roman"/>
                        </a:rPr>
                        <a:t> </a:t>
                      </a:r>
                      <a:r>
                        <a:rPr lang="uk-UA" sz="1200" b="0" dirty="0" err="1">
                          <a:latin typeface="Times New Roman"/>
                          <a:ea typeface="Calibri"/>
                          <a:cs typeface="Times New Roman"/>
                        </a:rPr>
                        <a:t>Relations</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72">
                <a:tc>
                  <a:txBody>
                    <a:bodyPr/>
                    <a:lstStyle/>
                    <a:p>
                      <a:pPr algn="ctr">
                        <a:lnSpc>
                          <a:spcPct val="115000"/>
                        </a:lnSpc>
                        <a:spcAft>
                          <a:spcPts val="0"/>
                        </a:spcAft>
                      </a:pPr>
                      <a:r>
                        <a:rPr lang="uk-UA" sz="1200" b="0">
                          <a:latin typeface="Times New Roman"/>
                          <a:ea typeface="Calibri"/>
                          <a:cs typeface="Times New Roman"/>
                        </a:rPr>
                        <a:t>3</a:t>
                      </a:r>
                      <a:endParaRPr lang="ru-RU" sz="1200" b="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052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Political Science</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56">
                <a:tc>
                  <a:txBody>
                    <a:bodyPr/>
                    <a:lstStyle/>
                    <a:p>
                      <a:pPr algn="ctr">
                        <a:lnSpc>
                          <a:spcPct val="115000"/>
                        </a:lnSpc>
                        <a:spcAft>
                          <a:spcPts val="0"/>
                        </a:spcAft>
                      </a:pPr>
                      <a:r>
                        <a:rPr lang="uk-UA" sz="1200" b="0">
                          <a:latin typeface="Times New Roman"/>
                          <a:ea typeface="Calibri"/>
                          <a:cs typeface="Times New Roman"/>
                        </a:rPr>
                        <a:t>4</a:t>
                      </a:r>
                      <a:endParaRPr lang="ru-RU" sz="1200" b="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054</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Sociology</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935">
                <a:tc gridSpan="3">
                  <a:txBody>
                    <a:bodyPr/>
                    <a:lstStyle/>
                    <a:p>
                      <a:pPr algn="ctr">
                        <a:lnSpc>
                          <a:spcPct val="115000"/>
                        </a:lnSpc>
                        <a:spcAft>
                          <a:spcPts val="0"/>
                        </a:spcAft>
                      </a:pPr>
                      <a:r>
                        <a:rPr lang="en-US" sz="1200" b="1" dirty="0">
                          <a:latin typeface="Times New Roman"/>
                          <a:ea typeface="Calibri"/>
                          <a:cs typeface="Times New Roman"/>
                        </a:rPr>
                        <a:t>FACULTY OF JOURNALISM AND PUBLISHING</a:t>
                      </a:r>
                      <a:endParaRPr lang="ru-RU" sz="1200" b="1"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22872">
                <a:tc>
                  <a:txBody>
                    <a:bodyPr/>
                    <a:lstStyle/>
                    <a:p>
                      <a:pPr algn="ctr">
                        <a:lnSpc>
                          <a:spcPct val="115000"/>
                        </a:lnSpc>
                        <a:spcAft>
                          <a:spcPts val="0"/>
                        </a:spcAft>
                      </a:pPr>
                      <a:r>
                        <a:rPr lang="uk-UA" sz="1200" b="0" dirty="0">
                          <a:latin typeface="Times New Roman"/>
                          <a:ea typeface="Calibri"/>
                          <a:cs typeface="Times New Roman"/>
                        </a:rPr>
                        <a:t>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061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smtClean="0">
                          <a:latin typeface="Times New Roman"/>
                          <a:ea typeface="Calibri"/>
                          <a:cs typeface="Times New Roman"/>
                        </a:rPr>
                        <a:t>Journalism</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8352">
                <a:tc gridSpan="3">
                  <a:txBody>
                    <a:bodyPr/>
                    <a:lstStyle/>
                    <a:p>
                      <a:pPr algn="ctr">
                        <a:lnSpc>
                          <a:spcPct val="115000"/>
                        </a:lnSpc>
                        <a:spcAft>
                          <a:spcPts val="0"/>
                        </a:spcAft>
                      </a:pPr>
                      <a:r>
                        <a:rPr lang="uk-UA" sz="1200" b="0" dirty="0" smtClean="0">
                          <a:latin typeface="Times New Roman" pitchFamily="18" charset="0"/>
                          <a:ea typeface="Calibri"/>
                          <a:cs typeface="Times New Roman" pitchFamily="18" charset="0"/>
                        </a:rPr>
                        <a:t> </a:t>
                      </a:r>
                      <a:endParaRPr lang="ru-RU" sz="1200" b="0" dirty="0">
                        <a:latin typeface="Times New Roman" pitchFamily="18" charset="0"/>
                        <a:ea typeface="Calibri"/>
                        <a:cs typeface="Times New Roman" pitchFamily="18" charset="0"/>
                      </a:endParaRPr>
                    </a:p>
                    <a:p>
                      <a:pPr algn="ctr">
                        <a:lnSpc>
                          <a:spcPct val="115000"/>
                        </a:lnSpc>
                        <a:spcAft>
                          <a:spcPts val="0"/>
                        </a:spcAft>
                      </a:pPr>
                      <a:r>
                        <a:rPr lang="en-US" sz="1200" b="1" dirty="0">
                          <a:latin typeface="Times New Roman" pitchFamily="18" charset="0"/>
                          <a:ea typeface="Calibri"/>
                          <a:cs typeface="Times New Roman" pitchFamily="18" charset="0"/>
                        </a:rPr>
                        <a:t>FACULTY OF MATHEMATICS, PHYSICS AND INFORMATION TECHNOLOGY</a:t>
                      </a:r>
                      <a:endParaRPr lang="ru-RU" sz="1200" b="1"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55200">
                <a:tc>
                  <a:txBody>
                    <a:bodyPr/>
                    <a:lstStyle/>
                    <a:p>
                      <a:pPr algn="ctr">
                        <a:lnSpc>
                          <a:spcPct val="115000"/>
                        </a:lnSpc>
                        <a:spcAft>
                          <a:spcPts val="0"/>
                        </a:spcAft>
                      </a:pPr>
                      <a:r>
                        <a:rPr lang="uk-UA" sz="1200" b="0" dirty="0">
                          <a:latin typeface="Times New Roman" pitchFamily="18" charset="0"/>
                          <a:ea typeface="Calibri"/>
                          <a:cs typeface="Times New Roman" pitchFamily="18" charset="0"/>
                        </a:rPr>
                        <a:t>1</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pitchFamily="18" charset="0"/>
                          <a:ea typeface="Calibri"/>
                          <a:cs typeface="Times New Roman" pitchFamily="18" charset="0"/>
                        </a:rPr>
                        <a:t>111</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pitchFamily="18" charset="0"/>
                          <a:ea typeface="Calibri"/>
                          <a:cs typeface="Times New Roman" pitchFamily="18" charset="0"/>
                        </a:rPr>
                        <a:t>Mathematics</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00">
                <a:tc>
                  <a:txBody>
                    <a:bodyPr/>
                    <a:lstStyle/>
                    <a:p>
                      <a:pPr algn="ctr">
                        <a:lnSpc>
                          <a:spcPct val="115000"/>
                        </a:lnSpc>
                        <a:spcAft>
                          <a:spcPts val="0"/>
                        </a:spcAft>
                      </a:pPr>
                      <a:r>
                        <a:rPr lang="uk-UA" sz="1200" b="0" dirty="0">
                          <a:latin typeface="Times New Roman" pitchFamily="18" charset="0"/>
                          <a:ea typeface="Calibri"/>
                          <a:cs typeface="Times New Roman" pitchFamily="18" charset="0"/>
                        </a:rPr>
                        <a:t>2</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pitchFamily="18" charset="0"/>
                          <a:ea typeface="Calibri"/>
                          <a:cs typeface="Times New Roman" pitchFamily="18" charset="0"/>
                        </a:rPr>
                        <a:t>113</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pitchFamily="18" charset="0"/>
                          <a:ea typeface="Calibri"/>
                          <a:cs typeface="Times New Roman" pitchFamily="18" charset="0"/>
                        </a:rPr>
                        <a:t>Applied</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Mathematics</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00">
                <a:tc>
                  <a:txBody>
                    <a:bodyPr/>
                    <a:lstStyle/>
                    <a:p>
                      <a:pPr algn="ctr">
                        <a:lnSpc>
                          <a:spcPct val="115000"/>
                        </a:lnSpc>
                        <a:spcAft>
                          <a:spcPts val="0"/>
                        </a:spcAft>
                      </a:pPr>
                      <a:r>
                        <a:rPr lang="uk-UA" sz="1200" b="0" dirty="0">
                          <a:latin typeface="Times New Roman" pitchFamily="18" charset="0"/>
                          <a:ea typeface="Calibri"/>
                          <a:cs typeface="Times New Roman" pitchFamily="18" charset="0"/>
                        </a:rPr>
                        <a:t>3</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pitchFamily="18" charset="0"/>
                          <a:ea typeface="Calibri"/>
                          <a:cs typeface="Times New Roman" pitchFamily="18" charset="0"/>
                        </a:rPr>
                        <a:t>123</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pitchFamily="18" charset="0"/>
                          <a:ea typeface="Calibri"/>
                          <a:cs typeface="Times New Roman" pitchFamily="18" charset="0"/>
                        </a:rPr>
                        <a:t>Computer</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Engineering</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557">
                <a:tc>
                  <a:txBody>
                    <a:bodyPr/>
                    <a:lstStyle/>
                    <a:p>
                      <a:pPr algn="ctr">
                        <a:lnSpc>
                          <a:spcPct val="115000"/>
                        </a:lnSpc>
                        <a:spcAft>
                          <a:spcPts val="0"/>
                        </a:spcAft>
                      </a:pPr>
                      <a:r>
                        <a:rPr lang="uk-UA" sz="1200" b="0">
                          <a:latin typeface="Times New Roman" pitchFamily="18" charset="0"/>
                          <a:ea typeface="Calibri"/>
                          <a:cs typeface="Times New Roman" pitchFamily="18" charset="0"/>
                        </a:rPr>
                        <a:t>4</a:t>
                      </a:r>
                      <a:endParaRPr lang="ru-RU" sz="1200" b="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pitchFamily="18" charset="0"/>
                          <a:ea typeface="Calibri"/>
                          <a:cs typeface="Times New Roman" pitchFamily="18" charset="0"/>
                        </a:rPr>
                        <a:t>126</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pitchFamily="18" charset="0"/>
                          <a:ea typeface="Calibri"/>
                          <a:cs typeface="Times New Roman" pitchFamily="18" charset="0"/>
                        </a:rPr>
                        <a:t>Information</a:t>
                      </a:r>
                      <a:r>
                        <a:rPr lang="uk-UA" sz="1200" b="0" dirty="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S</a:t>
                      </a:r>
                      <a:r>
                        <a:rPr lang="uk-UA" sz="1200" b="0" dirty="0" err="1" smtClean="0">
                          <a:latin typeface="Times New Roman" pitchFamily="18" charset="0"/>
                          <a:ea typeface="Calibri"/>
                          <a:cs typeface="Times New Roman" pitchFamily="18" charset="0"/>
                        </a:rPr>
                        <a:t>ystems</a:t>
                      </a:r>
                      <a:r>
                        <a:rPr lang="uk-UA" sz="1200" b="0" dirty="0" smtClean="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and</a:t>
                      </a:r>
                      <a:r>
                        <a:rPr lang="uk-UA" sz="1200" b="0" dirty="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T</a:t>
                      </a:r>
                      <a:r>
                        <a:rPr lang="uk-UA" sz="1200" b="0" dirty="0" err="1" smtClean="0">
                          <a:latin typeface="Times New Roman" pitchFamily="18" charset="0"/>
                          <a:ea typeface="Calibri"/>
                          <a:cs typeface="Times New Roman" pitchFamily="18" charset="0"/>
                        </a:rPr>
                        <a:t>echnologies</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700">
                <a:tc>
                  <a:txBody>
                    <a:bodyPr/>
                    <a:lstStyle/>
                    <a:p>
                      <a:pPr algn="ctr">
                        <a:lnSpc>
                          <a:spcPct val="115000"/>
                        </a:lnSpc>
                        <a:spcAft>
                          <a:spcPts val="0"/>
                        </a:spcAft>
                      </a:pPr>
                      <a:r>
                        <a:rPr lang="uk-UA" sz="1200" b="0">
                          <a:latin typeface="Times New Roman" pitchFamily="18" charset="0"/>
                          <a:ea typeface="Calibri"/>
                          <a:cs typeface="Times New Roman" pitchFamily="18" charset="0"/>
                        </a:rPr>
                        <a:t>5</a:t>
                      </a:r>
                      <a:endParaRPr lang="ru-RU" sz="1200" b="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pitchFamily="18" charset="0"/>
                          <a:ea typeface="Calibri"/>
                          <a:cs typeface="Times New Roman" pitchFamily="18" charset="0"/>
                        </a:rPr>
                        <a:t>104</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ctr">
                        <a:lnSpc>
                          <a:spcPct val="115000"/>
                        </a:lnSpc>
                        <a:spcAft>
                          <a:spcPts val="0"/>
                        </a:spcAft>
                      </a:pPr>
                      <a:r>
                        <a:rPr lang="uk-UA" sz="1200" b="0" dirty="0" err="1">
                          <a:latin typeface="Times New Roman" pitchFamily="18" charset="0"/>
                          <a:ea typeface="Calibri"/>
                          <a:cs typeface="Times New Roman" pitchFamily="18" charset="0"/>
                        </a:rPr>
                        <a:t>Physics</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and</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Astronomy</a:t>
                      </a:r>
                      <a:endParaRPr lang="ru-RU" sz="1200" b="0" dirty="0">
                        <a:latin typeface="Times New Roman" pitchFamily="18" charset="0"/>
                        <a:ea typeface="Calibri"/>
                        <a:cs typeface="Times New Roman" pitchFamily="18" charset="0"/>
                      </a:endParaRPr>
                    </a:p>
                  </a:txBody>
                  <a:tcPr marL="10167" marR="10167" marT="0" marB="0">
                    <a:lnT w="12700" cap="flat" cmpd="sng" algn="ctr">
                      <a:solidFill>
                        <a:srgbClr val="000000"/>
                      </a:solidFill>
                      <a:prstDash val="solid"/>
                      <a:round/>
                      <a:headEnd type="none" w="med" len="med"/>
                      <a:tailEnd type="none" w="med" len="med"/>
                    </a:lnT>
                  </a:tcPr>
                </a:tc>
              </a:tr>
              <a:tr h="222872">
                <a:tc>
                  <a:txBody>
                    <a:bodyPr/>
                    <a:lstStyle/>
                    <a:p>
                      <a:pPr algn="ctr">
                        <a:lnSpc>
                          <a:spcPct val="115000"/>
                        </a:lnSpc>
                        <a:spcAft>
                          <a:spcPts val="0"/>
                        </a:spcAft>
                      </a:pPr>
                      <a:r>
                        <a:rPr lang="uk-UA" sz="1200" b="0">
                          <a:latin typeface="Times New Roman" pitchFamily="18" charset="0"/>
                          <a:ea typeface="Calibri"/>
                          <a:cs typeface="Times New Roman" pitchFamily="18" charset="0"/>
                        </a:rPr>
                        <a:t>6</a:t>
                      </a:r>
                      <a:endParaRPr lang="ru-RU" sz="1200" b="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pitchFamily="18" charset="0"/>
                          <a:ea typeface="Calibri"/>
                          <a:cs typeface="Times New Roman" pitchFamily="18" charset="0"/>
                        </a:rPr>
                        <a:t>105</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pitchFamily="18" charset="0"/>
                          <a:ea typeface="Calibri"/>
                          <a:cs typeface="Times New Roman" pitchFamily="18" charset="0"/>
                        </a:rPr>
                        <a:t>Applied</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Physics</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and</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Т</a:t>
                      </a:r>
                      <a:r>
                        <a:rPr lang="uk-UA" sz="1200" b="0" dirty="0" err="1" smtClean="0">
                          <a:latin typeface="Times New Roman" pitchFamily="18" charset="0"/>
                          <a:ea typeface="Calibri"/>
                          <a:cs typeface="Times New Roman" pitchFamily="18" charset="0"/>
                        </a:rPr>
                        <a:t>anomaterials</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r h="255200">
                <a:tc gridSpan="3">
                  <a:txBody>
                    <a:bodyPr/>
                    <a:lstStyle/>
                    <a:p>
                      <a:pPr algn="l">
                        <a:lnSpc>
                          <a:spcPct val="115000"/>
                        </a:lnSpc>
                        <a:spcAft>
                          <a:spcPts val="0"/>
                        </a:spcAft>
                      </a:pPr>
                      <a:endParaRPr lang="ru-RU" sz="1200" dirty="0">
                        <a:latin typeface="Times New Roman" pitchFamily="18" charset="0"/>
                        <a:ea typeface="Calibri"/>
                        <a:cs typeface="Times New Roman" pitchFamily="18" charset="0"/>
                      </a:endParaRPr>
                    </a:p>
                    <a:p>
                      <a:pPr algn="ctr">
                        <a:lnSpc>
                          <a:spcPct val="115000"/>
                        </a:lnSpc>
                        <a:spcAft>
                          <a:spcPts val="0"/>
                        </a:spcAft>
                      </a:pPr>
                      <a:r>
                        <a:rPr lang="en-US" sz="1200" b="1" dirty="0">
                          <a:latin typeface="Times New Roman" pitchFamily="18" charset="0"/>
                          <a:ea typeface="Calibri"/>
                          <a:cs typeface="Times New Roman" pitchFamily="18" charset="0"/>
                        </a:rPr>
                        <a:t>FACULTY OF PHILOLOGY</a:t>
                      </a:r>
                      <a:endParaRPr lang="ru-RU" sz="120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00">
                <a:tc>
                  <a:txBody>
                    <a:bodyPr/>
                    <a:lstStyle/>
                    <a:p>
                      <a:pPr algn="ctr">
                        <a:lnSpc>
                          <a:spcPct val="115000"/>
                        </a:lnSpc>
                        <a:spcAft>
                          <a:spcPts val="0"/>
                        </a:spcAft>
                      </a:pPr>
                      <a:r>
                        <a:rPr lang="uk-UA" sz="1200" b="0" dirty="0">
                          <a:latin typeface="Times New Roman" pitchFamily="18" charset="0"/>
                          <a:ea typeface="Calibri"/>
                          <a:cs typeface="Times New Roman" pitchFamily="18" charset="0"/>
                        </a:rPr>
                        <a:t>1</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uk-UA" sz="1200" b="0" dirty="0" smtClean="0">
                          <a:latin typeface="Times New Roman" pitchFamily="18" charset="0"/>
                          <a:ea typeface="Calibri"/>
                          <a:cs typeface="Times New Roman" pitchFamily="18" charset="0"/>
                        </a:rPr>
                        <a:t>035.0</a:t>
                      </a:r>
                      <a:r>
                        <a:rPr lang="en-US" sz="1200" b="0" dirty="0" smtClean="0">
                          <a:latin typeface="Times New Roman" pitchFamily="18" charset="0"/>
                          <a:ea typeface="Calibri"/>
                          <a:cs typeface="Times New Roman" pitchFamily="18" charset="0"/>
                        </a:rPr>
                        <a:t>1</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pitchFamily="18" charset="0"/>
                          <a:ea typeface="Calibri"/>
                          <a:cs typeface="Times New Roman" pitchFamily="18" charset="0"/>
                        </a:rPr>
                        <a:t>Ukrainian</a:t>
                      </a:r>
                      <a:r>
                        <a:rPr lang="uk-UA" sz="1200" b="0" dirty="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L</a:t>
                      </a:r>
                      <a:r>
                        <a:rPr lang="uk-UA" sz="1200" b="0" dirty="0" err="1" smtClean="0">
                          <a:latin typeface="Times New Roman" pitchFamily="18" charset="0"/>
                          <a:ea typeface="Calibri"/>
                          <a:cs typeface="Times New Roman" pitchFamily="18" charset="0"/>
                        </a:rPr>
                        <a:t>anguage</a:t>
                      </a:r>
                      <a:r>
                        <a:rPr lang="uk-UA" sz="1200" b="0" dirty="0" smtClean="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and</a:t>
                      </a:r>
                      <a:r>
                        <a:rPr lang="uk-UA" sz="1200" b="0" dirty="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L</a:t>
                      </a:r>
                      <a:r>
                        <a:rPr lang="uk-UA" sz="1200" b="0" dirty="0" err="1" smtClean="0">
                          <a:latin typeface="Times New Roman" pitchFamily="18" charset="0"/>
                          <a:ea typeface="Calibri"/>
                          <a:cs typeface="Times New Roman" pitchFamily="18" charset="0"/>
                        </a:rPr>
                        <a:t>iterature</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00">
                <a:tc>
                  <a:txBody>
                    <a:bodyPr/>
                    <a:lstStyle/>
                    <a:p>
                      <a:pPr algn="ctr">
                        <a:lnSpc>
                          <a:spcPct val="115000"/>
                        </a:lnSpc>
                        <a:spcAft>
                          <a:spcPts val="0"/>
                        </a:spcAft>
                      </a:pPr>
                      <a:r>
                        <a:rPr lang="uk-UA" sz="1200" b="0" dirty="0">
                          <a:latin typeface="Times New Roman" pitchFamily="18" charset="0"/>
                          <a:ea typeface="Calibri"/>
                          <a:cs typeface="Times New Roman" pitchFamily="18" charset="0"/>
                        </a:rPr>
                        <a:t>2</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uk-UA" sz="1200" b="0" dirty="0" smtClean="0">
                          <a:latin typeface="Times New Roman" pitchFamily="18" charset="0"/>
                          <a:ea typeface="Calibri"/>
                          <a:cs typeface="Times New Roman" pitchFamily="18" charset="0"/>
                        </a:rPr>
                        <a:t>035.032</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pitchFamily="18" charset="0"/>
                          <a:ea typeface="Calibri"/>
                          <a:cs typeface="Times New Roman" pitchFamily="18" charset="0"/>
                        </a:rPr>
                        <a:t>Slavic</a:t>
                      </a:r>
                      <a:r>
                        <a:rPr lang="uk-UA" sz="1200" b="0" dirty="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L</a:t>
                      </a:r>
                      <a:r>
                        <a:rPr lang="uk-UA" sz="1200" b="0" dirty="0" err="1" smtClean="0">
                          <a:latin typeface="Times New Roman" pitchFamily="18" charset="0"/>
                          <a:ea typeface="Calibri"/>
                          <a:cs typeface="Times New Roman" pitchFamily="18" charset="0"/>
                        </a:rPr>
                        <a:t>anguages</a:t>
                      </a:r>
                      <a:r>
                        <a:rPr lang="uk-UA" sz="1200" b="0" dirty="0" smtClean="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and</a:t>
                      </a:r>
                      <a:r>
                        <a:rPr lang="uk-UA" sz="1200" b="0" dirty="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L</a:t>
                      </a:r>
                      <a:r>
                        <a:rPr lang="uk-UA" sz="1200" b="0" dirty="0" err="1" smtClean="0">
                          <a:latin typeface="Times New Roman" pitchFamily="18" charset="0"/>
                          <a:ea typeface="Calibri"/>
                          <a:cs typeface="Times New Roman" pitchFamily="18" charset="0"/>
                        </a:rPr>
                        <a:t>iterature</a:t>
                      </a:r>
                      <a:r>
                        <a:rPr lang="uk-UA" sz="1200" b="0" dirty="0" smtClean="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T</a:t>
                      </a:r>
                      <a:r>
                        <a:rPr lang="uk-UA" sz="1200" b="0" dirty="0" err="1" smtClean="0">
                          <a:latin typeface="Times New Roman" pitchFamily="18" charset="0"/>
                          <a:ea typeface="Calibri"/>
                          <a:cs typeface="Times New Roman" pitchFamily="18" charset="0"/>
                        </a:rPr>
                        <a:t>ranslation</a:t>
                      </a:r>
                      <a:r>
                        <a:rPr lang="uk-UA" sz="1200" b="0" dirty="0" smtClean="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included</a:t>
                      </a:r>
                      <a:r>
                        <a:rPr lang="uk-UA" sz="1200" b="0" dirty="0">
                          <a:latin typeface="Times New Roman" pitchFamily="18" charset="0"/>
                          <a:ea typeface="Calibri"/>
                          <a:cs typeface="Times New Roman" pitchFamily="18" charset="0"/>
                        </a:rPr>
                        <a:t>)</a:t>
                      </a:r>
                      <a:r>
                        <a:rPr lang="en-US"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the</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first</a:t>
                      </a:r>
                      <a:r>
                        <a:rPr lang="en-US" sz="1200" b="0" dirty="0">
                          <a:latin typeface="Times New Roman" pitchFamily="18" charset="0"/>
                          <a:ea typeface="Calibri"/>
                          <a:cs typeface="Times New Roman" pitchFamily="18" charset="0"/>
                        </a:rPr>
                        <a:t> - </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Bulgarian</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00">
                <a:tc>
                  <a:txBody>
                    <a:bodyPr/>
                    <a:lstStyle/>
                    <a:p>
                      <a:pPr algn="ctr">
                        <a:lnSpc>
                          <a:spcPct val="115000"/>
                        </a:lnSpc>
                        <a:spcAft>
                          <a:spcPts val="0"/>
                        </a:spcAft>
                      </a:pPr>
                      <a:r>
                        <a:rPr lang="uk-UA" sz="1200" b="0" dirty="0">
                          <a:latin typeface="Times New Roman" pitchFamily="18" charset="0"/>
                          <a:ea typeface="Calibri"/>
                          <a:cs typeface="Times New Roman" pitchFamily="18" charset="0"/>
                        </a:rPr>
                        <a:t>3</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uk-UA" sz="1200" b="0" dirty="0" smtClean="0">
                          <a:latin typeface="Times New Roman" pitchFamily="18" charset="0"/>
                          <a:ea typeface="Calibri"/>
                          <a:cs typeface="Times New Roman" pitchFamily="18" charset="0"/>
                        </a:rPr>
                        <a:t>035.034</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pitchFamily="18" charset="0"/>
                          <a:ea typeface="Calibri"/>
                          <a:cs typeface="Times New Roman" pitchFamily="18" charset="0"/>
                        </a:rPr>
                        <a:t>Slavic</a:t>
                      </a:r>
                      <a:r>
                        <a:rPr lang="uk-UA" sz="1200" b="0" dirty="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L</a:t>
                      </a:r>
                      <a:r>
                        <a:rPr lang="uk-UA" sz="1200" b="0" dirty="0" err="1" smtClean="0">
                          <a:latin typeface="Times New Roman" pitchFamily="18" charset="0"/>
                          <a:ea typeface="Calibri"/>
                          <a:cs typeface="Times New Roman" pitchFamily="18" charset="0"/>
                        </a:rPr>
                        <a:t>anguages</a:t>
                      </a:r>
                      <a:r>
                        <a:rPr lang="uk-UA" sz="1200" b="0" dirty="0" smtClean="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and</a:t>
                      </a:r>
                      <a:r>
                        <a:rPr lang="uk-UA" sz="1200" b="0" dirty="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L</a:t>
                      </a:r>
                      <a:r>
                        <a:rPr lang="uk-UA" sz="1200" b="0" dirty="0" err="1" smtClean="0">
                          <a:latin typeface="Times New Roman" pitchFamily="18" charset="0"/>
                          <a:ea typeface="Calibri"/>
                          <a:cs typeface="Times New Roman" pitchFamily="18" charset="0"/>
                        </a:rPr>
                        <a:t>iterature</a:t>
                      </a:r>
                      <a:r>
                        <a:rPr lang="uk-UA" sz="1200" b="0" dirty="0" smtClean="0">
                          <a:latin typeface="Times New Roman" pitchFamily="18" charset="0"/>
                          <a:ea typeface="Calibri"/>
                          <a:cs typeface="Times New Roman" pitchFamily="18" charset="0"/>
                        </a:rPr>
                        <a:t> (</a:t>
                      </a:r>
                      <a:r>
                        <a:rPr lang="en-US" sz="1200" b="0" dirty="0" smtClean="0">
                          <a:latin typeface="Times New Roman" pitchFamily="18" charset="0"/>
                          <a:ea typeface="Calibri"/>
                          <a:cs typeface="Times New Roman" pitchFamily="18" charset="0"/>
                        </a:rPr>
                        <a:t>T</a:t>
                      </a:r>
                      <a:r>
                        <a:rPr lang="uk-UA" sz="1200" b="0" dirty="0" err="1" smtClean="0">
                          <a:latin typeface="Times New Roman" pitchFamily="18" charset="0"/>
                          <a:ea typeface="Calibri"/>
                          <a:cs typeface="Times New Roman" pitchFamily="18" charset="0"/>
                        </a:rPr>
                        <a:t>ranslation</a:t>
                      </a:r>
                      <a:r>
                        <a:rPr lang="uk-UA" sz="1200" b="0" dirty="0" smtClean="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included</a:t>
                      </a:r>
                      <a:r>
                        <a:rPr lang="uk-UA" sz="1200" b="0" dirty="0">
                          <a:latin typeface="Times New Roman" pitchFamily="18" charset="0"/>
                          <a:ea typeface="Calibri"/>
                          <a:cs typeface="Times New Roman" pitchFamily="18" charset="0"/>
                        </a:rPr>
                        <a:t>)</a:t>
                      </a:r>
                      <a:r>
                        <a:rPr lang="en-US" sz="1200" b="0" dirty="0">
                          <a:latin typeface="Times New Roman" pitchFamily="18" charset="0"/>
                          <a:ea typeface="Calibri"/>
                          <a:cs typeface="Times New Roman" pitchFamily="18" charset="0"/>
                        </a:rPr>
                        <a:t>, </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the</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first</a:t>
                      </a:r>
                      <a:r>
                        <a:rPr lang="en-US" sz="1200" b="0" dirty="0">
                          <a:latin typeface="Times New Roman" pitchFamily="18" charset="0"/>
                          <a:ea typeface="Calibri"/>
                          <a:cs typeface="Times New Roman" pitchFamily="18" charset="0"/>
                        </a:rPr>
                        <a:t> -</a:t>
                      </a:r>
                      <a:r>
                        <a:rPr lang="uk-UA" sz="1200" b="0" dirty="0">
                          <a:latin typeface="Times New Roman" pitchFamily="18" charset="0"/>
                          <a:ea typeface="Calibri"/>
                          <a:cs typeface="Times New Roman" pitchFamily="18" charset="0"/>
                        </a:rPr>
                        <a:t> </a:t>
                      </a:r>
                      <a:r>
                        <a:rPr lang="uk-UA" sz="1200" b="0" dirty="0" err="1">
                          <a:latin typeface="Times New Roman" pitchFamily="18" charset="0"/>
                          <a:ea typeface="Calibri"/>
                          <a:cs typeface="Times New Roman" pitchFamily="18" charset="0"/>
                        </a:rPr>
                        <a:t>Russian</a:t>
                      </a:r>
                      <a:endParaRPr lang="ru-RU" sz="1200" b="0" dirty="0">
                        <a:latin typeface="Times New Roman" pitchFamily="18" charset="0"/>
                        <a:ea typeface="Calibri"/>
                        <a:cs typeface="Times New Roman" pitchFamily="18" charset="0"/>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1588" y="-86766"/>
            <a:ext cx="6877051" cy="792163"/>
          </a:xfrm>
          <a:prstGeom prst="rect">
            <a:avLst/>
          </a:prstGeom>
          <a:gradFill rotWithShape="0">
            <a:gsLst>
              <a:gs pos="0">
                <a:srgbClr val="FFEFD1"/>
              </a:gs>
              <a:gs pos="64999">
                <a:srgbClr val="F0EBD5"/>
              </a:gs>
              <a:gs pos="100000">
                <a:srgbClr val="D1C39F"/>
              </a:gs>
            </a:gsLst>
            <a:lin ang="2700000" scaled="0"/>
          </a:gra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gn="ctr">
              <a:buSzPct val="100000"/>
              <a:defRPr/>
            </a:pPr>
            <a:r>
              <a:rPr lang="en-US" sz="2300" dirty="0" smtClean="0">
                <a:latin typeface="Times New Roman" pitchFamily="18" charset="0"/>
                <a:cs typeface="Times New Roman" pitchFamily="18" charset="0"/>
              </a:rPr>
              <a:t>LIST OF SPECIALITIES</a:t>
            </a:r>
            <a:endParaRPr lang="en-US" altLang="ru-RU" sz="2300" dirty="0">
              <a:solidFill>
                <a:srgbClr val="006633"/>
              </a:solidFill>
              <a:effectLst>
                <a:outerShdw blurRad="38100" dist="38100" dir="2700000" algn="tl">
                  <a:srgbClr val="000000"/>
                </a:outerShdw>
              </a:effectLst>
              <a:latin typeface="Times New Roman" pitchFamily="18" charset="0"/>
              <a:cs typeface="Times New Roman" pitchFamily="18" charset="0"/>
            </a:endParaRPr>
          </a:p>
        </p:txBody>
      </p:sp>
      <p:sp>
        <p:nvSpPr>
          <p:cNvPr id="5" name="Rectangle 5"/>
          <p:cNvSpPr>
            <a:spLocks noChangeArrowheads="1"/>
          </p:cNvSpPr>
          <p:nvPr/>
        </p:nvSpPr>
        <p:spPr bwMode="auto">
          <a:xfrm>
            <a:off x="3725763" y="9490298"/>
            <a:ext cx="2879725"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43</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13395" y="849338"/>
          <a:ext cx="5976664" cy="3456384"/>
        </p:xfrm>
        <a:graphic>
          <a:graphicData uri="http://schemas.openxmlformats.org/drawingml/2006/table">
            <a:tbl>
              <a:tblPr/>
              <a:tblGrid>
                <a:gridCol w="833953"/>
                <a:gridCol w="2200709"/>
                <a:gridCol w="2942002"/>
              </a:tblGrid>
              <a:tr h="446429">
                <a:tc gridSpan="3">
                  <a:txBody>
                    <a:bodyPr/>
                    <a:lstStyle/>
                    <a:p>
                      <a:pPr algn="ctr">
                        <a:lnSpc>
                          <a:spcPct val="115000"/>
                        </a:lnSpc>
                        <a:spcAft>
                          <a:spcPts val="0"/>
                        </a:spcAft>
                      </a:pPr>
                      <a:r>
                        <a:rPr lang="en-US" sz="1200" b="1" dirty="0">
                          <a:latin typeface="Times New Roman"/>
                          <a:ea typeface="Calibri"/>
                          <a:cs typeface="Times New Roman"/>
                        </a:rPr>
                        <a:t>FACULTY OF PSYCHOLOGY AND SOCIAL WORK</a:t>
                      </a:r>
                      <a:endParaRPr lang="ru-RU" sz="120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73651">
                <a:tc>
                  <a:txBody>
                    <a:bodyPr/>
                    <a:lstStyle/>
                    <a:p>
                      <a:pPr algn="ctr">
                        <a:lnSpc>
                          <a:spcPct val="115000"/>
                        </a:lnSpc>
                        <a:spcAft>
                          <a:spcPts val="0"/>
                        </a:spcAft>
                      </a:pPr>
                      <a:r>
                        <a:rPr lang="uk-UA" sz="1200" b="0" dirty="0">
                          <a:latin typeface="Times New Roman"/>
                          <a:ea typeface="Calibri"/>
                          <a:cs typeface="Times New Roman"/>
                        </a:rPr>
                        <a:t>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053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Psychology</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algn="ctr">
                        <a:lnSpc>
                          <a:spcPct val="115000"/>
                        </a:lnSpc>
                        <a:spcAft>
                          <a:spcPts val="0"/>
                        </a:spcAft>
                      </a:pPr>
                      <a:r>
                        <a:rPr lang="uk-UA" sz="1200" b="0" dirty="0">
                          <a:latin typeface="Times New Roman"/>
                          <a:ea typeface="Calibri"/>
                          <a:cs typeface="Times New Roman"/>
                        </a:rPr>
                        <a:t>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231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Social Work</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435">
                <a:tc gridSpan="3">
                  <a:txBody>
                    <a:bodyPr/>
                    <a:lstStyle/>
                    <a:p>
                      <a:pPr algn="ctr">
                        <a:lnSpc>
                          <a:spcPct val="115000"/>
                        </a:lnSpc>
                        <a:spcAft>
                          <a:spcPts val="0"/>
                        </a:spcAft>
                      </a:pPr>
                      <a:r>
                        <a:rPr lang="uk-UA" sz="1200" b="1" dirty="0" smtClean="0">
                          <a:latin typeface="Times New Roman"/>
                          <a:ea typeface="Calibri"/>
                          <a:cs typeface="Times New Roman"/>
                        </a:rPr>
                        <a:t>ECONOMICS AND SOCIAL WORK</a:t>
                      </a:r>
                      <a:r>
                        <a:rPr lang="en-US" sz="1200" b="1" dirty="0" smtClean="0">
                          <a:latin typeface="Times New Roman"/>
                          <a:ea typeface="Calibri"/>
                          <a:cs typeface="Times New Roman"/>
                        </a:rPr>
                        <a:t> </a:t>
                      </a:r>
                      <a:r>
                        <a:rPr lang="uk-UA" sz="1200" b="1" dirty="0" smtClean="0">
                          <a:latin typeface="Times New Roman"/>
                          <a:ea typeface="Calibri"/>
                          <a:cs typeface="Times New Roman"/>
                        </a:rPr>
                        <a:t>COLLEGE</a:t>
                      </a:r>
                      <a:endParaRPr lang="ru-RU" sz="1200" b="1"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476390">
                <a:tc gridSpan="3">
                  <a:txBody>
                    <a:bodyPr/>
                    <a:lstStyle/>
                    <a:p>
                      <a:pPr algn="ctr">
                        <a:lnSpc>
                          <a:spcPct val="115000"/>
                        </a:lnSpc>
                        <a:spcAft>
                          <a:spcPts val="0"/>
                        </a:spcAft>
                      </a:pPr>
                      <a:r>
                        <a:rPr lang="uk-UA" sz="1200" b="0" dirty="0" err="1">
                          <a:latin typeface="Times New Roman"/>
                          <a:ea typeface="Calibri"/>
                          <a:cs typeface="Times New Roman"/>
                        </a:rPr>
                        <a:t>For</a:t>
                      </a:r>
                      <a:r>
                        <a:rPr lang="uk-UA" sz="1200" b="0" dirty="0">
                          <a:latin typeface="Times New Roman"/>
                          <a:ea typeface="Calibri"/>
                          <a:cs typeface="Times New Roman"/>
                        </a:rPr>
                        <a:t> </a:t>
                      </a:r>
                      <a:r>
                        <a:rPr lang="uk-UA" sz="1200" b="0" dirty="0" err="1">
                          <a:latin typeface="Times New Roman"/>
                          <a:ea typeface="Calibri"/>
                          <a:cs typeface="Times New Roman"/>
                        </a:rPr>
                        <a:t>entrants</a:t>
                      </a:r>
                      <a:r>
                        <a:rPr lang="uk-UA" sz="1200" b="0" dirty="0">
                          <a:latin typeface="Times New Roman"/>
                          <a:ea typeface="Calibri"/>
                          <a:cs typeface="Times New Roman"/>
                        </a:rPr>
                        <a:t> </a:t>
                      </a:r>
                      <a:r>
                        <a:rPr lang="uk-UA" sz="1200" b="0" dirty="0" err="1">
                          <a:latin typeface="Times New Roman"/>
                          <a:ea typeface="Calibri"/>
                          <a:cs typeface="Times New Roman"/>
                        </a:rPr>
                        <a:t>on</a:t>
                      </a:r>
                      <a:r>
                        <a:rPr lang="uk-UA" sz="1200" b="0" dirty="0">
                          <a:latin typeface="Times New Roman"/>
                          <a:ea typeface="Calibri"/>
                          <a:cs typeface="Times New Roman"/>
                        </a:rPr>
                        <a:t> </a:t>
                      </a:r>
                      <a:r>
                        <a:rPr lang="uk-UA" sz="1200" b="0" dirty="0" err="1">
                          <a:latin typeface="Times New Roman"/>
                          <a:ea typeface="Calibri"/>
                          <a:cs typeface="Times New Roman"/>
                        </a:rPr>
                        <a:t>the</a:t>
                      </a:r>
                      <a:r>
                        <a:rPr lang="uk-UA" sz="1200" b="0" dirty="0">
                          <a:latin typeface="Times New Roman"/>
                          <a:ea typeface="Calibri"/>
                          <a:cs typeface="Times New Roman"/>
                        </a:rPr>
                        <a:t> </a:t>
                      </a:r>
                      <a:r>
                        <a:rPr lang="uk-UA" sz="1200" b="0" dirty="0" err="1">
                          <a:latin typeface="Times New Roman"/>
                          <a:ea typeface="Calibri"/>
                          <a:cs typeface="Times New Roman"/>
                        </a:rPr>
                        <a:t>basis</a:t>
                      </a:r>
                      <a:r>
                        <a:rPr lang="uk-UA" sz="1200" b="0" dirty="0">
                          <a:latin typeface="Times New Roman"/>
                          <a:ea typeface="Calibri"/>
                          <a:cs typeface="Times New Roman"/>
                        </a:rPr>
                        <a:t> </a:t>
                      </a:r>
                      <a:r>
                        <a:rPr lang="uk-UA" sz="1200" b="0" dirty="0" err="1">
                          <a:latin typeface="Times New Roman"/>
                          <a:ea typeface="Calibri"/>
                          <a:cs typeface="Times New Roman"/>
                        </a:rPr>
                        <a:t>of</a:t>
                      </a:r>
                      <a:r>
                        <a:rPr lang="uk-UA" sz="1200" b="0" dirty="0">
                          <a:latin typeface="Times New Roman"/>
                          <a:ea typeface="Calibri"/>
                          <a:cs typeface="Times New Roman"/>
                        </a:rPr>
                        <a:t> </a:t>
                      </a:r>
                      <a:r>
                        <a:rPr lang="uk-UA" sz="1200" b="0" dirty="0" err="1">
                          <a:latin typeface="Times New Roman"/>
                          <a:ea typeface="Calibri"/>
                          <a:cs typeface="Times New Roman"/>
                        </a:rPr>
                        <a:t>basic</a:t>
                      </a:r>
                      <a:r>
                        <a:rPr lang="uk-UA" sz="1200" b="0" dirty="0">
                          <a:latin typeface="Times New Roman"/>
                          <a:ea typeface="Calibri"/>
                          <a:cs typeface="Times New Roman"/>
                        </a:rPr>
                        <a:t> </a:t>
                      </a:r>
                      <a:r>
                        <a:rPr lang="uk-UA" sz="1200" b="0" dirty="0" err="1">
                          <a:latin typeface="Times New Roman"/>
                          <a:ea typeface="Calibri"/>
                          <a:cs typeface="Times New Roman"/>
                        </a:rPr>
                        <a:t>general</a:t>
                      </a:r>
                      <a:r>
                        <a:rPr lang="uk-UA" sz="1200" b="0" dirty="0">
                          <a:latin typeface="Times New Roman"/>
                          <a:ea typeface="Calibri"/>
                          <a:cs typeface="Times New Roman"/>
                        </a:rPr>
                        <a:t> </a:t>
                      </a:r>
                      <a:r>
                        <a:rPr lang="uk-UA" sz="1200" b="0" dirty="0" err="1">
                          <a:latin typeface="Times New Roman"/>
                          <a:ea typeface="Calibri"/>
                          <a:cs typeface="Times New Roman"/>
                        </a:rPr>
                        <a:t>secondary</a:t>
                      </a:r>
                      <a:r>
                        <a:rPr lang="uk-UA" sz="1200" b="0" dirty="0">
                          <a:latin typeface="Times New Roman"/>
                          <a:ea typeface="Calibri"/>
                          <a:cs typeface="Times New Roman"/>
                        </a:rPr>
                        <a:t> </a:t>
                      </a:r>
                      <a:r>
                        <a:rPr lang="uk-UA" sz="1200" b="0" dirty="0" err="1">
                          <a:latin typeface="Times New Roman"/>
                          <a:ea typeface="Calibri"/>
                          <a:cs typeface="Times New Roman"/>
                        </a:rPr>
                        <a:t>education</a:t>
                      </a:r>
                      <a:r>
                        <a:rPr lang="uk-UA" sz="1200" b="0" dirty="0">
                          <a:latin typeface="Times New Roman"/>
                          <a:ea typeface="Calibri"/>
                          <a:cs typeface="Times New Roman"/>
                        </a:rPr>
                        <a:t> (9</a:t>
                      </a:r>
                      <a:r>
                        <a:rPr lang="en-US" sz="1200" b="0" dirty="0" err="1">
                          <a:latin typeface="Times New Roman"/>
                          <a:ea typeface="Calibri"/>
                          <a:cs typeface="Times New Roman"/>
                        </a:rPr>
                        <a:t>th</a:t>
                      </a:r>
                      <a:r>
                        <a:rPr lang="en-US" sz="1200" b="0" dirty="0">
                          <a:latin typeface="Times New Roman"/>
                          <a:ea typeface="Calibri"/>
                          <a:cs typeface="Times New Roman"/>
                        </a:rPr>
                        <a:t> </a:t>
                      </a:r>
                      <a:r>
                        <a:rPr lang="en-US" sz="1200" b="0" dirty="0" smtClean="0">
                          <a:latin typeface="Times New Roman"/>
                          <a:ea typeface="Calibri"/>
                          <a:cs typeface="Times New Roman"/>
                        </a:rPr>
                        <a:t>class</a:t>
                      </a:r>
                      <a:r>
                        <a:rPr lang="uk-UA" sz="1200" b="0" dirty="0" smtClean="0">
                          <a:latin typeface="Times New Roman"/>
                          <a:ea typeface="Calibri"/>
                          <a:cs typeface="Times New Roman"/>
                        </a:rPr>
                        <a:t>)</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lnSpc>
                          <a:spcPct val="115000"/>
                        </a:lnSpc>
                        <a:spcAft>
                          <a:spcPts val="0"/>
                        </a:spcAft>
                      </a:pPr>
                      <a:endParaRPr lang="uk-UA" sz="1200" b="0" dirty="0">
                        <a:latin typeface="Times New Roman"/>
                        <a:ea typeface="Calibri"/>
                        <a:cs typeface="Times New Roman"/>
                      </a:endParaRPr>
                    </a:p>
                  </a:txBody>
                  <a:tcPr marL="10167" marR="10167" marT="0" marB="0"/>
                </a:tc>
                <a:tc hMerge="1">
                  <a:txBody>
                    <a:bodyPr/>
                    <a:lstStyle/>
                    <a:p>
                      <a:pPr algn="ctr">
                        <a:lnSpc>
                          <a:spcPct val="115000"/>
                        </a:lnSpc>
                        <a:spcAft>
                          <a:spcPts val="0"/>
                        </a:spcAft>
                      </a:pPr>
                      <a:endParaRPr lang="ru-RU" sz="1200" b="0" dirty="0">
                        <a:latin typeface="Calibri"/>
                        <a:ea typeface="Calibri"/>
                        <a:cs typeface="Times New Roman"/>
                      </a:endParaRPr>
                    </a:p>
                  </a:txBody>
                  <a:tcPr marL="10167" marR="10167" marT="0" marB="0"/>
                </a:tc>
              </a:tr>
              <a:tr h="247303">
                <a:tc>
                  <a:txBody>
                    <a:bodyPr/>
                    <a:lstStyle/>
                    <a:p>
                      <a:pPr algn="ctr">
                        <a:lnSpc>
                          <a:spcPct val="115000"/>
                        </a:lnSpc>
                        <a:spcAft>
                          <a:spcPts val="0"/>
                        </a:spcAft>
                      </a:pPr>
                      <a:r>
                        <a:rPr lang="uk-UA" sz="1200" b="0" dirty="0">
                          <a:latin typeface="Times New Roman"/>
                          <a:ea typeface="Calibri"/>
                          <a:cs typeface="Times New Roman"/>
                        </a:rPr>
                        <a:t>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072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Finance</a:t>
                      </a:r>
                      <a:r>
                        <a:rPr lang="uk-UA" sz="1200" b="0" dirty="0">
                          <a:latin typeface="Times New Roman"/>
                          <a:ea typeface="Calibri"/>
                          <a:cs typeface="Times New Roman"/>
                        </a:rPr>
                        <a:t>, </a:t>
                      </a:r>
                      <a:r>
                        <a:rPr lang="uk-UA" sz="1200" b="0" dirty="0" err="1">
                          <a:latin typeface="Times New Roman"/>
                          <a:ea typeface="Calibri"/>
                          <a:cs typeface="Times New Roman"/>
                        </a:rPr>
                        <a:t>Banking</a:t>
                      </a:r>
                      <a:r>
                        <a:rPr lang="uk-UA" sz="1200" b="0" dirty="0">
                          <a:latin typeface="Times New Roman"/>
                          <a:ea typeface="Calibri"/>
                          <a:cs typeface="Times New Roman"/>
                        </a:rPr>
                        <a:t> </a:t>
                      </a:r>
                      <a:r>
                        <a:rPr lang="uk-UA" sz="1200" b="0" dirty="0" err="1">
                          <a:latin typeface="Times New Roman"/>
                          <a:ea typeface="Calibri"/>
                          <a:cs typeface="Times New Roman"/>
                        </a:rPr>
                        <a:t>and</a:t>
                      </a:r>
                      <a:r>
                        <a:rPr lang="uk-UA" sz="1200" b="0" dirty="0">
                          <a:latin typeface="Times New Roman"/>
                          <a:ea typeface="Calibri"/>
                          <a:cs typeface="Times New Roman"/>
                        </a:rPr>
                        <a:t> </a:t>
                      </a:r>
                      <a:r>
                        <a:rPr lang="uk-UA" sz="1200" b="0" dirty="0" err="1">
                          <a:latin typeface="Times New Roman"/>
                          <a:ea typeface="Calibri"/>
                          <a:cs typeface="Times New Roman"/>
                        </a:rPr>
                        <a:t>Insurance</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algn="ctr">
                        <a:lnSpc>
                          <a:spcPct val="115000"/>
                        </a:lnSpc>
                        <a:spcAft>
                          <a:spcPts val="0"/>
                        </a:spcAft>
                      </a:pPr>
                      <a:r>
                        <a:rPr lang="uk-UA" sz="1200" b="0" dirty="0">
                          <a:latin typeface="Times New Roman"/>
                          <a:ea typeface="Calibri"/>
                          <a:cs typeface="Times New Roman"/>
                        </a:rPr>
                        <a:t>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113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Applied</a:t>
                      </a:r>
                      <a:r>
                        <a:rPr lang="uk-UA" sz="1200" b="0" dirty="0">
                          <a:latin typeface="Times New Roman"/>
                          <a:ea typeface="Calibri"/>
                          <a:cs typeface="Times New Roman"/>
                        </a:rPr>
                        <a:t> </a:t>
                      </a:r>
                      <a:r>
                        <a:rPr lang="uk-UA" sz="1200" b="0" dirty="0" err="1">
                          <a:latin typeface="Times New Roman"/>
                          <a:ea typeface="Calibri"/>
                          <a:cs typeface="Times New Roman"/>
                        </a:rPr>
                        <a:t>Mathematics</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algn="ctr">
                        <a:lnSpc>
                          <a:spcPct val="115000"/>
                        </a:lnSpc>
                        <a:spcAft>
                          <a:spcPts val="0"/>
                        </a:spcAft>
                      </a:pPr>
                      <a:r>
                        <a:rPr lang="uk-UA" sz="1200" b="0" dirty="0">
                          <a:latin typeface="Times New Roman"/>
                          <a:ea typeface="Calibri"/>
                          <a:cs typeface="Times New Roman"/>
                        </a:rPr>
                        <a:t>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231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Social Work</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390">
                <a:tc gridSpan="3">
                  <a:txBody>
                    <a:bodyPr/>
                    <a:lstStyle/>
                    <a:p>
                      <a:pPr algn="ctr">
                        <a:lnSpc>
                          <a:spcPct val="115000"/>
                        </a:lnSpc>
                        <a:spcAft>
                          <a:spcPts val="0"/>
                        </a:spcAft>
                      </a:pPr>
                      <a:r>
                        <a:rPr lang="uk-UA" sz="1200" b="0" dirty="0">
                          <a:latin typeface="Times New Roman"/>
                          <a:ea typeface="Calibri"/>
                          <a:cs typeface="Times New Roman"/>
                        </a:rPr>
                        <a:t> </a:t>
                      </a:r>
                      <a:r>
                        <a:rPr lang="uk-UA" sz="1200" b="0" dirty="0">
                          <a:latin typeface="Calibri"/>
                          <a:ea typeface="Calibri"/>
                          <a:cs typeface="Times New Roman"/>
                        </a:rPr>
                        <a:t> </a:t>
                      </a:r>
                      <a:r>
                        <a:rPr lang="uk-UA" sz="1200" b="0" dirty="0" err="1">
                          <a:latin typeface="Times New Roman"/>
                          <a:ea typeface="Calibri"/>
                          <a:cs typeface="Times New Roman"/>
                        </a:rPr>
                        <a:t>For</a:t>
                      </a:r>
                      <a:r>
                        <a:rPr lang="uk-UA" sz="1200" b="0" dirty="0">
                          <a:latin typeface="Times New Roman"/>
                          <a:ea typeface="Calibri"/>
                          <a:cs typeface="Times New Roman"/>
                        </a:rPr>
                        <a:t> </a:t>
                      </a:r>
                      <a:r>
                        <a:rPr lang="uk-UA" sz="1200" b="0" dirty="0" err="1">
                          <a:latin typeface="Times New Roman"/>
                          <a:ea typeface="Calibri"/>
                          <a:cs typeface="Times New Roman"/>
                        </a:rPr>
                        <a:t>entrants</a:t>
                      </a:r>
                      <a:r>
                        <a:rPr lang="uk-UA" sz="1200" b="0" dirty="0">
                          <a:latin typeface="Times New Roman"/>
                          <a:ea typeface="Calibri"/>
                          <a:cs typeface="Times New Roman"/>
                        </a:rPr>
                        <a:t> </a:t>
                      </a:r>
                      <a:r>
                        <a:rPr lang="uk-UA" sz="1200" b="0" dirty="0" err="1" smtClean="0">
                          <a:latin typeface="Times New Roman"/>
                          <a:ea typeface="Calibri"/>
                          <a:cs typeface="Times New Roman"/>
                        </a:rPr>
                        <a:t>on</a:t>
                      </a:r>
                      <a:r>
                        <a:rPr lang="uk-UA" sz="1200" b="0" dirty="0" smtClean="0">
                          <a:latin typeface="Times New Roman"/>
                          <a:ea typeface="Calibri"/>
                          <a:cs typeface="Times New Roman"/>
                        </a:rPr>
                        <a:t> </a:t>
                      </a:r>
                      <a:r>
                        <a:rPr lang="uk-UA" sz="1200" b="0" dirty="0" err="1" smtClean="0">
                          <a:latin typeface="Times New Roman"/>
                          <a:ea typeface="Calibri"/>
                          <a:cs typeface="Times New Roman"/>
                        </a:rPr>
                        <a:t>the</a:t>
                      </a:r>
                      <a:r>
                        <a:rPr lang="uk-UA" sz="1200" b="0" dirty="0" smtClean="0">
                          <a:latin typeface="Times New Roman"/>
                          <a:ea typeface="Calibri"/>
                          <a:cs typeface="Times New Roman"/>
                        </a:rPr>
                        <a:t> </a:t>
                      </a:r>
                      <a:r>
                        <a:rPr lang="uk-UA" sz="1200" b="0" dirty="0" err="1" smtClean="0">
                          <a:latin typeface="Times New Roman"/>
                          <a:ea typeface="Calibri"/>
                          <a:cs typeface="Times New Roman"/>
                        </a:rPr>
                        <a:t>basis</a:t>
                      </a:r>
                      <a:r>
                        <a:rPr lang="uk-UA" sz="1200" b="0" dirty="0" smtClean="0">
                          <a:latin typeface="Times New Roman"/>
                          <a:ea typeface="Calibri"/>
                          <a:cs typeface="Times New Roman"/>
                        </a:rPr>
                        <a:t> </a:t>
                      </a:r>
                      <a:r>
                        <a:rPr lang="uk-UA" sz="1200" b="0" dirty="0" err="1" smtClean="0">
                          <a:latin typeface="Times New Roman"/>
                          <a:ea typeface="Calibri"/>
                          <a:cs typeface="Times New Roman"/>
                        </a:rPr>
                        <a:t>of</a:t>
                      </a:r>
                      <a:r>
                        <a:rPr lang="uk-UA" sz="1200" b="0" dirty="0" smtClean="0">
                          <a:latin typeface="Times New Roman"/>
                          <a:ea typeface="Calibri"/>
                          <a:cs typeface="Times New Roman"/>
                        </a:rPr>
                        <a:t> </a:t>
                      </a:r>
                      <a:r>
                        <a:rPr lang="uk-UA" sz="1200" b="0" dirty="0" err="1">
                          <a:latin typeface="Times New Roman"/>
                          <a:ea typeface="Calibri"/>
                          <a:cs typeface="Times New Roman"/>
                        </a:rPr>
                        <a:t>general</a:t>
                      </a:r>
                      <a:r>
                        <a:rPr lang="uk-UA" sz="1200" b="0" dirty="0">
                          <a:latin typeface="Times New Roman"/>
                          <a:ea typeface="Calibri"/>
                          <a:cs typeface="Times New Roman"/>
                        </a:rPr>
                        <a:t> </a:t>
                      </a:r>
                      <a:r>
                        <a:rPr lang="uk-UA" sz="1200" b="0" dirty="0" err="1">
                          <a:latin typeface="Times New Roman"/>
                          <a:ea typeface="Calibri"/>
                          <a:cs typeface="Times New Roman"/>
                        </a:rPr>
                        <a:t>secondary</a:t>
                      </a:r>
                      <a:r>
                        <a:rPr lang="uk-UA" sz="1200" b="0" dirty="0">
                          <a:latin typeface="Times New Roman"/>
                          <a:ea typeface="Calibri"/>
                          <a:cs typeface="Times New Roman"/>
                        </a:rPr>
                        <a:t> </a:t>
                      </a:r>
                      <a:r>
                        <a:rPr lang="uk-UA" sz="1200" b="0" dirty="0" err="1">
                          <a:latin typeface="Times New Roman"/>
                          <a:ea typeface="Calibri"/>
                          <a:cs typeface="Times New Roman"/>
                        </a:rPr>
                        <a:t>education</a:t>
                      </a:r>
                      <a:r>
                        <a:rPr lang="uk-UA" sz="1200" b="0" dirty="0">
                          <a:latin typeface="Times New Roman"/>
                          <a:ea typeface="Calibri"/>
                          <a:cs typeface="Times New Roman"/>
                        </a:rPr>
                        <a:t> (1</a:t>
                      </a:r>
                      <a:r>
                        <a:rPr lang="en-US" sz="1200" b="0" dirty="0">
                          <a:latin typeface="Times New Roman"/>
                          <a:ea typeface="Calibri"/>
                          <a:cs typeface="Times New Roman"/>
                        </a:rPr>
                        <a:t>1th </a:t>
                      </a:r>
                      <a:r>
                        <a:rPr lang="en-US" sz="1200" b="0" dirty="0" smtClean="0">
                          <a:latin typeface="Times New Roman"/>
                          <a:ea typeface="Calibri"/>
                          <a:cs typeface="Times New Roman"/>
                        </a:rPr>
                        <a:t>class</a:t>
                      </a:r>
                      <a:r>
                        <a:rPr lang="uk-UA" sz="1200" b="0" dirty="0" smtClean="0">
                          <a:latin typeface="Times New Roman"/>
                          <a:ea typeface="Calibri"/>
                          <a:cs typeface="Times New Roman"/>
                        </a:rPr>
                        <a:t>)</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lnSpc>
                          <a:spcPct val="115000"/>
                        </a:lnSpc>
                        <a:spcAft>
                          <a:spcPts val="0"/>
                        </a:spcAft>
                      </a:pPr>
                      <a:endParaRPr lang="uk-UA" sz="1200" b="0" dirty="0">
                        <a:latin typeface="Times New Roman"/>
                        <a:ea typeface="Calibri"/>
                        <a:cs typeface="Times New Roman"/>
                      </a:endParaRPr>
                    </a:p>
                  </a:txBody>
                  <a:tcPr marL="10167" marR="10167" marT="0" marB="0"/>
                </a:tc>
                <a:tc hMerge="1">
                  <a:txBody>
                    <a:bodyPr/>
                    <a:lstStyle/>
                    <a:p>
                      <a:pPr algn="ctr">
                        <a:lnSpc>
                          <a:spcPct val="115000"/>
                        </a:lnSpc>
                        <a:spcAft>
                          <a:spcPts val="0"/>
                        </a:spcAft>
                      </a:pPr>
                      <a:endParaRPr lang="ru-RU" sz="1200" b="0" dirty="0">
                        <a:latin typeface="Calibri"/>
                        <a:ea typeface="Calibri"/>
                        <a:cs typeface="Times New Roman"/>
                      </a:endParaRPr>
                    </a:p>
                  </a:txBody>
                  <a:tcPr marL="10167" marR="10167" marT="0" marB="0"/>
                </a:tc>
              </a:tr>
              <a:tr h="243690">
                <a:tc>
                  <a:txBody>
                    <a:bodyPr/>
                    <a:lstStyle/>
                    <a:p>
                      <a:pPr algn="ctr">
                        <a:lnSpc>
                          <a:spcPct val="115000"/>
                        </a:lnSpc>
                        <a:spcAft>
                          <a:spcPts val="0"/>
                        </a:spcAft>
                      </a:pPr>
                      <a:r>
                        <a:rPr lang="uk-UA" sz="1200" b="0" dirty="0">
                          <a:latin typeface="Times New Roman"/>
                          <a:ea typeface="Calibri"/>
                          <a:cs typeface="Times New Roman"/>
                        </a:rPr>
                        <a:t>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113</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err="1">
                          <a:latin typeface="Times New Roman"/>
                          <a:ea typeface="Calibri"/>
                          <a:cs typeface="Times New Roman"/>
                        </a:rPr>
                        <a:t>Applied</a:t>
                      </a:r>
                      <a:r>
                        <a:rPr lang="uk-UA" sz="1200" b="0" dirty="0">
                          <a:latin typeface="Times New Roman"/>
                          <a:ea typeface="Calibri"/>
                          <a:cs typeface="Times New Roman"/>
                        </a:rPr>
                        <a:t> </a:t>
                      </a:r>
                      <a:r>
                        <a:rPr lang="uk-UA" sz="1200" b="0" dirty="0" err="1">
                          <a:latin typeface="Times New Roman"/>
                          <a:ea typeface="Calibri"/>
                          <a:cs typeface="Times New Roman"/>
                        </a:rPr>
                        <a:t>Mathematics</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algn="ctr">
                        <a:lnSpc>
                          <a:spcPct val="115000"/>
                        </a:lnSpc>
                        <a:spcAft>
                          <a:spcPts val="0"/>
                        </a:spcAft>
                      </a:pPr>
                      <a:r>
                        <a:rPr lang="uk-UA" sz="1200" b="0" dirty="0">
                          <a:latin typeface="Times New Roman"/>
                          <a:ea typeface="Calibri"/>
                          <a:cs typeface="Times New Roman"/>
                        </a:rPr>
                        <a:t>2</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200" b="0" dirty="0">
                          <a:latin typeface="Times New Roman"/>
                          <a:ea typeface="Calibri"/>
                          <a:cs typeface="Times New Roman"/>
                        </a:rPr>
                        <a:t>231</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0" dirty="0">
                          <a:latin typeface="Times New Roman"/>
                          <a:ea typeface="Calibri"/>
                          <a:cs typeface="Times New Roman"/>
                        </a:rPr>
                        <a:t>Social Work</a:t>
                      </a:r>
                      <a:endParaRPr lang="ru-RU" sz="1200" b="0" dirty="0">
                        <a:latin typeface="Calibri"/>
                        <a:ea typeface="Calibri"/>
                        <a:cs typeface="Times New Roman"/>
                      </a:endParaRPr>
                    </a:p>
                  </a:txBody>
                  <a:tcPr marL="10167" marR="101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588" y="-86766"/>
            <a:ext cx="6877051" cy="792163"/>
          </a:xfrm>
          <a:prstGeom prst="rect">
            <a:avLst/>
          </a:prstGeom>
          <a:gradFill rotWithShape="0">
            <a:gsLst>
              <a:gs pos="0">
                <a:srgbClr val="FFEFD1"/>
              </a:gs>
              <a:gs pos="64999">
                <a:srgbClr val="F0EBD5"/>
              </a:gs>
              <a:gs pos="100000">
                <a:srgbClr val="D1C39F"/>
              </a:gs>
            </a:gsLst>
            <a:lin ang="2700000" scaled="0"/>
          </a:gra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gn="ctr">
              <a:buSzPct val="100000"/>
              <a:defRPr/>
            </a:pPr>
            <a:r>
              <a:rPr lang="en-US" sz="2300" dirty="0" smtClean="0">
                <a:latin typeface="Times New Roman" pitchFamily="18" charset="0"/>
                <a:cs typeface="Times New Roman" pitchFamily="18" charset="0"/>
              </a:rPr>
              <a:t>LIST OF SPECIALITIES</a:t>
            </a:r>
            <a:endParaRPr lang="en-US" altLang="ru-RU" sz="2300" dirty="0">
              <a:solidFill>
                <a:srgbClr val="006633"/>
              </a:solidFill>
              <a:effectLst>
                <a:outerShdw blurRad="38100" dist="38100" dir="2700000" algn="tl">
                  <a:srgbClr val="000000"/>
                </a:outerShdw>
              </a:effectLst>
              <a:latin typeface="Times New Roman" pitchFamily="18" charset="0"/>
              <a:cs typeface="Times New Roman" pitchFamily="18" charset="0"/>
            </a:endParaRPr>
          </a:p>
        </p:txBody>
      </p:sp>
      <p:sp>
        <p:nvSpPr>
          <p:cNvPr id="6"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44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0"/>
            <a:ext cx="6877050" cy="792162"/>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a:solidFill>
                  <a:schemeClr val="tx1"/>
                </a:solidFill>
                <a:latin typeface="Times New Roman" pitchFamily="18" charset="0"/>
                <a:cs typeface="Times New Roman" pitchFamily="18" charset="0"/>
              </a:rPr>
              <a:t>CONTACTS</a:t>
            </a:r>
          </a:p>
        </p:txBody>
      </p:sp>
      <p:sp>
        <p:nvSpPr>
          <p:cNvPr id="8" name="Rectangle 2"/>
          <p:cNvSpPr>
            <a:spLocks noChangeArrowheads="1"/>
          </p:cNvSpPr>
          <p:nvPr/>
        </p:nvSpPr>
        <p:spPr bwMode="auto">
          <a:xfrm>
            <a:off x="269875" y="920750"/>
            <a:ext cx="6319838" cy="4495719"/>
          </a:xfrm>
          <a:prstGeom prst="rect">
            <a:avLst/>
          </a:prstGeom>
          <a:noFill/>
          <a:ln w="9525">
            <a:noFill/>
            <a:round/>
            <a:headEnd/>
            <a:tailEnd/>
          </a:ln>
        </p:spPr>
        <p:txBody>
          <a:bodyPr lIns="0" tIns="46800" rIns="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a:solidFill>
                  <a:srgbClr val="000000"/>
                </a:solidFill>
                <a:latin typeface="Times New Roman" pitchFamily="18" charset="0"/>
                <a:cs typeface="Times New Roman" pitchFamily="18" charset="0"/>
              </a:rPr>
              <a:t>Rector of ONU     </a:t>
            </a:r>
            <a:r>
              <a:rPr lang="en-US" altLang="ru-RU" sz="1100" b="0" dirty="0">
                <a:solidFill>
                  <a:srgbClr val="000000"/>
                </a:solidFill>
                <a:latin typeface="Times New Roman" pitchFamily="18" charset="0"/>
                <a:cs typeface="Times New Roman" pitchFamily="18" charset="0"/>
              </a:rPr>
              <a:t>                                                     </a:t>
            </a:r>
            <a:r>
              <a:rPr lang="en-US" altLang="ru-RU" sz="1100" b="0" dirty="0" smtClean="0">
                <a:solidFill>
                  <a:srgbClr val="000000"/>
                </a:solidFill>
                <a:latin typeface="Times New Roman" pitchFamily="18" charset="0"/>
                <a:cs typeface="Times New Roman" pitchFamily="18" charset="0"/>
              </a:rPr>
              <a:t>     tel</a:t>
            </a:r>
            <a:r>
              <a:rPr lang="en-US" altLang="ru-RU" sz="1100" b="0" dirty="0">
                <a:solidFill>
                  <a:srgbClr val="000000"/>
                </a:solidFill>
                <a:latin typeface="Times New Roman" pitchFamily="18" charset="0"/>
                <a:cs typeface="Times New Roman" pitchFamily="18" charset="0"/>
              </a:rPr>
              <a:t>.: 38-</a:t>
            </a:r>
            <a:r>
              <a:rPr lang="uk-UA" altLang="ru-RU" sz="1100" b="0" dirty="0">
                <a:solidFill>
                  <a:srgbClr val="000000"/>
                </a:solidFill>
                <a:latin typeface="Times New Roman" pitchFamily="18" charset="0"/>
                <a:cs typeface="Times New Roman" pitchFamily="18" charset="0"/>
              </a:rPr>
              <a:t>(</a:t>
            </a:r>
            <a:r>
              <a:rPr lang="en-US" altLang="ru-RU" sz="1100" b="0" dirty="0">
                <a:solidFill>
                  <a:srgbClr val="000000"/>
                </a:solidFill>
                <a:latin typeface="Times New Roman" pitchFamily="18" charset="0"/>
                <a:cs typeface="Times New Roman" pitchFamily="18" charset="0"/>
              </a:rPr>
              <a:t>048</a:t>
            </a:r>
            <a:r>
              <a:rPr lang="uk-UA" altLang="ru-RU" sz="1100" b="0" dirty="0">
                <a:solidFill>
                  <a:srgbClr val="000000"/>
                </a:solidFill>
                <a:latin typeface="Times New Roman" pitchFamily="18" charset="0"/>
                <a:cs typeface="Times New Roman" pitchFamily="18" charset="0"/>
              </a:rPr>
              <a:t>0</a:t>
            </a:r>
            <a:r>
              <a:rPr lang="en-US" altLang="ru-RU" sz="1100" b="0" dirty="0">
                <a:solidFill>
                  <a:srgbClr val="000000"/>
                </a:solidFill>
                <a:latin typeface="Times New Roman" pitchFamily="18" charset="0"/>
                <a:cs typeface="Times New Roman" pitchFamily="18" charset="0"/>
              </a:rPr>
              <a:t>)-723-52-54</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b="0" dirty="0">
                <a:solidFill>
                  <a:srgbClr val="000000"/>
                </a:solidFill>
                <a:latin typeface="Times New Roman" pitchFamily="18" charset="0"/>
                <a:cs typeface="Times New Roman" pitchFamily="18" charset="0"/>
              </a:rPr>
              <a:t>Prof. </a:t>
            </a:r>
            <a:r>
              <a:rPr lang="en-US" altLang="ru-RU" sz="1100" dirty="0">
                <a:solidFill>
                  <a:srgbClr val="000000"/>
                </a:solidFill>
                <a:latin typeface="Times New Roman" pitchFamily="18" charset="0"/>
                <a:cs typeface="Times New Roman" pitchFamily="18" charset="0"/>
              </a:rPr>
              <a:t>Igor KOVAL </a:t>
            </a:r>
            <a:r>
              <a:rPr lang="en-US" altLang="ru-RU" sz="1100" dirty="0" smtClean="0">
                <a:solidFill>
                  <a:srgbClr val="000000"/>
                </a:solidFill>
                <a:latin typeface="Times New Roman" pitchFamily="18" charset="0"/>
                <a:cs typeface="Times New Roman" pitchFamily="18" charset="0"/>
              </a:rPr>
              <a:t>                                                         </a:t>
            </a:r>
            <a:r>
              <a:rPr lang="en-US" altLang="ru-RU" sz="1100" b="0" dirty="0" smtClean="0">
                <a:solidFill>
                  <a:srgbClr val="000000"/>
                </a:solidFill>
                <a:latin typeface="Times New Roman" pitchFamily="18" charset="0"/>
                <a:cs typeface="Times New Roman" pitchFamily="18" charset="0"/>
              </a:rPr>
              <a:t>fax</a:t>
            </a:r>
            <a:r>
              <a:rPr lang="ru-RU" altLang="ru-RU" sz="1100" b="0" dirty="0" smtClean="0">
                <a:solidFill>
                  <a:srgbClr val="000000"/>
                </a:solidFill>
                <a:latin typeface="Times New Roman" pitchFamily="18" charset="0"/>
                <a:cs typeface="Times New Roman" pitchFamily="18" charset="0"/>
              </a:rPr>
              <a:t>: 38-(048)-723-35-15</a:t>
            </a:r>
            <a:endParaRPr lang="en-US" altLang="ru-RU" sz="11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b="0" dirty="0" smtClean="0">
                <a:solidFill>
                  <a:srgbClr val="000000"/>
                </a:solidFill>
                <a:latin typeface="Times New Roman" pitchFamily="18" charset="0"/>
                <a:cs typeface="Times New Roman" pitchFamily="18" charset="0"/>
              </a:rPr>
              <a:t>Rector’s Office</a:t>
            </a:r>
            <a:endParaRPr lang="en-US" altLang="ru-RU" sz="11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b="0" dirty="0">
                <a:solidFill>
                  <a:srgbClr val="000000"/>
                </a:solidFill>
                <a:latin typeface="Times New Roman" pitchFamily="18" charset="0"/>
                <a:cs typeface="Times New Roman" pitchFamily="18" charset="0"/>
              </a:rPr>
              <a:t>                                                                                         </a:t>
            </a:r>
            <a:r>
              <a:rPr lang="en-US" altLang="ru-RU" sz="1100" dirty="0">
                <a:solidFill>
                  <a:srgbClr val="000000"/>
                </a:solidFill>
                <a:latin typeface="Times New Roman" pitchFamily="18" charset="0"/>
                <a:cs typeface="Times New Roman" pitchFamily="18" charset="0"/>
              </a:rPr>
              <a:t>e-mail: </a:t>
            </a:r>
            <a:r>
              <a:rPr lang="en-US" altLang="ru-RU" sz="1100" dirty="0">
                <a:solidFill>
                  <a:schemeClr val="tx1"/>
                </a:solidFill>
                <a:latin typeface="Times New Roman" pitchFamily="18" charset="0"/>
                <a:cs typeface="Times New Roman" pitchFamily="18" charset="0"/>
              </a:rPr>
              <a:t>rector@onu.edu.ua</a:t>
            </a:r>
            <a:endParaRPr lang="en-US" altLang="ru-RU" sz="1100" dirty="0">
              <a:solidFill>
                <a:schemeClr val="tx1"/>
              </a:solidFill>
              <a:latin typeface="Times New Roman" pitchFamily="18" charset="0"/>
              <a:cs typeface="Times New Roman" pitchFamily="18" charset="0"/>
              <a:hlinkClick r:id="rId3"/>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1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a:solidFill>
                  <a:srgbClr val="000000"/>
                </a:solidFill>
                <a:latin typeface="Times New Roman" pitchFamily="18" charset="0"/>
                <a:cs typeface="Times New Roman" pitchFamily="18" charset="0"/>
              </a:rPr>
              <a:t>Pro-rector (International relations)	</a:t>
            </a:r>
            <a:r>
              <a:rPr lang="en-US" altLang="ru-RU" sz="1100" b="0" dirty="0">
                <a:solidFill>
                  <a:srgbClr val="000000"/>
                </a:solidFill>
                <a:latin typeface="Times New Roman" pitchFamily="18" charset="0"/>
                <a:cs typeface="Times New Roman" pitchFamily="18" charset="0"/>
              </a:rPr>
              <a:t>                </a:t>
            </a:r>
            <a:r>
              <a:rPr lang="en-US" altLang="ru-RU" sz="1100" b="0" dirty="0" smtClean="0">
                <a:solidFill>
                  <a:srgbClr val="000000"/>
                </a:solidFill>
                <a:latin typeface="Times New Roman" pitchFamily="18" charset="0"/>
                <a:cs typeface="Times New Roman" pitchFamily="18" charset="0"/>
              </a:rPr>
              <a:t>         tel</a:t>
            </a:r>
            <a:r>
              <a:rPr lang="en-US" altLang="ru-RU" sz="1100" b="0" dirty="0">
                <a:solidFill>
                  <a:srgbClr val="000000"/>
                </a:solidFill>
                <a:latin typeface="Times New Roman" pitchFamily="18" charset="0"/>
                <a:cs typeface="Times New Roman" pitchFamily="18" charset="0"/>
              </a:rPr>
              <a:t>.: 38-</a:t>
            </a:r>
            <a:r>
              <a:rPr lang="uk-UA" altLang="ru-RU" sz="1100" b="0" dirty="0">
                <a:solidFill>
                  <a:srgbClr val="000000"/>
                </a:solidFill>
                <a:latin typeface="Times New Roman" pitchFamily="18" charset="0"/>
                <a:cs typeface="Times New Roman" pitchFamily="18" charset="0"/>
              </a:rPr>
              <a:t>(</a:t>
            </a:r>
            <a:r>
              <a:rPr lang="en-US" altLang="ru-RU" sz="1100" b="0" dirty="0">
                <a:solidFill>
                  <a:srgbClr val="000000"/>
                </a:solidFill>
                <a:latin typeface="Times New Roman" pitchFamily="18" charset="0"/>
                <a:cs typeface="Times New Roman" pitchFamily="18" charset="0"/>
              </a:rPr>
              <a:t>048</a:t>
            </a:r>
            <a:r>
              <a:rPr lang="uk-UA" altLang="ru-RU" sz="1100" b="0" dirty="0">
                <a:solidFill>
                  <a:srgbClr val="000000"/>
                </a:solidFill>
                <a:latin typeface="Times New Roman" pitchFamily="18" charset="0"/>
                <a:cs typeface="Times New Roman" pitchFamily="18" charset="0"/>
              </a:rPr>
              <a:t>)</a:t>
            </a:r>
            <a:r>
              <a:rPr lang="en-US" altLang="ru-RU" sz="1100" b="0" dirty="0">
                <a:solidFill>
                  <a:srgbClr val="000000"/>
                </a:solidFill>
                <a:latin typeface="Times New Roman" pitchFamily="18" charset="0"/>
                <a:cs typeface="Times New Roman" pitchFamily="18" charset="0"/>
              </a:rPr>
              <a:t>-723-83-20</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b="0" dirty="0">
                <a:solidFill>
                  <a:srgbClr val="000000"/>
                </a:solidFill>
                <a:latin typeface="Times New Roman" pitchFamily="18" charset="0"/>
                <a:cs typeface="Times New Roman" pitchFamily="18" charset="0"/>
              </a:rPr>
              <a:t>Assoc. Prof. </a:t>
            </a:r>
            <a:r>
              <a:rPr lang="en-US" altLang="ru-RU" sz="1100" dirty="0">
                <a:solidFill>
                  <a:srgbClr val="000000"/>
                </a:solidFill>
                <a:latin typeface="Times New Roman" pitchFamily="18" charset="0"/>
                <a:cs typeface="Times New Roman" pitchFamily="18" charset="0"/>
              </a:rPr>
              <a:t>Sergey SKOROKHOD </a:t>
            </a:r>
            <a:r>
              <a:rPr lang="en-US" altLang="ru-RU" sz="1100" b="0" dirty="0">
                <a:solidFill>
                  <a:srgbClr val="000000"/>
                </a:solidFill>
                <a:latin typeface="Times New Roman" pitchFamily="18" charset="0"/>
                <a:cs typeface="Times New Roman" pitchFamily="18" charset="0"/>
              </a:rPr>
              <a:t>	                  </a:t>
            </a:r>
            <a:r>
              <a:rPr lang="en-US" altLang="ru-RU" sz="1100" b="0" dirty="0" smtClean="0">
                <a:solidFill>
                  <a:srgbClr val="000000"/>
                </a:solidFill>
                <a:latin typeface="Times New Roman" pitchFamily="18" charset="0"/>
                <a:cs typeface="Times New Roman" pitchFamily="18" charset="0"/>
              </a:rPr>
              <a:t>       </a:t>
            </a:r>
            <a:r>
              <a:rPr lang="en-US" altLang="ru-RU" sz="1100" dirty="0" smtClean="0">
                <a:solidFill>
                  <a:srgbClr val="000000"/>
                </a:solidFill>
                <a:latin typeface="Times New Roman" pitchFamily="18" charset="0"/>
                <a:cs typeface="Times New Roman" pitchFamily="18" charset="0"/>
              </a:rPr>
              <a:t>e-mail</a:t>
            </a:r>
            <a:r>
              <a:rPr lang="en-US" altLang="ru-RU" sz="1100" dirty="0">
                <a:solidFill>
                  <a:srgbClr val="000000"/>
                </a:solidFill>
                <a:latin typeface="Times New Roman" pitchFamily="18" charset="0"/>
                <a:cs typeface="Times New Roman" pitchFamily="18" charset="0"/>
              </a:rPr>
              <a:t>: inter@onu.edu.ua</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100" b="0" dirty="0">
              <a:solidFill>
                <a:srgbClr val="000000"/>
              </a:solidFill>
              <a:latin typeface="Times New Roman" pitchFamily="18" charset="0"/>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a:solidFill>
                  <a:srgbClr val="000000"/>
                </a:solidFill>
                <a:latin typeface="Times New Roman" pitchFamily="18" charset="0"/>
                <a:cs typeface="Times New Roman" pitchFamily="18" charset="0"/>
              </a:rPr>
              <a:t>Admittance Commission</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a:solidFill>
                  <a:srgbClr val="000000"/>
                </a:solidFill>
                <a:latin typeface="Times New Roman" pitchFamily="18" charset="0"/>
                <a:cs typeface="Times New Roman" pitchFamily="18" charset="0"/>
              </a:rPr>
              <a:t>Responsible Secretary </a:t>
            </a:r>
            <a:r>
              <a:rPr lang="en-US" altLang="ru-RU" sz="1100" b="0" dirty="0">
                <a:solidFill>
                  <a:srgbClr val="000000"/>
                </a:solidFill>
                <a:latin typeface="Times New Roman" pitchFamily="18" charset="0"/>
                <a:cs typeface="Times New Roman" pitchFamily="18" charset="0"/>
              </a:rPr>
              <a:t>                                           </a:t>
            </a:r>
            <a:r>
              <a:rPr lang="en-US" altLang="ru-RU" sz="1100" b="0" dirty="0" smtClean="0">
                <a:solidFill>
                  <a:srgbClr val="000000"/>
                </a:solidFill>
                <a:latin typeface="Times New Roman" pitchFamily="18" charset="0"/>
                <a:cs typeface="Times New Roman" pitchFamily="18" charset="0"/>
              </a:rPr>
              <a:t>        tel</a:t>
            </a:r>
            <a:r>
              <a:rPr lang="en-US" altLang="ru-RU" sz="1100" b="0" dirty="0">
                <a:solidFill>
                  <a:srgbClr val="000000"/>
                </a:solidFill>
                <a:latin typeface="Times New Roman" pitchFamily="18" charset="0"/>
                <a:cs typeface="Times New Roman" pitchFamily="18" charset="0"/>
              </a:rPr>
              <a:t>.: 38-0482-68-12-84</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b="0" dirty="0">
                <a:solidFill>
                  <a:srgbClr val="000000"/>
                </a:solidFill>
                <a:latin typeface="Times New Roman" pitchFamily="18" charset="0"/>
                <a:cs typeface="Times New Roman" pitchFamily="18" charset="0"/>
              </a:rPr>
              <a:t>Assoc. Prof. </a:t>
            </a:r>
            <a:r>
              <a:rPr lang="en-US" altLang="ru-RU" sz="1100" dirty="0">
                <a:solidFill>
                  <a:srgbClr val="000000"/>
                </a:solidFill>
                <a:latin typeface="Times New Roman" pitchFamily="18" charset="0"/>
                <a:cs typeface="Times New Roman" pitchFamily="18" charset="0"/>
              </a:rPr>
              <a:t>Maya NIKOLAYEVA                          </a:t>
            </a:r>
            <a:r>
              <a:rPr lang="en-US" altLang="ru-RU" sz="1100" dirty="0" smtClean="0">
                <a:solidFill>
                  <a:srgbClr val="000000"/>
                </a:solidFill>
                <a:latin typeface="Times New Roman" pitchFamily="18" charset="0"/>
                <a:cs typeface="Times New Roman" pitchFamily="18" charset="0"/>
              </a:rPr>
              <a:t>        e-mail</a:t>
            </a:r>
            <a:r>
              <a:rPr lang="en-US" altLang="ru-RU" sz="1100" dirty="0">
                <a:solidFill>
                  <a:srgbClr val="000000"/>
                </a:solidFill>
                <a:latin typeface="Times New Roman" pitchFamily="18" charset="0"/>
                <a:cs typeface="Times New Roman" pitchFamily="18" charset="0"/>
              </a:rPr>
              <a:t>: </a:t>
            </a:r>
            <a:r>
              <a:rPr lang="en-US" altLang="ru-RU" sz="1100" dirty="0">
                <a:solidFill>
                  <a:schemeClr val="tx1"/>
                </a:solidFill>
                <a:latin typeface="Times New Roman" pitchFamily="18" charset="0"/>
                <a:cs typeface="Times New Roman" pitchFamily="18" charset="0"/>
              </a:rPr>
              <a:t>vstup@onu.edu.ua</a:t>
            </a:r>
            <a:endParaRPr lang="en-US" altLang="ru-RU" sz="1100" dirty="0">
              <a:solidFill>
                <a:schemeClr val="tx1"/>
              </a:solidFill>
              <a:latin typeface="Times New Roman" pitchFamily="18" charset="0"/>
              <a:cs typeface="Times New Roman" pitchFamily="18" charset="0"/>
              <a:hlinkClick r:id="rId4"/>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100" b="0" dirty="0">
              <a:solidFill>
                <a:srgbClr val="CCCCFF"/>
              </a:solidFill>
              <a:latin typeface="Times New Roman" pitchFamily="18" charset="0"/>
              <a:cs typeface="Times New Roman" pitchFamily="18" charset="0"/>
              <a:hlinkClick r:id="rId5"/>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smtClean="0">
                <a:solidFill>
                  <a:srgbClr val="000000"/>
                </a:solidFill>
                <a:latin typeface="Times New Roman" pitchFamily="18" charset="0"/>
                <a:cs typeface="Times New Roman" pitchFamily="18" charset="0"/>
              </a:rPr>
              <a:t>Institute</a:t>
            </a:r>
            <a:r>
              <a:rPr lang="ru-RU" altLang="ru-RU" sz="1100" dirty="0" smtClean="0">
                <a:solidFill>
                  <a:srgbClr val="000000"/>
                </a:solidFill>
                <a:latin typeface="Times New Roman" pitchFamily="18" charset="0"/>
                <a:cs typeface="Times New Roman" pitchFamily="18" charset="0"/>
              </a:rPr>
              <a:t> </a:t>
            </a:r>
            <a:r>
              <a:rPr lang="en-US" altLang="ru-RU" sz="1100" dirty="0" smtClean="0">
                <a:solidFill>
                  <a:srgbClr val="000000"/>
                </a:solidFill>
                <a:latin typeface="Times New Roman" pitchFamily="18" charset="0"/>
                <a:cs typeface="Times New Roman" pitchFamily="18" charset="0"/>
              </a:rPr>
              <a:t>of International Education </a:t>
            </a:r>
            <a:endParaRPr lang="en-US" altLang="ru-RU" sz="1100" b="0" dirty="0">
              <a:solidFill>
                <a:srgbClr val="000000"/>
              </a:solidFill>
              <a:latin typeface="Times New Roman" pitchFamily="18" charset="0"/>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1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a:solidFill>
                  <a:srgbClr val="000000"/>
                </a:solidFill>
                <a:latin typeface="Times New Roman" pitchFamily="18" charset="0"/>
                <a:cs typeface="Times New Roman" pitchFamily="18" charset="0"/>
              </a:rPr>
              <a:t>Director </a:t>
            </a:r>
            <a:r>
              <a:rPr lang="en-US" altLang="ru-RU" sz="1100" b="0" dirty="0">
                <a:solidFill>
                  <a:srgbClr val="000000"/>
                </a:solidFill>
                <a:latin typeface="Times New Roman" pitchFamily="18" charset="0"/>
                <a:cs typeface="Times New Roman" pitchFamily="18" charset="0"/>
              </a:rPr>
              <a:t>	                                                                    tel.: 38-</a:t>
            </a:r>
            <a:r>
              <a:rPr lang="uk-UA" altLang="ru-RU" sz="1100" b="0" dirty="0">
                <a:solidFill>
                  <a:srgbClr val="000000"/>
                </a:solidFill>
                <a:latin typeface="Times New Roman" pitchFamily="18" charset="0"/>
                <a:cs typeface="Times New Roman" pitchFamily="18" charset="0"/>
              </a:rPr>
              <a:t>(</a:t>
            </a:r>
            <a:r>
              <a:rPr lang="en-US" altLang="ru-RU" sz="1100" b="0" dirty="0">
                <a:solidFill>
                  <a:srgbClr val="000000"/>
                </a:solidFill>
                <a:latin typeface="Times New Roman" pitchFamily="18" charset="0"/>
                <a:cs typeface="Times New Roman" pitchFamily="18" charset="0"/>
              </a:rPr>
              <a:t>048</a:t>
            </a:r>
            <a:r>
              <a:rPr lang="uk-UA" altLang="ru-RU" sz="1100" b="0" dirty="0">
                <a:solidFill>
                  <a:srgbClr val="000000"/>
                </a:solidFill>
                <a:latin typeface="Times New Roman" pitchFamily="18" charset="0"/>
                <a:cs typeface="Times New Roman" pitchFamily="18" charset="0"/>
              </a:rPr>
              <a:t>)</a:t>
            </a:r>
            <a:r>
              <a:rPr lang="en-US" altLang="ru-RU" sz="1100" b="0" dirty="0">
                <a:solidFill>
                  <a:srgbClr val="000000"/>
                </a:solidFill>
                <a:latin typeface="Times New Roman" pitchFamily="18" charset="0"/>
                <a:cs typeface="Times New Roman" pitchFamily="18" charset="0"/>
              </a:rPr>
              <a:t>-723-84-77</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b="0" dirty="0">
                <a:solidFill>
                  <a:srgbClr val="000000"/>
                </a:solidFill>
                <a:latin typeface="Times New Roman" pitchFamily="18" charset="0"/>
                <a:cs typeface="Times New Roman" pitchFamily="18" charset="0"/>
              </a:rPr>
              <a:t>Assoc. Prof.  </a:t>
            </a:r>
            <a:r>
              <a:rPr lang="en-US" altLang="ru-RU" sz="1100" dirty="0" err="1">
                <a:solidFill>
                  <a:srgbClr val="000000"/>
                </a:solidFill>
                <a:latin typeface="Times New Roman" pitchFamily="18" charset="0"/>
                <a:cs typeface="Times New Roman" pitchFamily="18" charset="0"/>
              </a:rPr>
              <a:t>Liudmyla</a:t>
            </a:r>
            <a:r>
              <a:rPr lang="en-US" altLang="ru-RU" sz="1100" dirty="0">
                <a:solidFill>
                  <a:srgbClr val="000000"/>
                </a:solidFill>
                <a:latin typeface="Times New Roman" pitchFamily="18" charset="0"/>
                <a:cs typeface="Times New Roman" pitchFamily="18" charset="0"/>
              </a:rPr>
              <a:t> SOLDATKINA                        </a:t>
            </a:r>
            <a:r>
              <a:rPr lang="en-US" altLang="ru-RU" sz="1100" dirty="0" smtClean="0">
                <a:solidFill>
                  <a:srgbClr val="000000"/>
                </a:solidFill>
                <a:latin typeface="Times New Roman" pitchFamily="18" charset="0"/>
                <a:cs typeface="Times New Roman" pitchFamily="18" charset="0"/>
              </a:rPr>
              <a:t>    </a:t>
            </a:r>
            <a:r>
              <a:rPr lang="en-US" altLang="ru-RU" sz="1100" dirty="0">
                <a:solidFill>
                  <a:srgbClr val="000000"/>
                </a:solidFill>
                <a:latin typeface="Times New Roman" pitchFamily="18" charset="0"/>
                <a:cs typeface="Times New Roman" pitchFamily="18" charset="0"/>
              </a:rPr>
              <a:t>e-mail: </a:t>
            </a:r>
            <a:r>
              <a:rPr lang="en-US" altLang="ru-RU" sz="1100" dirty="0">
                <a:solidFill>
                  <a:schemeClr val="tx1"/>
                </a:solidFill>
                <a:latin typeface="Times New Roman" pitchFamily="18" charset="0"/>
                <a:cs typeface="Times New Roman" pitchFamily="18" charset="0"/>
              </a:rPr>
              <a:t>interstud@onu.edu.ua</a:t>
            </a:r>
            <a:endParaRPr lang="en-US" altLang="ru-RU" sz="1100" dirty="0">
              <a:solidFill>
                <a:schemeClr val="tx1"/>
              </a:solidFill>
              <a:latin typeface="Times New Roman" pitchFamily="18" charset="0"/>
              <a:cs typeface="Times New Roman" pitchFamily="18" charset="0"/>
              <a:hlinkClick r:id="rId6"/>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100" b="0" dirty="0">
              <a:solidFill>
                <a:srgbClr val="000000"/>
              </a:solidFill>
              <a:latin typeface="Times New Roman" pitchFamily="18" charset="0"/>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smtClean="0">
                <a:solidFill>
                  <a:srgbClr val="000000"/>
                </a:solidFill>
                <a:latin typeface="Times New Roman" pitchFamily="18" charset="0"/>
                <a:cs typeface="Times New Roman" pitchFamily="18" charset="0"/>
              </a:rPr>
              <a:t>              Preparatory </a:t>
            </a:r>
            <a:r>
              <a:rPr lang="en-US" altLang="ru-RU" sz="1100" dirty="0">
                <a:solidFill>
                  <a:srgbClr val="000000"/>
                </a:solidFill>
                <a:latin typeface="Times New Roman" pitchFamily="18" charset="0"/>
                <a:cs typeface="Times New Roman" pitchFamily="18" charset="0"/>
              </a:rPr>
              <a:t>Department for International Students</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1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a:solidFill>
                  <a:srgbClr val="000000"/>
                </a:solidFill>
                <a:latin typeface="Times New Roman" pitchFamily="18" charset="0"/>
                <a:cs typeface="Times New Roman" pitchFamily="18" charset="0"/>
              </a:rPr>
              <a:t>Head</a:t>
            </a:r>
            <a:r>
              <a:rPr lang="uk-UA" altLang="ru-RU" sz="1100" dirty="0">
                <a:solidFill>
                  <a:srgbClr val="000000"/>
                </a:solidFill>
                <a:latin typeface="Times New Roman" pitchFamily="18" charset="0"/>
                <a:cs typeface="Times New Roman" pitchFamily="18" charset="0"/>
              </a:rPr>
              <a:t> </a:t>
            </a:r>
            <a:r>
              <a:rPr lang="en-US" altLang="ru-RU" sz="1100" dirty="0">
                <a:solidFill>
                  <a:srgbClr val="000000"/>
                </a:solidFill>
                <a:latin typeface="Times New Roman" pitchFamily="18" charset="0"/>
                <a:cs typeface="Times New Roman" pitchFamily="18" charset="0"/>
              </a:rPr>
              <a:t>of the Office                                                          </a:t>
            </a:r>
            <a:r>
              <a:rPr lang="en-US" altLang="ru-RU" sz="1100" b="0" dirty="0">
                <a:solidFill>
                  <a:srgbClr val="000000"/>
                </a:solidFill>
                <a:latin typeface="Times New Roman" pitchFamily="18" charset="0"/>
                <a:cs typeface="Times New Roman" pitchFamily="18" charset="0"/>
              </a:rPr>
              <a:t>tel.: 38-</a:t>
            </a:r>
            <a:r>
              <a:rPr lang="uk-UA" altLang="ru-RU" sz="1100" b="0" dirty="0">
                <a:solidFill>
                  <a:srgbClr val="000000"/>
                </a:solidFill>
                <a:latin typeface="Times New Roman" pitchFamily="18" charset="0"/>
                <a:cs typeface="Times New Roman" pitchFamily="18" charset="0"/>
              </a:rPr>
              <a:t>(</a:t>
            </a:r>
            <a:r>
              <a:rPr lang="en-US" altLang="ru-RU" sz="1100" b="0" dirty="0">
                <a:solidFill>
                  <a:srgbClr val="000000"/>
                </a:solidFill>
                <a:latin typeface="Times New Roman" pitchFamily="18" charset="0"/>
                <a:cs typeface="Times New Roman" pitchFamily="18" charset="0"/>
              </a:rPr>
              <a:t>048</a:t>
            </a:r>
            <a:r>
              <a:rPr lang="uk-UA" altLang="ru-RU" sz="1100" b="0" dirty="0">
                <a:solidFill>
                  <a:srgbClr val="000000"/>
                </a:solidFill>
                <a:latin typeface="Times New Roman" pitchFamily="18" charset="0"/>
                <a:cs typeface="Times New Roman" pitchFamily="18" charset="0"/>
              </a:rPr>
              <a:t>)</a:t>
            </a:r>
            <a:r>
              <a:rPr lang="en-US" altLang="ru-RU" sz="1100" b="0" dirty="0">
                <a:solidFill>
                  <a:srgbClr val="000000"/>
                </a:solidFill>
                <a:latin typeface="Times New Roman" pitchFamily="18" charset="0"/>
                <a:cs typeface="Times New Roman" pitchFamily="18" charset="0"/>
              </a:rPr>
              <a:t>-731-70-85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b="0" dirty="0">
                <a:solidFill>
                  <a:srgbClr val="000000"/>
                </a:solidFill>
                <a:latin typeface="Times New Roman" pitchFamily="18" charset="0"/>
                <a:cs typeface="Times New Roman" pitchFamily="18" charset="0"/>
              </a:rPr>
              <a:t>Assoc. Prof.  </a:t>
            </a:r>
            <a:r>
              <a:rPr lang="en-US" altLang="ru-RU" sz="1100" dirty="0">
                <a:solidFill>
                  <a:srgbClr val="000000"/>
                </a:solidFill>
                <a:latin typeface="Times New Roman" pitchFamily="18" charset="0"/>
                <a:cs typeface="Times New Roman" pitchFamily="18" charset="0"/>
              </a:rPr>
              <a:t>Natalya KRYUCHKOVA                           </a:t>
            </a:r>
            <a:r>
              <a:rPr lang="en-US" altLang="ru-RU" sz="1100" dirty="0" smtClean="0">
                <a:solidFill>
                  <a:srgbClr val="000000"/>
                </a:solidFill>
                <a:latin typeface="Times New Roman" pitchFamily="18" charset="0"/>
                <a:cs typeface="Times New Roman" pitchFamily="18" charset="0"/>
              </a:rPr>
              <a:t>e-mail</a:t>
            </a:r>
            <a:r>
              <a:rPr lang="en-US" altLang="ru-RU" sz="1100" dirty="0">
                <a:solidFill>
                  <a:srgbClr val="000000"/>
                </a:solidFill>
                <a:latin typeface="Times New Roman" pitchFamily="18" charset="0"/>
                <a:cs typeface="Times New Roman" pitchFamily="18" charset="0"/>
              </a:rPr>
              <a:t>: </a:t>
            </a:r>
            <a:r>
              <a:rPr lang="en-US" altLang="ru-RU" sz="1100" dirty="0">
                <a:solidFill>
                  <a:schemeClr val="tx1"/>
                </a:solidFill>
                <a:latin typeface="Times New Roman" pitchFamily="18" charset="0"/>
                <a:cs typeface="Times New Roman" pitchFamily="18" charset="0"/>
              </a:rPr>
              <a:t>poi@onu.edu.ua</a:t>
            </a:r>
            <a:endParaRPr lang="en-US" altLang="ru-RU" sz="1100" dirty="0">
              <a:solidFill>
                <a:schemeClr val="tx1"/>
              </a:solidFill>
              <a:latin typeface="Times New Roman" pitchFamily="18" charset="0"/>
              <a:cs typeface="Times New Roman" pitchFamily="18" charset="0"/>
              <a:hlinkClick r:id="rId4"/>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100" b="0" dirty="0">
              <a:solidFill>
                <a:srgbClr val="000000"/>
              </a:solidFill>
              <a:latin typeface="Times New Roman" pitchFamily="18" charset="0"/>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smtClean="0">
                <a:solidFill>
                  <a:srgbClr val="000000"/>
                </a:solidFill>
                <a:latin typeface="Times New Roman" pitchFamily="18" charset="0"/>
                <a:cs typeface="Times New Roman" pitchFamily="18" charset="0"/>
              </a:rPr>
              <a:t>           Department </a:t>
            </a:r>
            <a:r>
              <a:rPr lang="en-US" altLang="ru-RU" sz="1100" dirty="0">
                <a:solidFill>
                  <a:srgbClr val="000000"/>
                </a:solidFill>
                <a:latin typeface="Times New Roman" pitchFamily="18" charset="0"/>
                <a:cs typeface="Times New Roman" pitchFamily="18" charset="0"/>
              </a:rPr>
              <a:t>for International Relations (IRO)</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1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dirty="0">
                <a:solidFill>
                  <a:srgbClr val="000000"/>
                </a:solidFill>
                <a:latin typeface="Times New Roman" pitchFamily="18" charset="0"/>
                <a:cs typeface="Times New Roman" pitchFamily="18" charset="0"/>
              </a:rPr>
              <a:t>Head of the Office</a:t>
            </a:r>
            <a:r>
              <a:rPr lang="en-US" altLang="ru-RU" sz="1100" b="0" dirty="0">
                <a:solidFill>
                  <a:srgbClr val="000000"/>
                </a:solidFill>
                <a:latin typeface="Times New Roman" pitchFamily="18" charset="0"/>
                <a:cs typeface="Times New Roman" pitchFamily="18" charset="0"/>
              </a:rPr>
              <a:t>                                                     </a:t>
            </a:r>
            <a:r>
              <a:rPr lang="en-US" altLang="ru-RU" sz="1100" b="0" dirty="0" smtClean="0">
                <a:solidFill>
                  <a:srgbClr val="000000"/>
                </a:solidFill>
                <a:latin typeface="Times New Roman" pitchFamily="18" charset="0"/>
                <a:cs typeface="Times New Roman" pitchFamily="18" charset="0"/>
              </a:rPr>
              <a:t>      tel</a:t>
            </a:r>
            <a:r>
              <a:rPr lang="en-US" altLang="ru-RU" sz="1100" b="0" dirty="0">
                <a:solidFill>
                  <a:srgbClr val="000000"/>
                </a:solidFill>
                <a:latin typeface="Times New Roman" pitchFamily="18" charset="0"/>
                <a:cs typeface="Times New Roman" pitchFamily="18" charset="0"/>
              </a:rPr>
              <a:t>.: 38-</a:t>
            </a:r>
            <a:r>
              <a:rPr lang="uk-UA" altLang="ru-RU" sz="1100" b="0" dirty="0">
                <a:solidFill>
                  <a:srgbClr val="000000"/>
                </a:solidFill>
                <a:latin typeface="Times New Roman" pitchFamily="18" charset="0"/>
                <a:cs typeface="Times New Roman" pitchFamily="18" charset="0"/>
              </a:rPr>
              <a:t>(</a:t>
            </a:r>
            <a:r>
              <a:rPr lang="en-US" altLang="ru-RU" sz="1100" b="0" dirty="0">
                <a:solidFill>
                  <a:srgbClr val="000000"/>
                </a:solidFill>
                <a:latin typeface="Times New Roman" pitchFamily="18" charset="0"/>
                <a:cs typeface="Times New Roman" pitchFamily="18" charset="0"/>
              </a:rPr>
              <a:t>048</a:t>
            </a:r>
            <a:r>
              <a:rPr lang="uk-UA" altLang="ru-RU" sz="1100" b="0" dirty="0">
                <a:solidFill>
                  <a:srgbClr val="000000"/>
                </a:solidFill>
                <a:latin typeface="Times New Roman" pitchFamily="18" charset="0"/>
                <a:cs typeface="Times New Roman" pitchFamily="18" charset="0"/>
              </a:rPr>
              <a:t>)</a:t>
            </a:r>
            <a:r>
              <a:rPr lang="en-US" altLang="ru-RU" sz="1100" b="0" dirty="0">
                <a:solidFill>
                  <a:srgbClr val="000000"/>
                </a:solidFill>
                <a:latin typeface="Times New Roman" pitchFamily="18" charset="0"/>
                <a:cs typeface="Times New Roman" pitchFamily="18" charset="0"/>
              </a:rPr>
              <a:t>-731-74-03</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100" b="0" dirty="0">
                <a:solidFill>
                  <a:srgbClr val="000000"/>
                </a:solidFill>
                <a:latin typeface="Times New Roman" pitchFamily="18" charset="0"/>
                <a:cs typeface="Times New Roman" pitchFamily="18" charset="0"/>
              </a:rPr>
              <a:t>Prof. </a:t>
            </a:r>
            <a:r>
              <a:rPr lang="en-US" altLang="ru-RU" sz="1100" dirty="0">
                <a:solidFill>
                  <a:srgbClr val="000000"/>
                </a:solidFill>
                <a:latin typeface="Times New Roman" pitchFamily="18" charset="0"/>
                <a:cs typeface="Times New Roman" pitchFamily="18" charset="0"/>
              </a:rPr>
              <a:t>Viktor </a:t>
            </a:r>
            <a:r>
              <a:rPr lang="en-US" altLang="ru-RU" sz="1100" dirty="0" smtClean="0">
                <a:solidFill>
                  <a:srgbClr val="000000"/>
                </a:solidFill>
                <a:latin typeface="Times New Roman" pitchFamily="18" charset="0"/>
                <a:cs typeface="Times New Roman" pitchFamily="18" charset="0"/>
              </a:rPr>
              <a:t>GRINEVYCH                                               e-mail: grinevich@onu.edu.ua</a:t>
            </a:r>
            <a:endParaRPr lang="en-US" altLang="ru-RU" sz="1100" dirty="0">
              <a:solidFill>
                <a:srgbClr val="000000"/>
              </a:solidFill>
              <a:latin typeface="Times New Roman" pitchFamily="18" charset="0"/>
              <a:cs typeface="Times New Roman" pitchFamily="18" charset="0"/>
            </a:endParaRPr>
          </a:p>
        </p:txBody>
      </p:sp>
      <p:sp>
        <p:nvSpPr>
          <p:cNvPr id="10" name="Text Box 3"/>
          <p:cNvSpPr txBox="1">
            <a:spLocks noChangeArrowheads="1"/>
          </p:cNvSpPr>
          <p:nvPr/>
        </p:nvSpPr>
        <p:spPr bwMode="auto">
          <a:xfrm>
            <a:off x="557411" y="5457850"/>
            <a:ext cx="5759697" cy="3980193"/>
          </a:xfrm>
          <a:prstGeom prst="rect">
            <a:avLst/>
          </a:prstGeom>
          <a:solidFill>
            <a:schemeClr val="bg1"/>
          </a:solidFill>
          <a:ln w="9360">
            <a:solidFill>
              <a:srgbClr val="000000"/>
            </a:solidFill>
            <a:miter lim="800000"/>
            <a:headEnd/>
            <a:tailEnd/>
          </a:ln>
        </p:spPr>
        <p:txBody>
          <a:bodyPr wrap="square" lIns="90000" tIns="46800" rIns="90000" bIns="46800">
            <a:spAutoFit/>
          </a:bodyPr>
          <a:lstStyle/>
          <a:p>
            <a:pPr algn="ct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000" dirty="0" smtClean="0">
                <a:solidFill>
                  <a:srgbClr val="000000"/>
                </a:solidFill>
                <a:latin typeface="Times New Roman" pitchFamily="18" charset="0"/>
                <a:cs typeface="Times New Roman" pitchFamily="18" charset="0"/>
              </a:rPr>
              <a:t>Editor </a:t>
            </a:r>
            <a:r>
              <a:rPr lang="en-US" altLang="ru-RU" sz="1000" dirty="0">
                <a:solidFill>
                  <a:srgbClr val="000000"/>
                </a:solidFill>
                <a:latin typeface="Times New Roman" pitchFamily="18" charset="0"/>
                <a:cs typeface="Times New Roman" pitchFamily="18" charset="0"/>
              </a:rPr>
              <a:t>–in-chief</a:t>
            </a:r>
            <a:r>
              <a:rPr lang="ru-RU" altLang="ru-RU" sz="1000" dirty="0">
                <a:solidFill>
                  <a:srgbClr val="000000"/>
                </a:solidFill>
                <a:latin typeface="Times New Roman" pitchFamily="18" charset="0"/>
                <a:cs typeface="Times New Roman" pitchFamily="18" charset="0"/>
              </a:rPr>
              <a:t>:</a:t>
            </a:r>
            <a:br>
              <a:rPr lang="ru-RU" altLang="ru-RU" sz="1000" dirty="0">
                <a:solidFill>
                  <a:srgbClr val="000000"/>
                </a:solidFill>
                <a:latin typeface="Times New Roman" pitchFamily="18" charset="0"/>
                <a:cs typeface="Times New Roman" pitchFamily="18" charset="0"/>
              </a:rPr>
            </a:br>
            <a:r>
              <a:rPr lang="en-US" altLang="ru-RU" sz="1000" dirty="0">
                <a:solidFill>
                  <a:srgbClr val="000000"/>
                </a:solidFill>
                <a:latin typeface="Times New Roman" pitchFamily="18" charset="0"/>
                <a:cs typeface="Times New Roman" pitchFamily="18" charset="0"/>
              </a:rPr>
              <a:t>Rector of  ONU I. I. </a:t>
            </a:r>
            <a:r>
              <a:rPr lang="en-US" altLang="ru-RU" sz="1000" dirty="0" err="1">
                <a:solidFill>
                  <a:srgbClr val="000000"/>
                </a:solidFill>
                <a:latin typeface="Times New Roman" pitchFamily="18" charset="0"/>
                <a:cs typeface="Times New Roman" pitchFamily="18" charset="0"/>
              </a:rPr>
              <a:t>Mechnikov</a:t>
            </a:r>
            <a:r>
              <a:rPr lang="en-US" altLang="ru-RU" sz="1000" dirty="0">
                <a:solidFill>
                  <a:srgbClr val="000000"/>
                </a:solidFill>
                <a:latin typeface="Times New Roman" pitchFamily="18" charset="0"/>
                <a:cs typeface="Times New Roman" pitchFamily="18" charset="0"/>
              </a:rPr>
              <a:t>,</a:t>
            </a:r>
            <a:r>
              <a:rPr lang="ru-RU" altLang="ru-RU" sz="1000" dirty="0">
                <a:solidFill>
                  <a:srgbClr val="000000"/>
                </a:solidFill>
                <a:latin typeface="Times New Roman" pitchFamily="18" charset="0"/>
                <a:cs typeface="Times New Roman" pitchFamily="18" charset="0"/>
              </a:rPr>
              <a:t> </a:t>
            </a:r>
            <a:r>
              <a:rPr lang="en-US" altLang="ru-RU" sz="1000" dirty="0" smtClean="0">
                <a:solidFill>
                  <a:srgbClr val="000000"/>
                </a:solidFill>
                <a:latin typeface="Times New Roman" pitchFamily="18" charset="0"/>
                <a:cs typeface="Times New Roman" pitchFamily="18" charset="0"/>
              </a:rPr>
              <a:t> Professor  </a:t>
            </a:r>
            <a:r>
              <a:rPr lang="en-US" altLang="ru-RU" sz="1000" dirty="0">
                <a:solidFill>
                  <a:srgbClr val="000000"/>
                </a:solidFill>
                <a:latin typeface="Times New Roman" pitchFamily="18" charset="0"/>
                <a:cs typeface="Times New Roman" pitchFamily="18" charset="0"/>
              </a:rPr>
              <a:t>I. </a:t>
            </a:r>
            <a:r>
              <a:rPr lang="en-US" altLang="ru-RU" sz="1000" dirty="0" err="1">
                <a:solidFill>
                  <a:srgbClr val="000000"/>
                </a:solidFill>
                <a:latin typeface="Times New Roman" pitchFamily="18" charset="0"/>
                <a:cs typeface="Times New Roman" pitchFamily="18" charset="0"/>
              </a:rPr>
              <a:t>Koval</a:t>
            </a:r>
            <a:r>
              <a:rPr lang="en-US" altLang="ru-RU" sz="1000" dirty="0">
                <a:solidFill>
                  <a:srgbClr val="000000"/>
                </a:solidFill>
                <a:latin typeface="Times New Roman" pitchFamily="18" charset="0"/>
                <a:cs typeface="Times New Roman" pitchFamily="18" charset="0"/>
              </a:rPr>
              <a:t> </a:t>
            </a:r>
            <a:endParaRPr lang="ru-RU" altLang="ru-RU" sz="1000" dirty="0">
              <a:solidFill>
                <a:srgbClr val="000000"/>
              </a:solidFill>
              <a:latin typeface="Times New Roman" pitchFamily="18" charset="0"/>
              <a:cs typeface="Times New Roman" pitchFamily="18" charset="0"/>
            </a:endParaRPr>
          </a:p>
          <a:p>
            <a:pPr algn="ct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000" dirty="0">
                <a:solidFill>
                  <a:srgbClr val="000000"/>
                </a:solidFill>
                <a:latin typeface="Times New Roman" pitchFamily="18" charset="0"/>
                <a:cs typeface="Times New Roman" pitchFamily="18" charset="0"/>
              </a:rPr>
              <a:t>Text &amp; design</a:t>
            </a:r>
            <a:r>
              <a:rPr lang="ru-RU" altLang="ru-RU" sz="1000" dirty="0">
                <a:solidFill>
                  <a:srgbClr val="000000"/>
                </a:solidFill>
                <a:latin typeface="Times New Roman" pitchFamily="18" charset="0"/>
                <a:cs typeface="Times New Roman" pitchFamily="18" charset="0"/>
              </a:rPr>
              <a:t>: </a:t>
            </a:r>
            <a:r>
              <a:rPr lang="en-US" altLang="ru-RU" sz="1000" dirty="0" smtClean="0">
                <a:solidFill>
                  <a:srgbClr val="000000"/>
                </a:solidFill>
                <a:latin typeface="Times New Roman" pitchFamily="18" charset="0"/>
                <a:cs typeface="Times New Roman" pitchFamily="18" charset="0"/>
              </a:rPr>
              <a:t>Associate Professor </a:t>
            </a:r>
            <a:r>
              <a:rPr lang="en-US" altLang="ru-RU" sz="1000" dirty="0">
                <a:solidFill>
                  <a:srgbClr val="000000"/>
                </a:solidFill>
                <a:latin typeface="Times New Roman" pitchFamily="18" charset="0"/>
                <a:cs typeface="Times New Roman" pitchFamily="18" charset="0"/>
              </a:rPr>
              <a:t>V. </a:t>
            </a:r>
            <a:r>
              <a:rPr lang="en-US" altLang="ru-RU" sz="1000" dirty="0" err="1">
                <a:solidFill>
                  <a:srgbClr val="000000"/>
                </a:solidFill>
                <a:latin typeface="Times New Roman" pitchFamily="18" charset="0"/>
                <a:cs typeface="Times New Roman" pitchFamily="18" charset="0"/>
              </a:rPr>
              <a:t>Poltorak</a:t>
            </a:r>
            <a:r>
              <a:rPr lang="en-US" altLang="ru-RU" sz="1000" dirty="0">
                <a:solidFill>
                  <a:srgbClr val="000000"/>
                </a:solidFill>
                <a:latin typeface="Times New Roman" pitchFamily="18" charset="0"/>
                <a:cs typeface="Times New Roman" pitchFamily="18" charset="0"/>
              </a:rPr>
              <a:t> </a:t>
            </a:r>
          </a:p>
          <a:p>
            <a:pPr algn="ct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000" dirty="0">
                <a:solidFill>
                  <a:srgbClr val="000000"/>
                </a:solidFill>
                <a:latin typeface="Times New Roman" pitchFamily="18" charset="0"/>
                <a:cs typeface="Times New Roman" pitchFamily="18" charset="0"/>
              </a:rPr>
              <a:t>Photos by</a:t>
            </a:r>
            <a:r>
              <a:rPr lang="ru-RU" altLang="ru-RU" sz="1000" dirty="0" smtClean="0">
                <a:solidFill>
                  <a:srgbClr val="000000"/>
                </a:solidFill>
                <a:latin typeface="Times New Roman" pitchFamily="18" charset="0"/>
                <a:cs typeface="Times New Roman" pitchFamily="18" charset="0"/>
              </a:rPr>
              <a:t>:</a:t>
            </a:r>
            <a:r>
              <a:rPr lang="en-US" altLang="ru-RU" sz="1000" dirty="0" smtClean="0">
                <a:solidFill>
                  <a:srgbClr val="000000"/>
                </a:solidFill>
                <a:latin typeface="Times New Roman" pitchFamily="18" charset="0"/>
                <a:cs typeface="Times New Roman" pitchFamily="18" charset="0"/>
              </a:rPr>
              <a:t> O. </a:t>
            </a:r>
            <a:r>
              <a:rPr lang="en-US" altLang="ru-RU" sz="1000" dirty="0" err="1" smtClean="0">
                <a:solidFill>
                  <a:srgbClr val="000000"/>
                </a:solidFill>
                <a:latin typeface="Times New Roman" pitchFamily="18" charset="0"/>
                <a:cs typeface="Times New Roman" pitchFamily="18" charset="0"/>
              </a:rPr>
              <a:t>Kazanova</a:t>
            </a:r>
            <a:r>
              <a:rPr lang="en-US" altLang="ru-RU" sz="1000" dirty="0" smtClean="0">
                <a:solidFill>
                  <a:srgbClr val="000000"/>
                </a:solidFill>
                <a:latin typeface="Times New Roman" pitchFamily="18" charset="0"/>
                <a:cs typeface="Times New Roman" pitchFamily="18" charset="0"/>
              </a:rPr>
              <a:t>, V. </a:t>
            </a:r>
            <a:r>
              <a:rPr lang="en-US" altLang="ru-RU" sz="1000" dirty="0" err="1" smtClean="0">
                <a:solidFill>
                  <a:srgbClr val="000000"/>
                </a:solidFill>
                <a:latin typeface="Times New Roman" pitchFamily="18" charset="0"/>
                <a:cs typeface="Times New Roman" pitchFamily="18" charset="0"/>
              </a:rPr>
              <a:t>Trapshtein</a:t>
            </a:r>
            <a:r>
              <a:rPr lang="en-US" altLang="ru-RU" sz="1000" dirty="0" smtClean="0">
                <a:solidFill>
                  <a:srgbClr val="000000"/>
                </a:solidFill>
                <a:latin typeface="Times New Roman" pitchFamily="18" charset="0"/>
                <a:cs typeface="Times New Roman" pitchFamily="18" charset="0"/>
              </a:rPr>
              <a:t> </a:t>
            </a:r>
          </a:p>
          <a:p>
            <a:pPr algn="ct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000" dirty="0" smtClean="0">
                <a:solidFill>
                  <a:srgbClr val="000000"/>
                </a:solidFill>
                <a:latin typeface="Times New Roman" pitchFamily="18" charset="0"/>
                <a:cs typeface="Times New Roman" pitchFamily="18" charset="0"/>
              </a:rPr>
              <a:t>Editor of the English edition: Associate Professor N. </a:t>
            </a:r>
            <a:r>
              <a:rPr lang="en-US" altLang="ru-RU" sz="1000" dirty="0" err="1" smtClean="0">
                <a:solidFill>
                  <a:srgbClr val="000000"/>
                </a:solidFill>
                <a:latin typeface="Times New Roman" pitchFamily="18" charset="0"/>
                <a:cs typeface="Times New Roman" pitchFamily="18" charset="0"/>
              </a:rPr>
              <a:t>Koval</a:t>
            </a:r>
            <a:r>
              <a:rPr lang="en-US" altLang="ru-RU" sz="1000" dirty="0" smtClean="0">
                <a:solidFill>
                  <a:srgbClr val="000000"/>
                </a:solidFill>
                <a:latin typeface="Times New Roman" pitchFamily="18" charset="0"/>
                <a:cs typeface="Times New Roman" pitchFamily="18" charset="0"/>
              </a:rPr>
              <a:t> </a:t>
            </a:r>
            <a:endParaRPr lang="en-US" altLang="ru-RU" sz="1000" dirty="0">
              <a:solidFill>
                <a:srgbClr val="000000"/>
              </a:solidFill>
              <a:latin typeface="Times New Roman" pitchFamily="18" charset="0"/>
              <a:cs typeface="Times New Roman" pitchFamily="18" charset="0"/>
            </a:endParaRPr>
          </a:p>
          <a:p>
            <a:pPr algn="ct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000" dirty="0">
                <a:solidFill>
                  <a:srgbClr val="000000"/>
                </a:solidFill>
                <a:latin typeface="Times New Roman" pitchFamily="18" charset="0"/>
                <a:cs typeface="Times New Roman" pitchFamily="18" charset="0"/>
              </a:rPr>
              <a:t>Responsible for publishing the English edition</a:t>
            </a:r>
            <a:r>
              <a:rPr lang="ru-RU" altLang="ru-RU" sz="1000" dirty="0">
                <a:solidFill>
                  <a:srgbClr val="000000"/>
                </a:solidFill>
                <a:latin typeface="Times New Roman" pitchFamily="18" charset="0"/>
                <a:cs typeface="Times New Roman" pitchFamily="18" charset="0"/>
              </a:rPr>
              <a:t>:</a:t>
            </a:r>
            <a:r>
              <a:rPr lang="en-US" altLang="ru-RU" sz="1000" dirty="0">
                <a:solidFill>
                  <a:srgbClr val="000000"/>
                </a:solidFill>
                <a:latin typeface="Times New Roman" pitchFamily="18" charset="0"/>
                <a:cs typeface="Times New Roman" pitchFamily="18" charset="0"/>
              </a:rPr>
              <a:t> Head of  Department for International </a:t>
            </a:r>
            <a:r>
              <a:rPr lang="en-US" altLang="ru-RU" sz="1000" dirty="0" smtClean="0">
                <a:solidFill>
                  <a:srgbClr val="000000"/>
                </a:solidFill>
                <a:latin typeface="Times New Roman" pitchFamily="18" charset="0"/>
                <a:cs typeface="Times New Roman" pitchFamily="18" charset="0"/>
              </a:rPr>
              <a:t>Relations                    V</a:t>
            </a:r>
            <a:r>
              <a:rPr lang="en-US" altLang="ru-RU" sz="1000" dirty="0">
                <a:solidFill>
                  <a:srgbClr val="000000"/>
                </a:solidFill>
                <a:latin typeface="Times New Roman" pitchFamily="18" charset="0"/>
                <a:cs typeface="Times New Roman" pitchFamily="18" charset="0"/>
              </a:rPr>
              <a:t>. </a:t>
            </a:r>
            <a:r>
              <a:rPr lang="en-US" altLang="ru-RU" sz="1000" dirty="0" err="1">
                <a:solidFill>
                  <a:srgbClr val="000000"/>
                </a:solidFill>
                <a:latin typeface="Times New Roman" pitchFamily="18" charset="0"/>
                <a:cs typeface="Times New Roman" pitchFamily="18" charset="0"/>
              </a:rPr>
              <a:t>Grinevych</a:t>
            </a:r>
            <a:endParaRPr lang="en-US" altLang="ru-RU" sz="1000" dirty="0">
              <a:solidFill>
                <a:srgbClr val="000000"/>
              </a:solidFill>
              <a:latin typeface="Times New Roman" pitchFamily="18" charset="0"/>
              <a:cs typeface="Times New Roman" pitchFamily="18" charset="0"/>
            </a:endParaRPr>
          </a:p>
          <a:p>
            <a:pPr algn="ct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000" dirty="0">
                <a:solidFill>
                  <a:srgbClr val="000000"/>
                </a:solidFill>
                <a:latin typeface="Times New Roman" pitchFamily="18" charset="0"/>
                <a:cs typeface="Times New Roman" pitchFamily="18" charset="0"/>
              </a:rPr>
              <a:t>The idea of edition and of the design of the cover belongs to V. </a:t>
            </a:r>
            <a:r>
              <a:rPr lang="en-US" altLang="ru-RU" sz="1000" dirty="0" err="1" smtClean="0">
                <a:solidFill>
                  <a:srgbClr val="000000"/>
                </a:solidFill>
                <a:latin typeface="Times New Roman" pitchFamily="18" charset="0"/>
                <a:cs typeface="Times New Roman" pitchFamily="18" charset="0"/>
              </a:rPr>
              <a:t>Grinevych</a:t>
            </a:r>
            <a:endParaRPr lang="en-US" altLang="ru-RU" sz="1000" dirty="0" smtClean="0">
              <a:solidFill>
                <a:srgbClr val="000000"/>
              </a:solidFill>
              <a:latin typeface="Times New Roman" pitchFamily="18" charset="0"/>
              <a:cs typeface="Times New Roman" pitchFamily="18" charset="0"/>
            </a:endParaRPr>
          </a:p>
          <a:p>
            <a:pPr algn="ct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1000" dirty="0" smtClean="0">
                <a:solidFill>
                  <a:srgbClr val="000000"/>
                </a:solidFill>
                <a:latin typeface="Times New Roman" pitchFamily="18" charset="0"/>
                <a:cs typeface="Times New Roman" pitchFamily="18" charset="0"/>
              </a:rPr>
              <a:t>Published in Ukrainian and English</a:t>
            </a:r>
          </a:p>
          <a:p>
            <a:pPr algn="ctr">
              <a:spcBef>
                <a:spcPts val="87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sz="1000" dirty="0" smtClean="0">
              <a:solidFill>
                <a:srgbClr val="000000"/>
              </a:solidFill>
              <a:latin typeface="Times New Roman" pitchFamily="18" charset="0"/>
              <a:cs typeface="Times New Roman" pitchFamily="18" charset="0"/>
            </a:endParaRPr>
          </a:p>
          <a:p>
            <a:pPr algn="ctr">
              <a:defRPr/>
            </a:pPr>
            <a:r>
              <a:rPr lang="en-US" altLang="ru-RU" sz="1000" dirty="0" smtClean="0">
                <a:solidFill>
                  <a:schemeClr val="tx1"/>
                </a:solidFill>
                <a:latin typeface="Times New Roman" pitchFamily="18" charset="0"/>
                <a:cs typeface="Times New Roman" pitchFamily="18" charset="0"/>
              </a:rPr>
              <a:t>Signed for printing 18.09.2019. Format 60x84 / 8.</a:t>
            </a:r>
          </a:p>
          <a:p>
            <a:pPr algn="ctr">
              <a:defRPr/>
            </a:pPr>
            <a:r>
              <a:rPr lang="en-US" altLang="ru-RU" sz="1000" dirty="0" smtClean="0">
                <a:solidFill>
                  <a:schemeClr val="tx1"/>
                </a:solidFill>
                <a:latin typeface="Times New Roman" pitchFamily="18" charset="0"/>
                <a:cs typeface="Times New Roman" pitchFamily="18" charset="0"/>
              </a:rPr>
              <a:t>Terms of printing sheets. 4,65. Circulation 100 copies</a:t>
            </a:r>
          </a:p>
          <a:p>
            <a:pPr algn="ctr">
              <a:defRPr/>
            </a:pPr>
            <a:r>
              <a:rPr lang="uk-UA" altLang="ru-RU" sz="1000" dirty="0" smtClean="0">
                <a:solidFill>
                  <a:schemeClr val="tx1"/>
                </a:solidFill>
                <a:latin typeface="Times New Roman" pitchFamily="18" charset="0"/>
                <a:cs typeface="Times New Roman" pitchFamily="18" charset="0"/>
              </a:rPr>
              <a:t>Зам. № </a:t>
            </a:r>
            <a:r>
              <a:rPr lang="en-US" altLang="ru-RU" sz="1000" dirty="0" smtClean="0">
                <a:solidFill>
                  <a:schemeClr val="tx1"/>
                </a:solidFill>
                <a:latin typeface="Times New Roman" pitchFamily="18" charset="0"/>
                <a:cs typeface="Times New Roman" pitchFamily="18" charset="0"/>
              </a:rPr>
              <a:t>1717</a:t>
            </a:r>
          </a:p>
          <a:p>
            <a:pPr algn="ctr">
              <a:defRPr/>
            </a:pPr>
            <a:r>
              <a:rPr lang="en-US" altLang="ru-RU" sz="1000" dirty="0" smtClean="0">
                <a:solidFill>
                  <a:schemeClr val="tx1"/>
                </a:solidFill>
                <a:latin typeface="Times New Roman" pitchFamily="18" charset="0"/>
                <a:cs typeface="Times New Roman" pitchFamily="18" charset="0"/>
              </a:rPr>
              <a:t>Publisher and manufacturer</a:t>
            </a:r>
          </a:p>
          <a:p>
            <a:pPr algn="ctr">
              <a:defRPr/>
            </a:pPr>
            <a:r>
              <a:rPr lang="en-US" altLang="ru-RU" sz="1000" dirty="0" err="1" smtClean="0">
                <a:solidFill>
                  <a:schemeClr val="tx1"/>
                </a:solidFill>
                <a:latin typeface="Times New Roman" pitchFamily="18" charset="0"/>
                <a:cs typeface="Times New Roman" pitchFamily="18" charset="0"/>
              </a:rPr>
              <a:t>Odesa</a:t>
            </a:r>
            <a:r>
              <a:rPr lang="en-US" altLang="ru-RU" sz="1000" dirty="0" smtClean="0">
                <a:solidFill>
                  <a:schemeClr val="tx1"/>
                </a:solidFill>
                <a:latin typeface="Times New Roman" pitchFamily="18" charset="0"/>
                <a:cs typeface="Times New Roman" pitchFamily="18" charset="0"/>
              </a:rPr>
              <a:t> I. I. </a:t>
            </a:r>
            <a:r>
              <a:rPr lang="en-US" altLang="ru-RU" sz="1000" dirty="0" err="1" smtClean="0">
                <a:solidFill>
                  <a:schemeClr val="tx1"/>
                </a:solidFill>
                <a:latin typeface="Times New Roman" pitchFamily="18" charset="0"/>
                <a:cs typeface="Times New Roman" pitchFamily="18" charset="0"/>
              </a:rPr>
              <a:t>Mechnikov</a:t>
            </a:r>
            <a:r>
              <a:rPr lang="en-US" altLang="ru-RU" sz="1000" dirty="0" smtClean="0">
                <a:solidFill>
                  <a:schemeClr val="tx1"/>
                </a:solidFill>
                <a:latin typeface="Times New Roman" pitchFamily="18" charset="0"/>
                <a:cs typeface="Times New Roman" pitchFamily="18" charset="0"/>
              </a:rPr>
              <a:t> National University</a:t>
            </a:r>
            <a:endParaRPr lang="ru-RU" altLang="ru-RU" sz="1000" dirty="0" smtClean="0">
              <a:solidFill>
                <a:schemeClr val="tx1"/>
              </a:solidFill>
              <a:latin typeface="Times New Roman" pitchFamily="18" charset="0"/>
              <a:cs typeface="Times New Roman" pitchFamily="18" charset="0"/>
            </a:endParaRPr>
          </a:p>
          <a:p>
            <a:pPr algn="ctr"/>
            <a:r>
              <a:rPr lang="en-US" altLang="ru-RU" sz="1000" dirty="0" smtClean="0">
                <a:solidFill>
                  <a:schemeClr val="tx1"/>
                </a:solidFill>
                <a:latin typeface="Times New Roman" pitchFamily="18" charset="0"/>
                <a:cs typeface="Times New Roman" pitchFamily="18" charset="0"/>
              </a:rPr>
              <a:t>Certificate</a:t>
            </a:r>
            <a:r>
              <a:rPr lang="ru-RU" altLang="ru-RU" sz="1000" dirty="0" smtClean="0">
                <a:solidFill>
                  <a:schemeClr val="tx1"/>
                </a:solidFill>
                <a:latin typeface="Times New Roman" pitchFamily="18" charset="0"/>
                <a:cs typeface="Times New Roman" pitchFamily="18" charset="0"/>
              </a:rPr>
              <a:t> ДК № 4215 </a:t>
            </a:r>
            <a:r>
              <a:rPr lang="en-US" altLang="ru-RU" sz="1000" dirty="0" smtClean="0">
                <a:solidFill>
                  <a:schemeClr val="tx1"/>
                </a:solidFill>
                <a:latin typeface="Times New Roman" pitchFamily="18" charset="0"/>
                <a:cs typeface="Times New Roman" pitchFamily="18" charset="0"/>
              </a:rPr>
              <a:t>from </a:t>
            </a:r>
            <a:r>
              <a:rPr lang="ru-RU" altLang="ru-RU" sz="1000" dirty="0" smtClean="0">
                <a:solidFill>
                  <a:schemeClr val="tx1"/>
                </a:solidFill>
                <a:latin typeface="Times New Roman" pitchFamily="18" charset="0"/>
                <a:cs typeface="Times New Roman" pitchFamily="18" charset="0"/>
              </a:rPr>
              <a:t>22.11.2011  </a:t>
            </a:r>
          </a:p>
          <a:p>
            <a:pPr algn="ctr"/>
            <a:r>
              <a:rPr lang="en-US" altLang="ru-RU" sz="1000" dirty="0" smtClean="0">
                <a:solidFill>
                  <a:schemeClr val="tx1"/>
                </a:solidFill>
                <a:latin typeface="Times New Roman" pitchFamily="18" charset="0"/>
                <a:cs typeface="Times New Roman" pitchFamily="18" charset="0"/>
              </a:rPr>
              <a:t>Ukraine, </a:t>
            </a:r>
            <a:r>
              <a:rPr lang="ru-RU" altLang="ru-RU" sz="1000" dirty="0" smtClean="0">
                <a:solidFill>
                  <a:schemeClr val="tx1"/>
                </a:solidFill>
                <a:latin typeface="Times New Roman" pitchFamily="18" charset="0"/>
                <a:cs typeface="Times New Roman" pitchFamily="18" charset="0"/>
              </a:rPr>
              <a:t> 65082, </a:t>
            </a:r>
            <a:r>
              <a:rPr lang="en-US" altLang="ru-RU" sz="1000" dirty="0" err="1" smtClean="0">
                <a:solidFill>
                  <a:schemeClr val="tx1"/>
                </a:solidFill>
                <a:latin typeface="Times New Roman" pitchFamily="18" charset="0"/>
                <a:cs typeface="Times New Roman" pitchFamily="18" charset="0"/>
              </a:rPr>
              <a:t>Odesa</a:t>
            </a:r>
            <a:r>
              <a:rPr lang="ru-RU" altLang="ru-RU" sz="1000" dirty="0" smtClean="0">
                <a:solidFill>
                  <a:schemeClr val="tx1"/>
                </a:solidFill>
                <a:latin typeface="Times New Roman" pitchFamily="18" charset="0"/>
                <a:cs typeface="Times New Roman" pitchFamily="18" charset="0"/>
              </a:rPr>
              <a:t>, </a:t>
            </a:r>
            <a:endParaRPr lang="en-US" altLang="ru-RU" sz="1000" dirty="0" smtClean="0">
              <a:solidFill>
                <a:schemeClr val="tx1"/>
              </a:solidFill>
              <a:latin typeface="Times New Roman" pitchFamily="18" charset="0"/>
              <a:cs typeface="Times New Roman" pitchFamily="18" charset="0"/>
            </a:endParaRPr>
          </a:p>
          <a:p>
            <a:pPr algn="ctr"/>
            <a:r>
              <a:rPr lang="en-US" altLang="ru-RU" sz="1000" dirty="0" err="1" smtClean="0">
                <a:solidFill>
                  <a:schemeClr val="tx1"/>
                </a:solidFill>
                <a:latin typeface="Times New Roman" pitchFamily="18" charset="0"/>
                <a:cs typeface="Times New Roman" pitchFamily="18" charset="0"/>
              </a:rPr>
              <a:t>Yelisavetins’ka</a:t>
            </a:r>
            <a:r>
              <a:rPr lang="en-US" altLang="ru-RU" sz="1000" dirty="0" smtClean="0">
                <a:solidFill>
                  <a:schemeClr val="tx1"/>
                </a:solidFill>
                <a:latin typeface="Times New Roman" pitchFamily="18" charset="0"/>
                <a:cs typeface="Times New Roman" pitchFamily="18" charset="0"/>
              </a:rPr>
              <a:t> </a:t>
            </a:r>
            <a:r>
              <a:rPr lang="en-US" altLang="ru-RU" sz="1000" dirty="0" err="1" smtClean="0">
                <a:solidFill>
                  <a:schemeClr val="tx1"/>
                </a:solidFill>
                <a:latin typeface="Times New Roman" pitchFamily="18" charset="0"/>
                <a:cs typeface="Times New Roman" pitchFamily="18" charset="0"/>
              </a:rPr>
              <a:t>st</a:t>
            </a:r>
            <a:r>
              <a:rPr lang="en-US" altLang="ru-RU" sz="1000" dirty="0" smtClean="0">
                <a:solidFill>
                  <a:schemeClr val="tx1"/>
                </a:solidFill>
                <a:latin typeface="Times New Roman" pitchFamily="18" charset="0"/>
                <a:cs typeface="Times New Roman" pitchFamily="18" charset="0"/>
              </a:rPr>
              <a:t>.</a:t>
            </a:r>
            <a:r>
              <a:rPr lang="ru-RU" altLang="ru-RU" sz="1000" dirty="0" smtClean="0">
                <a:solidFill>
                  <a:schemeClr val="tx1"/>
                </a:solidFill>
                <a:latin typeface="Times New Roman" pitchFamily="18" charset="0"/>
                <a:cs typeface="Times New Roman" pitchFamily="18" charset="0"/>
              </a:rPr>
              <a:t>, 12 </a:t>
            </a:r>
          </a:p>
          <a:p>
            <a:pPr algn="ctr"/>
            <a:r>
              <a:rPr lang="en-US" altLang="ru-RU" sz="1000" dirty="0" smtClean="0">
                <a:solidFill>
                  <a:schemeClr val="tx1"/>
                </a:solidFill>
                <a:latin typeface="Times New Roman" pitchFamily="18" charset="0"/>
                <a:cs typeface="Times New Roman" pitchFamily="18" charset="0"/>
              </a:rPr>
              <a:t>Tel</a:t>
            </a:r>
            <a:r>
              <a:rPr lang="ru-RU" altLang="ru-RU" sz="1000" dirty="0" smtClean="0">
                <a:solidFill>
                  <a:schemeClr val="tx1"/>
                </a:solidFill>
                <a:latin typeface="Times New Roman" pitchFamily="18" charset="0"/>
                <a:cs typeface="Times New Roman" pitchFamily="18" charset="0"/>
              </a:rPr>
              <a:t>.: (048) 723 28 39. </a:t>
            </a:r>
            <a:endParaRPr lang="en-US" altLang="ru-RU" sz="1000" dirty="0" smtClean="0">
              <a:solidFill>
                <a:schemeClr val="tx1"/>
              </a:solidFill>
              <a:latin typeface="Times New Roman" pitchFamily="18" charset="0"/>
              <a:cs typeface="Times New Roman" pitchFamily="18" charset="0"/>
            </a:endParaRPr>
          </a:p>
          <a:p>
            <a:pPr algn="ctr"/>
            <a:r>
              <a:rPr lang="en-US" altLang="ru-RU" sz="1000" dirty="0" smtClean="0">
                <a:solidFill>
                  <a:schemeClr val="tx1"/>
                </a:solidFill>
                <a:latin typeface="Times New Roman" pitchFamily="18" charset="0"/>
                <a:cs typeface="Times New Roman" pitchFamily="18" charset="0"/>
              </a:rPr>
              <a:t>E-mail: druk@onu.edu.ua</a:t>
            </a:r>
            <a:r>
              <a:rPr lang="ru-RU" altLang="ru-RU" sz="1000" dirty="0" smtClean="0">
                <a:solidFill>
                  <a:schemeClr val="tx1"/>
                </a:solidFill>
                <a:latin typeface="Times New Roman" pitchFamily="18" charset="0"/>
                <a:cs typeface="Times New Roman" pitchFamily="18" charset="0"/>
              </a:rPr>
              <a:t> </a:t>
            </a:r>
            <a:endParaRPr lang="ru-RU" altLang="ru-RU" sz="1000" dirty="0">
              <a:solidFill>
                <a:schemeClr val="tx1"/>
              </a:solidFill>
              <a:latin typeface="Times New Roman" pitchFamily="18" charset="0"/>
              <a:cs typeface="Times New Roman" pitchFamily="18" charset="0"/>
            </a:endParaRPr>
          </a:p>
        </p:txBody>
      </p:sp>
      <p:sp>
        <p:nvSpPr>
          <p:cNvPr id="6" name="Rectangle 5"/>
          <p:cNvSpPr>
            <a:spLocks noChangeArrowheads="1"/>
          </p:cNvSpPr>
          <p:nvPr/>
        </p:nvSpPr>
        <p:spPr bwMode="auto">
          <a:xfrm>
            <a:off x="3725763" y="9490298"/>
            <a:ext cx="2879725"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ru-RU" sz="1600" b="0" smtClean="0">
                <a:effectLst>
                  <a:outerShdw blurRad="38100" dist="38100" dir="2700000" algn="tl">
                    <a:srgbClr val="000000">
                      <a:alpha val="43137"/>
                    </a:srgbClr>
                  </a:outerShdw>
                </a:effectLst>
                <a:latin typeface="Times New Roman" pitchFamily="18" charset="0"/>
                <a:cs typeface="Times New Roman" pitchFamily="18" charset="0"/>
              </a:rPr>
              <a:t>4</a:t>
            </a:r>
            <a:r>
              <a:rPr lang="en-US"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5</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2" descr="C:\Documents and Settings\profi\Рабочий стол\для брошюры\x_67b060e9.jpg"/>
          <p:cNvPicPr>
            <a:picLocks noChangeAspect="1" noChangeArrowheads="1"/>
          </p:cNvPicPr>
          <p:nvPr/>
        </p:nvPicPr>
        <p:blipFill>
          <a:blip r:embed="rId3" cstate="print"/>
          <a:srcRect/>
          <a:stretch>
            <a:fillRect/>
          </a:stretch>
        </p:blipFill>
        <p:spPr bwMode="auto">
          <a:xfrm>
            <a:off x="1133475" y="3441700"/>
            <a:ext cx="4816475" cy="3333750"/>
          </a:xfrm>
          <a:prstGeom prst="rect">
            <a:avLst/>
          </a:prstGeom>
          <a:noFill/>
          <a:ln w="9525">
            <a:solidFill>
              <a:schemeClr val="tx1"/>
            </a:solidFill>
            <a:miter lim="800000"/>
            <a:headEnd/>
            <a:tailEnd/>
          </a:ln>
        </p:spPr>
      </p:pic>
      <p:sp>
        <p:nvSpPr>
          <p:cNvPr id="6" name="Rectangle 5"/>
          <p:cNvSpPr>
            <a:spLocks noChangeArrowheads="1"/>
          </p:cNvSpPr>
          <p:nvPr/>
        </p:nvSpPr>
        <p:spPr bwMode="auto">
          <a:xfrm>
            <a:off x="0" y="0"/>
            <a:ext cx="6877050" cy="1057275"/>
          </a:xfrm>
          <a:prstGeom prst="rect">
            <a:avLst/>
          </a:prstGeom>
          <a:gradFill rotWithShape="0">
            <a:gsLst>
              <a:gs pos="0">
                <a:srgbClr val="FFEFD1"/>
              </a:gs>
              <a:gs pos="64999">
                <a:srgbClr val="F0EBD5"/>
              </a:gs>
              <a:gs pos="100000">
                <a:srgbClr val="D1C39F"/>
              </a:gs>
            </a:gsLst>
            <a:lin ang="5400000"/>
          </a:gradFill>
          <a:ln w="9525">
            <a:noFill/>
            <a:round/>
            <a:headEnd/>
            <a:tailEnd/>
          </a:ln>
        </p:spPr>
        <p:txBody>
          <a:bodyPr lIns="90000" tIns="46800" rIns="90000" bIns="46800" anchor="ctr"/>
          <a:lstStyle/>
          <a:p>
            <a:pPr algn="ctr">
              <a:buSzPct val="100000"/>
            </a:pPr>
            <a:r>
              <a:rPr lang="en-US" altLang="ru-RU" sz="2300">
                <a:solidFill>
                  <a:schemeClr val="tx1"/>
                </a:solidFill>
                <a:latin typeface="Times New Roman" pitchFamily="18" charset="0"/>
                <a:cs typeface="Times New Roman" pitchFamily="18" charset="0"/>
              </a:rPr>
              <a:t>ENTERING ONU, YOU ARE MAKING THE RIGHT CHOICE!</a:t>
            </a:r>
            <a:endParaRPr lang="ru-RU" altLang="ru-RU" sz="2300">
              <a:solidFill>
                <a:schemeClr val="tx1"/>
              </a:solidFill>
              <a:latin typeface="Times New Roman" pitchFamily="18" charset="0"/>
              <a:cs typeface="Times New Roman" pitchFamily="18" charset="0"/>
            </a:endParaRPr>
          </a:p>
        </p:txBody>
      </p:sp>
      <p:sp>
        <p:nvSpPr>
          <p:cNvPr id="7" name="Rectangle 6"/>
          <p:cNvSpPr>
            <a:spLocks noChangeArrowheads="1"/>
          </p:cNvSpPr>
          <p:nvPr/>
        </p:nvSpPr>
        <p:spPr bwMode="auto">
          <a:xfrm>
            <a:off x="0" y="1209675"/>
            <a:ext cx="6875463" cy="8404225"/>
          </a:xfrm>
          <a:prstGeom prst="rect">
            <a:avLst/>
          </a:prstGeom>
          <a:noFill/>
          <a:ln w="9525">
            <a:noFill/>
            <a:round/>
            <a:headEnd/>
            <a:tailEnd/>
          </a:ln>
        </p:spPr>
        <p:txBody>
          <a:bodyPr lIns="90000" tIns="46800" rIns="90000" bIns="46800">
            <a:spAutoFit/>
          </a:bodyPr>
          <a:lstStyle/>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b="0" dirty="0">
                <a:solidFill>
                  <a:srgbClr val="000000"/>
                </a:solidFill>
                <a:latin typeface="Times New Roman" pitchFamily="18" charset="0"/>
                <a:cs typeface="Times New Roman" pitchFamily="18" charset="0"/>
              </a:rPr>
              <a:t>The successes of our students confirms our old motto:</a:t>
            </a: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b="0" dirty="0">
              <a:solidFill>
                <a:srgbClr val="000000"/>
              </a:solidFill>
              <a:latin typeface="Times New Roman" pitchFamily="18" charset="0"/>
              <a:cs typeface="Times New Roman" pitchFamily="18" charset="0"/>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b="0" dirty="0">
                <a:solidFill>
                  <a:srgbClr val="000000"/>
                </a:solidFill>
                <a:latin typeface="Times New Roman" pitchFamily="18" charset="0"/>
                <a:cs typeface="Times New Roman" pitchFamily="18" charset="0"/>
              </a:rPr>
              <a:t>ENTERING ONU</a:t>
            </a:r>
            <a:r>
              <a:rPr lang="ru-RU" altLang="ru-RU" b="0" dirty="0">
                <a:solidFill>
                  <a:srgbClr val="000000"/>
                </a:solidFill>
                <a:latin typeface="Times New Roman" pitchFamily="18" charset="0"/>
                <a:cs typeface="Times New Roman" pitchFamily="18" charset="0"/>
              </a:rPr>
              <a:t>, </a:t>
            </a:r>
            <a:endParaRPr lang="en-US" altLang="ru-RU" b="0" dirty="0">
              <a:solidFill>
                <a:srgbClr val="000000"/>
              </a:solidFill>
              <a:latin typeface="Times New Roman" pitchFamily="18" charset="0"/>
              <a:cs typeface="Times New Roman" pitchFamily="18" charset="0"/>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b="0" dirty="0">
                <a:solidFill>
                  <a:srgbClr val="000000"/>
                </a:solidFill>
                <a:latin typeface="Times New Roman" pitchFamily="18" charset="0"/>
                <a:cs typeface="Times New Roman" pitchFamily="18" charset="0"/>
              </a:rPr>
              <a:t>YOU ARE MAKING THE RIGHT CHOICE</a:t>
            </a:r>
            <a:r>
              <a:rPr lang="ru-RU" altLang="ru-RU" b="0" dirty="0">
                <a:solidFill>
                  <a:srgbClr val="000000"/>
                </a:solidFill>
                <a:latin typeface="Times New Roman" pitchFamily="18" charset="0"/>
                <a:cs typeface="Times New Roman" pitchFamily="18" charset="0"/>
              </a:rPr>
              <a:t>!</a:t>
            </a:r>
            <a:endParaRPr lang="uk-UA" altLang="ru-RU" b="0" dirty="0">
              <a:solidFill>
                <a:srgbClr val="000000"/>
              </a:solidFill>
              <a:latin typeface="Times New Roman" pitchFamily="18" charset="0"/>
              <a:cs typeface="Times New Roman" pitchFamily="18" charset="0"/>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uk-UA"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b="0" dirty="0">
              <a:solidFill>
                <a:srgbClr val="000000"/>
              </a:solidFill>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b="0" dirty="0">
                <a:solidFill>
                  <a:srgbClr val="000000"/>
                </a:solidFill>
                <a:latin typeface="Times New Roman" pitchFamily="18" charset="0"/>
                <a:cs typeface="Times New Roman" pitchFamily="18" charset="0"/>
              </a:rPr>
              <a:t>Welcome to </a:t>
            </a:r>
            <a:r>
              <a:rPr lang="en-US" altLang="ru-RU" b="0" dirty="0" err="1" smtClean="0">
                <a:solidFill>
                  <a:srgbClr val="000000"/>
                </a:solidFill>
                <a:latin typeface="Times New Roman" pitchFamily="18" charset="0"/>
                <a:cs typeface="Times New Roman" pitchFamily="18" charset="0"/>
              </a:rPr>
              <a:t>Odesa</a:t>
            </a:r>
            <a:r>
              <a:rPr lang="en-US" altLang="ru-RU" b="0" dirty="0" smtClean="0">
                <a:solidFill>
                  <a:srgbClr val="000000"/>
                </a:solidFill>
                <a:latin typeface="Times New Roman" pitchFamily="18" charset="0"/>
                <a:cs typeface="Times New Roman" pitchFamily="18" charset="0"/>
              </a:rPr>
              <a:t>  </a:t>
            </a:r>
            <a:endParaRPr lang="uk-UA" altLang="ru-RU" b="0" dirty="0">
              <a:solidFill>
                <a:srgbClr val="000000"/>
              </a:solidFill>
              <a:latin typeface="Times New Roman" pitchFamily="18" charset="0"/>
              <a:cs typeface="Times New Roman" pitchFamily="18" charset="0"/>
            </a:endParaRP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b="0" dirty="0">
                <a:solidFill>
                  <a:srgbClr val="000000"/>
                </a:solidFill>
                <a:latin typeface="Times New Roman" pitchFamily="18" charset="0"/>
                <a:cs typeface="Times New Roman" pitchFamily="18" charset="0"/>
              </a:rPr>
              <a:t>I.</a:t>
            </a:r>
            <a:r>
              <a:rPr lang="uk-UA" altLang="ru-RU" b="0" dirty="0">
                <a:solidFill>
                  <a:srgbClr val="000000"/>
                </a:solidFill>
                <a:latin typeface="Times New Roman" pitchFamily="18" charset="0"/>
                <a:cs typeface="Times New Roman" pitchFamily="18" charset="0"/>
              </a:rPr>
              <a:t> </a:t>
            </a:r>
            <a:r>
              <a:rPr lang="en-US" altLang="ru-RU" b="0" dirty="0">
                <a:solidFill>
                  <a:srgbClr val="000000"/>
                </a:solidFill>
                <a:latin typeface="Times New Roman" pitchFamily="18" charset="0"/>
                <a:cs typeface="Times New Roman" pitchFamily="18" charset="0"/>
              </a:rPr>
              <a:t>I.</a:t>
            </a:r>
            <a:r>
              <a:rPr lang="uk-UA" altLang="ru-RU" b="0" dirty="0">
                <a:solidFill>
                  <a:srgbClr val="000000"/>
                </a:solidFill>
                <a:latin typeface="Times New Roman" pitchFamily="18" charset="0"/>
                <a:cs typeface="Times New Roman" pitchFamily="18" charset="0"/>
              </a:rPr>
              <a:t> </a:t>
            </a:r>
            <a:r>
              <a:rPr lang="en-US" altLang="ru-RU" b="0" dirty="0" err="1">
                <a:solidFill>
                  <a:srgbClr val="000000"/>
                </a:solidFill>
                <a:latin typeface="Times New Roman" pitchFamily="18" charset="0"/>
                <a:cs typeface="Times New Roman" pitchFamily="18" charset="0"/>
              </a:rPr>
              <a:t>Mechnikov</a:t>
            </a:r>
            <a:r>
              <a:rPr lang="en-US" altLang="ru-RU" b="0" dirty="0">
                <a:solidFill>
                  <a:srgbClr val="000000"/>
                </a:solidFill>
                <a:latin typeface="Times New Roman" pitchFamily="18" charset="0"/>
                <a:cs typeface="Times New Roman" pitchFamily="18" charset="0"/>
              </a:rPr>
              <a:t> National University</a:t>
            </a:r>
            <a:r>
              <a:rPr lang="ru-RU" altLang="ru-RU" b="0" dirty="0">
                <a:solidFill>
                  <a:srgbClr val="000000"/>
                </a:solidFill>
                <a:latin typeface="Times New Roman" pitchFamily="18" charset="0"/>
                <a:cs typeface="Times New Roman" pitchFamily="18" charset="0"/>
              </a:rPr>
              <a:t>!</a:t>
            </a: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b="0" dirty="0">
                <a:solidFill>
                  <a:srgbClr val="000000"/>
                </a:solidFill>
                <a:latin typeface="Times New Roman" pitchFamily="18" charset="0"/>
                <a:cs typeface="Times New Roman" pitchFamily="18" charset="0"/>
              </a:rPr>
              <a:t> </a:t>
            </a:r>
          </a:p>
          <a:p>
            <a:pPr algn="ctr">
              <a:lnSpc>
                <a:spcPct val="12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000" dirty="0">
                <a:solidFill>
                  <a:srgbClr val="000000"/>
                </a:solidFill>
                <a:latin typeface="Times New Roman" pitchFamily="18" charset="0"/>
                <a:cs typeface="Times New Roman" pitchFamily="18" charset="0"/>
              </a:rPr>
              <a:t>The doors of </a:t>
            </a:r>
            <a:r>
              <a:rPr lang="en-US" altLang="ru-RU" sz="2000" dirty="0" err="1" smtClean="0">
                <a:solidFill>
                  <a:srgbClr val="000000"/>
                </a:solidFill>
                <a:latin typeface="Times New Roman" pitchFamily="18" charset="0"/>
                <a:cs typeface="Times New Roman" pitchFamily="18" charset="0"/>
              </a:rPr>
              <a:t>Odesa</a:t>
            </a:r>
            <a:r>
              <a:rPr lang="en-US" altLang="ru-RU" sz="2000" dirty="0" smtClean="0">
                <a:solidFill>
                  <a:srgbClr val="000000"/>
                </a:solidFill>
                <a:latin typeface="Times New Roman" pitchFamily="18" charset="0"/>
                <a:cs typeface="Times New Roman" pitchFamily="18" charset="0"/>
              </a:rPr>
              <a:t> </a:t>
            </a:r>
            <a:r>
              <a:rPr lang="en-US" altLang="ru-RU" sz="2000" dirty="0">
                <a:solidFill>
                  <a:srgbClr val="000000"/>
                </a:solidFill>
                <a:latin typeface="Times New Roman" pitchFamily="18" charset="0"/>
                <a:cs typeface="Times New Roman" pitchFamily="18" charset="0"/>
              </a:rPr>
              <a:t>I. I. </a:t>
            </a:r>
            <a:r>
              <a:rPr lang="en-US" altLang="ru-RU" sz="2000" dirty="0" err="1">
                <a:solidFill>
                  <a:srgbClr val="000000"/>
                </a:solidFill>
                <a:latin typeface="Times New Roman" pitchFamily="18" charset="0"/>
                <a:cs typeface="Times New Roman" pitchFamily="18" charset="0"/>
              </a:rPr>
              <a:t>Mechnikov</a:t>
            </a:r>
            <a:r>
              <a:rPr lang="en-US" altLang="ru-RU" sz="2000" dirty="0">
                <a:solidFill>
                  <a:srgbClr val="000000"/>
                </a:solidFill>
                <a:latin typeface="Times New Roman" pitchFamily="18" charset="0"/>
                <a:cs typeface="Times New Roman" pitchFamily="18" charset="0"/>
              </a:rPr>
              <a:t> National University are always open  for cooperation in science, education and culture.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3" descr="C:\Documents and Settings\profi\Рабочий стол\для брошюры\x_16a15ab6.jpg"/>
          <p:cNvPicPr>
            <a:picLocks noChangeAspect="1" noChangeArrowheads="1"/>
          </p:cNvPicPr>
          <p:nvPr/>
        </p:nvPicPr>
        <p:blipFill>
          <a:blip r:embed="rId3" cstate="print"/>
          <a:srcRect/>
          <a:stretch>
            <a:fillRect/>
          </a:stretch>
        </p:blipFill>
        <p:spPr bwMode="auto">
          <a:xfrm>
            <a:off x="1565275" y="7689850"/>
            <a:ext cx="2413000" cy="1506538"/>
          </a:xfrm>
          <a:prstGeom prst="rect">
            <a:avLst/>
          </a:prstGeom>
          <a:noFill/>
          <a:ln w="9525">
            <a:solidFill>
              <a:schemeClr val="tx1"/>
            </a:solidFill>
            <a:miter lim="800000"/>
            <a:headEnd/>
            <a:tailEnd/>
          </a:ln>
        </p:spPr>
      </p:pic>
      <p:pic>
        <p:nvPicPr>
          <p:cNvPr id="59395" name="Picture 20" descr="Главный корпус ОНУ"/>
          <p:cNvPicPr>
            <a:picLocks noChangeAspect="1" noChangeArrowheads="1"/>
          </p:cNvPicPr>
          <p:nvPr/>
        </p:nvPicPr>
        <p:blipFill>
          <a:blip r:embed="rId4" cstate="print"/>
          <a:srcRect/>
          <a:stretch>
            <a:fillRect/>
          </a:stretch>
        </p:blipFill>
        <p:spPr bwMode="auto">
          <a:xfrm>
            <a:off x="4157663" y="7329488"/>
            <a:ext cx="2101850" cy="2016125"/>
          </a:xfrm>
          <a:prstGeom prst="rect">
            <a:avLst/>
          </a:prstGeom>
          <a:noFill/>
          <a:ln w="9525">
            <a:solidFill>
              <a:schemeClr val="tx1"/>
            </a:solidFill>
            <a:miter lim="800000"/>
            <a:headEnd/>
            <a:tailEnd/>
          </a:ln>
        </p:spPr>
      </p:pic>
      <p:pic>
        <p:nvPicPr>
          <p:cNvPr id="59396" name="Picture 10" descr="http://news.onu.edu.ua/content/treasures/5/7.jpg"/>
          <p:cNvPicPr>
            <a:picLocks noChangeAspect="1" noChangeArrowheads="1"/>
          </p:cNvPicPr>
          <p:nvPr/>
        </p:nvPicPr>
        <p:blipFill>
          <a:blip r:embed="rId5" cstate="print"/>
          <a:srcRect/>
          <a:stretch>
            <a:fillRect/>
          </a:stretch>
        </p:blipFill>
        <p:spPr bwMode="auto">
          <a:xfrm>
            <a:off x="1062038" y="2865438"/>
            <a:ext cx="2019300" cy="2289175"/>
          </a:xfrm>
          <a:prstGeom prst="rect">
            <a:avLst/>
          </a:prstGeom>
          <a:noFill/>
          <a:ln w="9525">
            <a:noFill/>
            <a:miter lim="800000"/>
            <a:headEnd/>
            <a:tailEnd/>
          </a:ln>
        </p:spPr>
      </p:pic>
      <p:pic>
        <p:nvPicPr>
          <p:cNvPr id="59397" name="Picture 6" descr="Главный корпус"/>
          <p:cNvPicPr>
            <a:picLocks noChangeAspect="1" noChangeArrowheads="1"/>
          </p:cNvPicPr>
          <p:nvPr/>
        </p:nvPicPr>
        <p:blipFill>
          <a:blip r:embed="rId6" cstate="print"/>
          <a:srcRect/>
          <a:stretch>
            <a:fillRect/>
          </a:stretch>
        </p:blipFill>
        <p:spPr bwMode="auto">
          <a:xfrm>
            <a:off x="4733925" y="1641475"/>
            <a:ext cx="1728788" cy="2303463"/>
          </a:xfrm>
          <a:prstGeom prst="rect">
            <a:avLst/>
          </a:prstGeom>
          <a:noFill/>
          <a:ln w="9525">
            <a:solidFill>
              <a:schemeClr val="tx1"/>
            </a:solidFill>
            <a:miter lim="800000"/>
            <a:headEnd/>
            <a:tailEnd/>
          </a:ln>
        </p:spPr>
      </p:pic>
      <p:pic>
        <p:nvPicPr>
          <p:cNvPr id="59398" name="Picture 8" descr="Холл химфака между Большой Химической и Большой Физической аудиториями"/>
          <p:cNvPicPr>
            <a:picLocks noChangeAspect="1" noChangeArrowheads="1"/>
          </p:cNvPicPr>
          <p:nvPr/>
        </p:nvPicPr>
        <p:blipFill>
          <a:blip r:embed="rId7" cstate="print"/>
          <a:srcRect/>
          <a:stretch>
            <a:fillRect/>
          </a:stretch>
        </p:blipFill>
        <p:spPr bwMode="auto">
          <a:xfrm>
            <a:off x="5165725" y="5818188"/>
            <a:ext cx="1709738" cy="2279650"/>
          </a:xfrm>
          <a:prstGeom prst="rect">
            <a:avLst/>
          </a:prstGeom>
          <a:noFill/>
          <a:ln w="9525">
            <a:solidFill>
              <a:schemeClr val="tx1"/>
            </a:solidFill>
            <a:miter lim="800000"/>
            <a:headEnd/>
            <a:tailEnd/>
          </a:ln>
        </p:spPr>
      </p:pic>
      <p:pic>
        <p:nvPicPr>
          <p:cNvPr id="59399" name="Picture 15" descr="C:\Documents and Settings\profi\Рабочий стол\для брошюры\x_9a5785fc.jpg"/>
          <p:cNvPicPr>
            <a:picLocks noChangeAspect="1" noChangeArrowheads="1"/>
          </p:cNvPicPr>
          <p:nvPr/>
        </p:nvPicPr>
        <p:blipFill>
          <a:blip r:embed="rId8" cstate="print"/>
          <a:srcRect/>
          <a:stretch>
            <a:fillRect/>
          </a:stretch>
        </p:blipFill>
        <p:spPr bwMode="auto">
          <a:xfrm>
            <a:off x="3149600" y="4233863"/>
            <a:ext cx="2876550" cy="1919287"/>
          </a:xfrm>
          <a:prstGeom prst="rect">
            <a:avLst/>
          </a:prstGeom>
          <a:noFill/>
          <a:ln w="9525">
            <a:solidFill>
              <a:schemeClr val="tx1"/>
            </a:solidFill>
            <a:miter lim="800000"/>
            <a:headEnd/>
            <a:tailEnd/>
          </a:ln>
        </p:spPr>
      </p:pic>
      <p:sp>
        <p:nvSpPr>
          <p:cNvPr id="59400" name="AutoShape 17" descr="Отображается файл &quot;IMG_7293.jpg&quot;"/>
          <p:cNvSpPr>
            <a:spLocks noChangeAspect="1" noChangeArrowheads="1"/>
          </p:cNvSpPr>
          <p:nvPr/>
        </p:nvSpPr>
        <p:spPr bwMode="auto">
          <a:xfrm>
            <a:off x="158750" y="-144463"/>
            <a:ext cx="304800" cy="304801"/>
          </a:xfrm>
          <a:prstGeom prst="rect">
            <a:avLst/>
          </a:prstGeom>
          <a:noFill/>
          <a:ln w="9525">
            <a:noFill/>
            <a:miter lim="800000"/>
            <a:headEnd/>
            <a:tailEnd/>
          </a:ln>
        </p:spPr>
        <p:txBody>
          <a:bodyPr/>
          <a:lstStyle/>
          <a:p>
            <a:endParaRPr lang="ru-RU"/>
          </a:p>
        </p:txBody>
      </p:sp>
      <p:pic>
        <p:nvPicPr>
          <p:cNvPr id="59401" name="Picture 18" descr="C:\Documents and Settings\profi\Рабочий стол\для брошюры\unnamed (1).jpg"/>
          <p:cNvPicPr>
            <a:picLocks noChangeAspect="1" noChangeArrowheads="1"/>
          </p:cNvPicPr>
          <p:nvPr/>
        </p:nvPicPr>
        <p:blipFill>
          <a:blip r:embed="rId9" cstate="print"/>
          <a:srcRect/>
          <a:stretch>
            <a:fillRect/>
          </a:stretch>
        </p:blipFill>
        <p:spPr bwMode="auto">
          <a:xfrm>
            <a:off x="2212975" y="1570038"/>
            <a:ext cx="2770188" cy="1905000"/>
          </a:xfrm>
          <a:prstGeom prst="rect">
            <a:avLst/>
          </a:prstGeom>
          <a:noFill/>
          <a:ln w="9525">
            <a:solidFill>
              <a:schemeClr val="tx1"/>
            </a:solidFill>
            <a:miter lim="800000"/>
            <a:headEnd/>
            <a:tailEnd/>
          </a:ln>
        </p:spPr>
      </p:pic>
      <p:pic>
        <p:nvPicPr>
          <p:cNvPr id="59402" name="Picture 4" descr="http://news.onu.edu.ua/content/galleries/9/71.jpg"/>
          <p:cNvPicPr>
            <a:picLocks noChangeAspect="1" noChangeArrowheads="1"/>
          </p:cNvPicPr>
          <p:nvPr/>
        </p:nvPicPr>
        <p:blipFill>
          <a:blip r:embed="rId10" cstate="print"/>
          <a:srcRect/>
          <a:stretch>
            <a:fillRect/>
          </a:stretch>
        </p:blipFill>
        <p:spPr bwMode="auto">
          <a:xfrm>
            <a:off x="1638300" y="5962650"/>
            <a:ext cx="2159000" cy="1582738"/>
          </a:xfrm>
          <a:prstGeom prst="rect">
            <a:avLst/>
          </a:prstGeom>
          <a:noFill/>
          <a:ln w="9525">
            <a:solidFill>
              <a:schemeClr val="tx1"/>
            </a:solidFill>
            <a:miter lim="800000"/>
            <a:headEnd/>
            <a:tailEnd/>
          </a:ln>
        </p:spPr>
      </p:pic>
      <p:sp>
        <p:nvSpPr>
          <p:cNvPr id="12" name="Rectangle 5"/>
          <p:cNvSpPr>
            <a:spLocks noChangeArrowheads="1"/>
          </p:cNvSpPr>
          <p:nvPr/>
        </p:nvSpPr>
        <p:spPr bwMode="auto">
          <a:xfrm>
            <a:off x="0" y="0"/>
            <a:ext cx="6877050" cy="1000125"/>
          </a:xfrm>
          <a:prstGeom prst="rect">
            <a:avLst/>
          </a:prstGeom>
          <a:gradFill rotWithShape="0">
            <a:gsLst>
              <a:gs pos="0">
                <a:srgbClr val="FFEFD1"/>
              </a:gs>
              <a:gs pos="64999">
                <a:srgbClr val="F0EBD5"/>
              </a:gs>
              <a:gs pos="100000">
                <a:srgbClr val="D1C39F"/>
              </a:gs>
            </a:gsLst>
            <a:lin ang="5400000"/>
          </a:gradFill>
          <a:ln w="9525">
            <a:noFill/>
            <a:round/>
            <a:headEnd/>
            <a:tailEnd/>
          </a:ln>
        </p:spPr>
        <p:txBody>
          <a:bodyPr lIns="90000" tIns="46800" rIns="90000" bIns="46800" anchor="ctr"/>
          <a:lstStyle/>
          <a:p>
            <a:pPr algn="ctr">
              <a:buSzPct val="100000"/>
            </a:pPr>
            <a:r>
              <a:rPr lang="en-US" altLang="ru-RU" sz="2300">
                <a:solidFill>
                  <a:schemeClr val="tx1"/>
                </a:solidFill>
                <a:latin typeface="Times New Roman" pitchFamily="18" charset="0"/>
                <a:cs typeface="Times New Roman" pitchFamily="18" charset="0"/>
              </a:rPr>
              <a:t>ENTERING ONU, YOU ARE MAKING THE RIGHT CHOICE!</a:t>
            </a:r>
            <a:endParaRPr lang="ru-RU" altLang="ru-RU" sz="2300">
              <a:solidFill>
                <a:schemeClr val="tx1"/>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2" name="Picture 3"/>
          <p:cNvPicPr>
            <a:picLocks noChangeAspect="1" noChangeArrowheads="1"/>
          </p:cNvPicPr>
          <p:nvPr/>
        </p:nvPicPr>
        <p:blipFill>
          <a:blip r:embed="rId3" cstate="print"/>
          <a:srcRect/>
          <a:stretch>
            <a:fillRect/>
          </a:stretch>
        </p:blipFill>
        <p:spPr bwMode="auto">
          <a:xfrm>
            <a:off x="3149699" y="4665762"/>
            <a:ext cx="3417887" cy="4557712"/>
          </a:xfrm>
          <a:prstGeom prst="rect">
            <a:avLst/>
          </a:prstGeom>
          <a:noFill/>
          <a:ln w="9360">
            <a:solidFill>
              <a:srgbClr val="006633"/>
            </a:solidFill>
            <a:miter lim="800000"/>
            <a:headEnd/>
            <a:tailEnd/>
          </a:ln>
        </p:spPr>
      </p:pic>
      <p:sp>
        <p:nvSpPr>
          <p:cNvPr id="9" name="Rectangle 5"/>
          <p:cNvSpPr>
            <a:spLocks noChangeArrowheads="1"/>
          </p:cNvSpPr>
          <p:nvPr/>
        </p:nvSpPr>
        <p:spPr bwMode="auto">
          <a:xfrm>
            <a:off x="3654425" y="9561513"/>
            <a:ext cx="3222625"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3</a:t>
            </a:r>
          </a:p>
        </p:txBody>
      </p:sp>
      <p:sp>
        <p:nvSpPr>
          <p:cNvPr id="8" name="Rectangle 1"/>
          <p:cNvSpPr>
            <a:spLocks noChangeArrowheads="1"/>
          </p:cNvSpPr>
          <p:nvPr/>
        </p:nvSpPr>
        <p:spPr bwMode="auto">
          <a:xfrm>
            <a:off x="197371" y="345282"/>
            <a:ext cx="2933700" cy="8604536"/>
          </a:xfrm>
          <a:prstGeom prst="rect">
            <a:avLst/>
          </a:prstGeom>
          <a:solidFill>
            <a:schemeClr val="bg1">
              <a:alpha val="58038"/>
            </a:schemeClr>
          </a:solidFill>
          <a:ln w="9525">
            <a:no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400" b="0" dirty="0">
              <a:solidFill>
                <a:srgbClr val="000000"/>
              </a:solidFill>
              <a:latin typeface="Comic Sans MS" pitchFamily="66" charset="0"/>
              <a:cs typeface="+mn-cs"/>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400" b="0" dirty="0">
              <a:solidFill>
                <a:srgbClr val="000000"/>
              </a:solidFill>
              <a:latin typeface="Comic Sans MS" pitchFamily="66" charset="0"/>
              <a:cs typeface="+mn-cs"/>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400" b="0" dirty="0">
              <a:solidFill>
                <a:srgbClr val="000000"/>
              </a:solidFill>
              <a:latin typeface="Comic Sans MS" pitchFamily="66" charset="0"/>
              <a:cs typeface="+mn-cs"/>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400" b="0" dirty="0">
              <a:solidFill>
                <a:srgbClr val="000000"/>
              </a:solidFill>
              <a:latin typeface="Comic Sans MS" pitchFamily="66" charset="0"/>
              <a:cs typeface="+mn-cs"/>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400" b="0" dirty="0">
              <a:solidFill>
                <a:srgbClr val="000000"/>
              </a:solidFill>
              <a:latin typeface="Comic Sans MS" pitchFamily="66" charset="0"/>
              <a:cs typeface="+mn-cs"/>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500" dirty="0">
                <a:solidFill>
                  <a:srgbClr val="000000"/>
                </a:solidFill>
                <a:latin typeface="Times New Roman" pitchFamily="18" charset="0"/>
                <a:cs typeface="Times New Roman" pitchFamily="18" charset="0"/>
              </a:rPr>
              <a:t>FACTS and NUMBERS</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500" strike="sngStrike"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500" b="0" dirty="0" smtClean="0">
                <a:solidFill>
                  <a:srgbClr val="000000"/>
                </a:solidFill>
                <a:latin typeface="Times New Roman" pitchFamily="18" charset="0"/>
                <a:cs typeface="Times New Roman" pitchFamily="18" charset="0"/>
              </a:rPr>
              <a:t>The University Staff is: 20 </a:t>
            </a:r>
            <a:r>
              <a:rPr lang="en-GB" altLang="ru-RU" sz="1500" b="0" dirty="0" smtClean="0">
                <a:solidFill>
                  <a:srgbClr val="000000"/>
                </a:solidFill>
                <a:latin typeface="Times New Roman" pitchFamily="18" charset="0"/>
                <a:cs typeface="Times New Roman" pitchFamily="18" charset="0"/>
              </a:rPr>
              <a:t>Merited</a:t>
            </a:r>
            <a:r>
              <a:rPr lang="en-US" altLang="ru-RU" sz="1500" b="0" dirty="0" smtClean="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Persons in </a:t>
            </a:r>
            <a:r>
              <a:rPr lang="en-US" altLang="ru-RU" sz="1500" b="0" dirty="0" smtClean="0">
                <a:solidFill>
                  <a:srgbClr val="000000"/>
                </a:solidFill>
                <a:latin typeface="Times New Roman" pitchFamily="18" charset="0"/>
                <a:cs typeface="Times New Roman" pitchFamily="18" charset="0"/>
              </a:rPr>
              <a:t>Science and Technique, Education and other branches; </a:t>
            </a:r>
            <a:r>
              <a:rPr lang="en-US" altLang="ru-RU" sz="1500" b="0" dirty="0">
                <a:solidFill>
                  <a:srgbClr val="000000"/>
                </a:solidFill>
                <a:latin typeface="Times New Roman" pitchFamily="18" charset="0"/>
                <a:cs typeface="Times New Roman" pitchFamily="18" charset="0"/>
              </a:rPr>
              <a:t>64 persons </a:t>
            </a:r>
            <a:r>
              <a:rPr lang="en-US" altLang="ru-RU" sz="1500" b="0" dirty="0" smtClean="0">
                <a:solidFill>
                  <a:srgbClr val="000000"/>
                </a:solidFill>
                <a:latin typeface="Times New Roman" pitchFamily="18" charset="0"/>
                <a:cs typeface="Times New Roman" pitchFamily="18" charset="0"/>
              </a:rPr>
              <a:t>of Excellence in </a:t>
            </a:r>
            <a:r>
              <a:rPr lang="en-US" altLang="ru-RU" sz="1500" b="0" dirty="0">
                <a:solidFill>
                  <a:srgbClr val="000000"/>
                </a:solidFill>
                <a:latin typeface="Times New Roman" pitchFamily="18" charset="0"/>
                <a:cs typeface="Times New Roman" pitchFamily="18" charset="0"/>
              </a:rPr>
              <a:t>Education; </a:t>
            </a:r>
            <a:endParaRPr lang="en-US" altLang="ru-RU" sz="1500" b="0" dirty="0" smtClean="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500" b="0" dirty="0" smtClean="0">
                <a:solidFill>
                  <a:srgbClr val="000000"/>
                </a:solidFill>
                <a:latin typeface="Times New Roman" pitchFamily="18" charset="0"/>
                <a:cs typeface="Times New Roman" pitchFamily="18" charset="0"/>
              </a:rPr>
              <a:t>10 </a:t>
            </a:r>
            <a:r>
              <a:rPr lang="en-US" altLang="ru-RU" sz="1500" b="0" dirty="0">
                <a:solidFill>
                  <a:srgbClr val="000000"/>
                </a:solidFill>
                <a:latin typeface="Times New Roman" pitchFamily="18" charset="0"/>
                <a:cs typeface="Times New Roman" pitchFamily="18" charset="0"/>
              </a:rPr>
              <a:t>Laureates of State premiums</a:t>
            </a:r>
            <a:r>
              <a:rPr lang="en-US" altLang="ru-RU" sz="1500" b="0" dirty="0" smtClean="0">
                <a:solidFill>
                  <a:srgbClr val="000000"/>
                </a:solidFill>
                <a:latin typeface="Times New Roman" pitchFamily="18" charset="0"/>
                <a:cs typeface="Times New Roman" pitchFamily="18" charset="0"/>
              </a:rPr>
              <a:t>;</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500" b="0" dirty="0" smtClean="0">
                <a:solidFill>
                  <a:srgbClr val="000000"/>
                </a:solidFill>
                <a:latin typeface="Times New Roman" pitchFamily="18" charset="0"/>
                <a:cs typeface="Times New Roman" pitchFamily="18" charset="0"/>
              </a:rPr>
              <a:t>57 members of branch academies and the Corresponding Member of the National Academy of Sciences of Ukraine;</a:t>
            </a:r>
            <a:r>
              <a:rPr lang="en-US" altLang="ru-RU" sz="1500" b="0" dirty="0">
                <a:solidFill>
                  <a:srgbClr val="000000"/>
                </a:solidFill>
                <a:latin typeface="Times New Roman" pitchFamily="18" charset="0"/>
                <a:cs typeface="Times New Roman" pitchFamily="18" charset="0"/>
              </a:rPr>
              <a:t/>
            </a:r>
            <a:br>
              <a:rPr lang="en-US" altLang="ru-RU" sz="1500" b="0" dirty="0">
                <a:solidFill>
                  <a:srgbClr val="000000"/>
                </a:solidFill>
                <a:latin typeface="Times New Roman" pitchFamily="18" charset="0"/>
                <a:cs typeface="Times New Roman" pitchFamily="18" charset="0"/>
              </a:rPr>
            </a:br>
            <a:r>
              <a:rPr lang="ru-RU" altLang="ru-RU" sz="1500" b="0" dirty="0">
                <a:solidFill>
                  <a:srgbClr val="000000"/>
                </a:solidFill>
                <a:latin typeface="Times New Roman" pitchFamily="18" charset="0"/>
                <a:cs typeface="Times New Roman" pitchFamily="18" charset="0"/>
              </a:rPr>
              <a:t>1</a:t>
            </a:r>
            <a:r>
              <a:rPr lang="en-US" altLang="ru-RU" sz="1500" b="0" dirty="0">
                <a:solidFill>
                  <a:srgbClr val="000000"/>
                </a:solidFill>
                <a:latin typeface="Times New Roman" pitchFamily="18" charset="0"/>
                <a:cs typeface="Times New Roman" pitchFamily="18" charset="0"/>
              </a:rPr>
              <a:t>34</a:t>
            </a:r>
            <a:r>
              <a:rPr lang="ru-RU" altLang="ru-RU" sz="1500" b="0" dirty="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Doctors of</a:t>
            </a:r>
            <a:r>
              <a:rPr lang="ru-RU" altLang="ru-RU" sz="1500" b="0" dirty="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Sciences, </a:t>
            </a:r>
            <a:r>
              <a:rPr lang="en-US" altLang="ru-RU" sz="1500" b="0" dirty="0" smtClean="0">
                <a:solidFill>
                  <a:srgbClr val="000000"/>
                </a:solidFill>
                <a:latin typeface="Times New Roman" pitchFamily="18" charset="0"/>
                <a:cs typeface="Times New Roman" pitchFamily="18" charset="0"/>
              </a:rPr>
              <a:t>Professors</a:t>
            </a:r>
            <a:r>
              <a:rPr lang="en-US" altLang="ru-RU" sz="1500" b="0" dirty="0">
                <a:solidFill>
                  <a:srgbClr val="000000"/>
                </a:solidFill>
                <a:latin typeface="Times New Roman" pitchFamily="18" charset="0"/>
                <a:cs typeface="Times New Roman" pitchFamily="18" charset="0"/>
              </a:rPr>
              <a:t/>
            </a:r>
            <a:br>
              <a:rPr lang="en-US" altLang="ru-RU" sz="1500" b="0" dirty="0">
                <a:solidFill>
                  <a:srgbClr val="000000"/>
                </a:solidFill>
                <a:latin typeface="Times New Roman" pitchFamily="18" charset="0"/>
                <a:cs typeface="Times New Roman" pitchFamily="18" charset="0"/>
              </a:rPr>
            </a:br>
            <a:r>
              <a:rPr lang="en-US" altLang="ru-RU" sz="1500" b="0" dirty="0">
                <a:solidFill>
                  <a:srgbClr val="000000"/>
                </a:solidFill>
                <a:latin typeface="Times New Roman" pitchFamily="18" charset="0"/>
                <a:cs typeface="Times New Roman" pitchFamily="18" charset="0"/>
              </a:rPr>
              <a:t>577</a:t>
            </a:r>
            <a:r>
              <a:rPr lang="ru-RU" altLang="ru-RU" sz="1500" b="0" dirty="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Candidates of Sciences, (PhD) </a:t>
            </a:r>
            <a:r>
              <a:rPr lang="en-US" altLang="ru-RU" sz="1500" b="0" dirty="0" smtClean="0">
                <a:solidFill>
                  <a:srgbClr val="000000"/>
                </a:solidFill>
                <a:latin typeface="Times New Roman" pitchFamily="18" charset="0"/>
                <a:cs typeface="Times New Roman" pitchFamily="18" charset="0"/>
              </a:rPr>
              <a:t>Associate professors.</a:t>
            </a:r>
            <a:endParaRPr lang="ru-RU" altLang="ru-RU" sz="15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2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500" b="0" dirty="0" smtClean="0">
                <a:solidFill>
                  <a:srgbClr val="000000"/>
                </a:solidFill>
                <a:latin typeface="Times New Roman" pitchFamily="18" charset="0"/>
                <a:cs typeface="Times New Roman" pitchFamily="18" charset="0"/>
              </a:rPr>
              <a:t>7</a:t>
            </a:r>
            <a:r>
              <a:rPr lang="ru-RU" altLang="ru-RU" sz="1500" b="0" dirty="0" smtClean="0">
                <a:solidFill>
                  <a:srgbClr val="000000"/>
                </a:solidFill>
                <a:latin typeface="Times New Roman" pitchFamily="18" charset="0"/>
                <a:cs typeface="Times New Roman" pitchFamily="18" charset="0"/>
              </a:rPr>
              <a:t> </a:t>
            </a:r>
            <a:r>
              <a:rPr lang="en-US" altLang="ru-RU" sz="1500" b="0" dirty="0" smtClean="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thousand students are currently studying at the University</a:t>
            </a:r>
            <a:r>
              <a:rPr lang="ru-RU" altLang="ru-RU" sz="1500" b="0" dirty="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amongst them –</a:t>
            </a:r>
            <a:r>
              <a:rPr lang="ru-RU" altLang="ru-RU" sz="1500" b="0" dirty="0">
                <a:solidFill>
                  <a:srgbClr val="000000"/>
                </a:solidFill>
                <a:latin typeface="Times New Roman" pitchFamily="18" charset="0"/>
                <a:cs typeface="Times New Roman" pitchFamily="18" charset="0"/>
              </a:rPr>
              <a:t> </a:t>
            </a:r>
            <a:r>
              <a:rPr lang="en-US" altLang="ru-RU" sz="1500" b="0" dirty="0" smtClean="0">
                <a:solidFill>
                  <a:srgbClr val="000000"/>
                </a:solidFill>
                <a:latin typeface="Times New Roman" pitchFamily="18" charset="0"/>
                <a:cs typeface="Times New Roman" pitchFamily="18" charset="0"/>
              </a:rPr>
              <a:t>350</a:t>
            </a:r>
            <a:r>
              <a:rPr lang="ru-RU" altLang="ru-RU" sz="1500" b="0" dirty="0" smtClean="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overseas students from 40</a:t>
            </a:r>
            <a:r>
              <a:rPr lang="ru-RU" altLang="ru-RU" sz="1500" b="0" dirty="0">
                <a:solidFill>
                  <a:srgbClr val="000000"/>
                </a:solidFill>
                <a:latin typeface="Times New Roman" pitchFamily="18" charset="0"/>
                <a:cs typeface="Times New Roman" pitchFamily="18" charset="0"/>
              </a:rPr>
              <a:t> </a:t>
            </a:r>
            <a:r>
              <a:rPr lang="en-US" altLang="ru-RU" sz="1500" b="0" dirty="0" smtClean="0">
                <a:solidFill>
                  <a:srgbClr val="000000"/>
                </a:solidFill>
                <a:latin typeface="Times New Roman" pitchFamily="18" charset="0"/>
                <a:cs typeface="Times New Roman" pitchFamily="18" charset="0"/>
              </a:rPr>
              <a:t>countries.</a:t>
            </a:r>
            <a:endParaRPr lang="en-US" altLang="ru-RU" sz="15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2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2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500" b="0" dirty="0" smtClean="0">
                <a:solidFill>
                  <a:srgbClr val="000000"/>
                </a:solidFill>
                <a:latin typeface="Times New Roman" pitchFamily="18" charset="0"/>
                <a:cs typeface="Times New Roman" pitchFamily="18" charset="0"/>
              </a:rPr>
              <a:t>Currently the University Science is: </a:t>
            </a:r>
            <a:r>
              <a:rPr lang="en-US" altLang="ru-RU" sz="1500" b="0" dirty="0">
                <a:solidFill>
                  <a:srgbClr val="000000"/>
                </a:solidFill>
                <a:latin typeface="Times New Roman" pitchFamily="18" charset="0"/>
                <a:cs typeface="Times New Roman" pitchFamily="18" charset="0"/>
              </a:rPr>
              <a:t>28 scientific research </a:t>
            </a:r>
            <a:r>
              <a:rPr lang="en-US" altLang="ru-RU" sz="1500" b="0" dirty="0" smtClean="0">
                <a:solidFill>
                  <a:srgbClr val="000000"/>
                </a:solidFill>
                <a:latin typeface="Times New Roman" pitchFamily="18" charset="0"/>
                <a:cs typeface="Times New Roman" pitchFamily="18" charset="0"/>
              </a:rPr>
              <a:t>departments, 14 </a:t>
            </a:r>
            <a:r>
              <a:rPr lang="en-US" altLang="ru-RU" sz="1500" b="0" dirty="0">
                <a:solidFill>
                  <a:srgbClr val="000000"/>
                </a:solidFill>
                <a:latin typeface="Times New Roman" pitchFamily="18" charset="0"/>
                <a:cs typeface="Times New Roman" pitchFamily="18" charset="0"/>
              </a:rPr>
              <a:t>scientific problems and branch </a:t>
            </a:r>
            <a:r>
              <a:rPr lang="en-US" altLang="ru-RU" sz="1500" b="0" dirty="0" smtClean="0">
                <a:solidFill>
                  <a:srgbClr val="000000"/>
                </a:solidFill>
                <a:latin typeface="Times New Roman" pitchFamily="18" charset="0"/>
                <a:cs typeface="Times New Roman" pitchFamily="18" charset="0"/>
              </a:rPr>
              <a:t>laboratories</a:t>
            </a:r>
            <a:r>
              <a:rPr lang="ru-RU" altLang="ru-RU" sz="1500" b="0" dirty="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7</a:t>
            </a:r>
            <a:r>
              <a:rPr lang="ru-RU" altLang="ru-RU" sz="1500" b="0" dirty="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scientific </a:t>
            </a:r>
            <a:r>
              <a:rPr lang="en-GB" altLang="ru-RU" sz="1500" b="0" dirty="0">
                <a:solidFill>
                  <a:srgbClr val="000000"/>
                </a:solidFill>
                <a:latin typeface="Times New Roman" pitchFamily="18" charset="0"/>
                <a:cs typeface="Times New Roman" pitchFamily="18" charset="0"/>
              </a:rPr>
              <a:t>centres</a:t>
            </a:r>
            <a:r>
              <a:rPr lang="ru-RU" altLang="ru-RU" sz="1500" b="0" dirty="0" smtClean="0">
                <a:solidFill>
                  <a:srgbClr val="000000"/>
                </a:solidFill>
                <a:latin typeface="Times New Roman" pitchFamily="18" charset="0"/>
                <a:cs typeface="Times New Roman" pitchFamily="18" charset="0"/>
              </a:rPr>
              <a:t>,</a:t>
            </a:r>
            <a:r>
              <a:rPr lang="en-US" altLang="ru-RU" sz="1500" b="0" dirty="0" smtClean="0">
                <a:solidFill>
                  <a:srgbClr val="000000"/>
                </a:solidFill>
                <a:latin typeface="Times New Roman" pitchFamily="18" charset="0"/>
                <a:cs typeface="Times New Roman" pitchFamily="18" charset="0"/>
              </a:rPr>
              <a:t> 5</a:t>
            </a:r>
            <a:r>
              <a:rPr lang="ru-RU" altLang="ru-RU" sz="1500" b="0" dirty="0" smtClean="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research institutes.</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altLang="ru-RU" sz="12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1500" b="0" dirty="0">
                <a:solidFill>
                  <a:srgbClr val="000000"/>
                </a:solidFill>
                <a:latin typeface="Times New Roman" pitchFamily="18" charset="0"/>
                <a:cs typeface="Times New Roman" pitchFamily="18" charset="0"/>
              </a:rPr>
              <a:t>Students obtain qualifications in </a:t>
            </a:r>
            <a:r>
              <a:rPr lang="ru-RU" altLang="ru-RU" sz="1500" b="0" dirty="0" smtClean="0">
                <a:solidFill>
                  <a:srgbClr val="000000"/>
                </a:solidFill>
                <a:latin typeface="Times New Roman" pitchFamily="18" charset="0"/>
                <a:cs typeface="Times New Roman" pitchFamily="18" charset="0"/>
              </a:rPr>
              <a:t>40</a:t>
            </a:r>
            <a:r>
              <a:rPr lang="en-US" altLang="ru-RU" sz="1500" b="0" dirty="0" smtClean="0">
                <a:solidFill>
                  <a:srgbClr val="000000"/>
                </a:solidFill>
                <a:latin typeface="Times New Roman" pitchFamily="18" charset="0"/>
                <a:cs typeface="Times New Roman" pitchFamily="18" charset="0"/>
              </a:rPr>
              <a:t> </a:t>
            </a:r>
            <a:r>
              <a:rPr lang="en-US" altLang="ru-RU" sz="1500" b="0" dirty="0">
                <a:solidFill>
                  <a:srgbClr val="000000"/>
                </a:solidFill>
                <a:latin typeface="Times New Roman" pitchFamily="18" charset="0"/>
                <a:cs typeface="Times New Roman" pitchFamily="18" charset="0"/>
              </a:rPr>
              <a:t>main </a:t>
            </a:r>
            <a:r>
              <a:rPr lang="en-US" altLang="ru-RU" sz="1500" b="0" dirty="0" err="1" smtClean="0">
                <a:solidFill>
                  <a:srgbClr val="000000"/>
                </a:solidFill>
                <a:latin typeface="Times New Roman" pitchFamily="18" charset="0"/>
                <a:cs typeface="Times New Roman" pitchFamily="18" charset="0"/>
              </a:rPr>
              <a:t>specialities</a:t>
            </a:r>
            <a:r>
              <a:rPr lang="en-US" altLang="ru-RU" sz="1500" b="0" dirty="0" smtClean="0">
                <a:solidFill>
                  <a:srgbClr val="000000"/>
                </a:solidFill>
                <a:latin typeface="Times New Roman" pitchFamily="18" charset="0"/>
                <a:cs typeface="Times New Roman" pitchFamily="18" charset="0"/>
              </a:rPr>
              <a:t> and specializations </a:t>
            </a:r>
            <a:r>
              <a:rPr lang="en-US" altLang="ru-RU" sz="1500" b="0" dirty="0">
                <a:solidFill>
                  <a:srgbClr val="000000"/>
                </a:solidFill>
                <a:latin typeface="Times New Roman" pitchFamily="18" charset="0"/>
                <a:cs typeface="Times New Roman" pitchFamily="18" charset="0"/>
              </a:rPr>
              <a:t>at </a:t>
            </a:r>
            <a:r>
              <a:rPr lang="en-US" altLang="ru-RU" sz="1500" b="0" dirty="0" smtClean="0">
                <a:solidFill>
                  <a:srgbClr val="000000"/>
                </a:solidFill>
                <a:latin typeface="Times New Roman" pitchFamily="18" charset="0"/>
                <a:cs typeface="Times New Roman" pitchFamily="18" charset="0"/>
              </a:rPr>
              <a:t>1</a:t>
            </a:r>
            <a:r>
              <a:rPr lang="ru-RU" altLang="ru-RU" sz="1500" b="0" dirty="0" smtClean="0">
                <a:solidFill>
                  <a:srgbClr val="000000"/>
                </a:solidFill>
                <a:latin typeface="Times New Roman" pitchFamily="18" charset="0"/>
                <a:cs typeface="Times New Roman" pitchFamily="18" charset="0"/>
              </a:rPr>
              <a:t>1</a:t>
            </a:r>
            <a:r>
              <a:rPr lang="en-US" altLang="ru-RU" sz="1500" b="0" dirty="0" smtClean="0">
                <a:solidFill>
                  <a:srgbClr val="000000"/>
                </a:solidFill>
                <a:latin typeface="Times New Roman" pitchFamily="18" charset="0"/>
                <a:cs typeface="Times New Roman" pitchFamily="18" charset="0"/>
              </a:rPr>
              <a:t> faculties,</a:t>
            </a:r>
            <a:r>
              <a:rPr lang="ru-RU" altLang="ru-RU" sz="1500" b="0" dirty="0" smtClean="0">
                <a:solidFill>
                  <a:srgbClr val="000000"/>
                </a:solidFill>
                <a:latin typeface="Times New Roman" pitchFamily="18" charset="0"/>
                <a:cs typeface="Times New Roman" pitchFamily="18" charset="0"/>
              </a:rPr>
              <a:t> </a:t>
            </a:r>
            <a:r>
              <a:rPr lang="en-US" altLang="ru-RU" sz="1500" b="0" dirty="0" smtClean="0">
                <a:solidFill>
                  <a:srgbClr val="000000"/>
                </a:solidFill>
                <a:latin typeface="Times New Roman" pitchFamily="18" charset="0"/>
                <a:cs typeface="Times New Roman" pitchFamily="18" charset="0"/>
              </a:rPr>
              <a:t>at Pre-University </a:t>
            </a:r>
            <a:r>
              <a:rPr lang="en-US" altLang="ru-RU" sz="1500" b="0" dirty="0">
                <a:solidFill>
                  <a:srgbClr val="000000"/>
                </a:solidFill>
                <a:latin typeface="Times New Roman" pitchFamily="18" charset="0"/>
                <a:cs typeface="Times New Roman" pitchFamily="18" charset="0"/>
              </a:rPr>
              <a:t>E</a:t>
            </a:r>
            <a:r>
              <a:rPr lang="en-US" altLang="ru-RU" sz="1500" b="0" dirty="0" smtClean="0">
                <a:solidFill>
                  <a:srgbClr val="000000"/>
                </a:solidFill>
                <a:latin typeface="Times New Roman" pitchFamily="18" charset="0"/>
                <a:cs typeface="Times New Roman" pitchFamily="18" charset="0"/>
              </a:rPr>
              <a:t>ducation   Subdivisions. </a:t>
            </a:r>
            <a:endParaRPr lang="en-US" altLang="ru-RU" sz="1500" b="0" dirty="0">
              <a:solidFill>
                <a:srgbClr val="000000"/>
              </a:solidFill>
              <a:latin typeface="Times New Roman" pitchFamily="18" charset="0"/>
              <a:cs typeface="Times New Roman" pitchFamily="18"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ru-RU" sz="1500" b="0" dirty="0">
              <a:solidFill>
                <a:srgbClr val="000000"/>
              </a:solidFill>
              <a:latin typeface="Comic Sans MS" pitchFamily="66" charset="0"/>
              <a:cs typeface="+mn-cs"/>
            </a:endParaRPr>
          </a:p>
        </p:txBody>
      </p:sp>
      <p:sp>
        <p:nvSpPr>
          <p:cNvPr id="7" name="Text Box 4"/>
          <p:cNvSpPr txBox="1">
            <a:spLocks noChangeArrowheads="1"/>
          </p:cNvSpPr>
          <p:nvPr/>
        </p:nvSpPr>
        <p:spPr bwMode="auto">
          <a:xfrm>
            <a:off x="0" y="0"/>
            <a:ext cx="6877050" cy="1079500"/>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a:solidFill>
                  <a:schemeClr val="tx1"/>
                </a:solidFill>
                <a:latin typeface="Times New Roman" pitchFamily="18" charset="0"/>
                <a:cs typeface="Times New Roman" pitchFamily="18" charset="0"/>
              </a:rPr>
              <a:t>GENERAL INFORMATION</a:t>
            </a:r>
            <a:r>
              <a:rPr lang="ru-RU" altLang="ru-RU" sz="3800" dirty="0">
                <a:solidFill>
                  <a:schemeClr val="tx1"/>
                </a:solidFill>
                <a:latin typeface="Times New Roman" pitchFamily="18" charset="0"/>
                <a:cs typeface="Times New Roman" pitchFamily="18" charset="0"/>
              </a:rPr>
              <a:t/>
            </a:r>
            <a:br>
              <a:rPr lang="ru-RU" altLang="ru-RU" sz="3800" dirty="0">
                <a:solidFill>
                  <a:schemeClr val="tx1"/>
                </a:solidFill>
                <a:latin typeface="Times New Roman" pitchFamily="18" charset="0"/>
                <a:cs typeface="Times New Roman" pitchFamily="18" charset="0"/>
              </a:rPr>
            </a:br>
            <a:r>
              <a:rPr lang="en-US" altLang="ru-RU" sz="1400" dirty="0" err="1" smtClean="0">
                <a:solidFill>
                  <a:schemeClr val="tx1"/>
                </a:solidFill>
                <a:latin typeface="Times New Roman" pitchFamily="18" charset="0"/>
                <a:cs typeface="Times New Roman" pitchFamily="18" charset="0"/>
              </a:rPr>
              <a:t>Odesa</a:t>
            </a:r>
            <a:r>
              <a:rPr lang="en-US" altLang="ru-RU" sz="1400" dirty="0" smtClean="0">
                <a:solidFill>
                  <a:schemeClr val="tx1"/>
                </a:solidFill>
                <a:latin typeface="Times New Roman" pitchFamily="18" charset="0"/>
                <a:cs typeface="Times New Roman" pitchFamily="18" charset="0"/>
              </a:rPr>
              <a:t> </a:t>
            </a:r>
            <a:r>
              <a:rPr lang="en-US" altLang="ru-RU" sz="1400" dirty="0">
                <a:solidFill>
                  <a:schemeClr val="tx1"/>
                </a:solidFill>
                <a:latin typeface="Times New Roman" pitchFamily="18" charset="0"/>
                <a:cs typeface="Times New Roman" pitchFamily="18" charset="0"/>
              </a:rPr>
              <a:t>I.</a:t>
            </a:r>
            <a:r>
              <a:rPr lang="uk-UA" altLang="ru-RU" sz="1400" dirty="0">
                <a:solidFill>
                  <a:schemeClr val="tx1"/>
                </a:solidFill>
                <a:latin typeface="Times New Roman" pitchFamily="18" charset="0"/>
                <a:cs typeface="Times New Roman" pitchFamily="18" charset="0"/>
              </a:rPr>
              <a:t> </a:t>
            </a:r>
            <a:r>
              <a:rPr lang="en-US" altLang="ru-RU" sz="1400" dirty="0">
                <a:solidFill>
                  <a:schemeClr val="tx1"/>
                </a:solidFill>
                <a:latin typeface="Times New Roman" pitchFamily="18" charset="0"/>
                <a:cs typeface="Times New Roman" pitchFamily="18" charset="0"/>
              </a:rPr>
              <a:t>I. </a:t>
            </a:r>
            <a:r>
              <a:rPr lang="en-US" altLang="ru-RU" sz="1400" dirty="0" err="1">
                <a:solidFill>
                  <a:schemeClr val="tx1"/>
                </a:solidFill>
                <a:latin typeface="Times New Roman" pitchFamily="18" charset="0"/>
                <a:cs typeface="Times New Roman" pitchFamily="18" charset="0"/>
              </a:rPr>
              <a:t>Mechnikov</a:t>
            </a:r>
            <a:r>
              <a:rPr lang="en-US" altLang="ru-RU" sz="1400" dirty="0">
                <a:solidFill>
                  <a:schemeClr val="tx1"/>
                </a:solidFill>
                <a:latin typeface="Times New Roman" pitchFamily="18" charset="0"/>
                <a:cs typeface="Times New Roman" pitchFamily="18" charset="0"/>
              </a:rPr>
              <a:t>  National University </a:t>
            </a:r>
          </a:p>
        </p:txBody>
      </p:sp>
      <p:sp>
        <p:nvSpPr>
          <p:cNvPr id="11" name="Text Box 2"/>
          <p:cNvSpPr txBox="1">
            <a:spLocks noChangeArrowheads="1"/>
          </p:cNvSpPr>
          <p:nvPr/>
        </p:nvSpPr>
        <p:spPr bwMode="auto">
          <a:xfrm>
            <a:off x="3293715" y="1281386"/>
            <a:ext cx="3455987" cy="3222625"/>
          </a:xfrm>
          <a:prstGeom prst="rect">
            <a:avLst/>
          </a:prstGeom>
          <a:solidFill>
            <a:schemeClr val="bg1"/>
          </a:solidFill>
          <a:ln w="9525">
            <a:noFill/>
            <a:miter lim="800000"/>
            <a:headEnd/>
            <a:tailEnd/>
          </a:ln>
        </p:spPr>
        <p:txBody>
          <a:bodyPr/>
          <a:lstStyle/>
          <a:p>
            <a:pPr marL="342900" indent="-339725" algn="ctr">
              <a:lnSpc>
                <a:spcPct val="80000"/>
              </a:lnSpc>
              <a:spcBef>
                <a:spcPts val="2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900" b="0" dirty="0">
              <a:solidFill>
                <a:srgbClr val="000000"/>
              </a:solidFill>
              <a:latin typeface="Comic Sans MS" pitchFamily="66" charset="0"/>
            </a:endParaRPr>
          </a:p>
          <a:p>
            <a:pPr marL="342900" indent="-339725" algn="ctr">
              <a:lnSpc>
                <a:spcPct val="80000"/>
              </a:lnSpc>
              <a:spcBef>
                <a:spcPts val="4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700" dirty="0">
                <a:solidFill>
                  <a:srgbClr val="000000"/>
                </a:solidFill>
                <a:latin typeface="Times New Roman" pitchFamily="18" charset="0"/>
                <a:cs typeface="Times New Roman" pitchFamily="18" charset="0"/>
              </a:rPr>
              <a:t>Status and License</a:t>
            </a:r>
          </a:p>
          <a:p>
            <a:pPr marL="342900" indent="-339725" algn="ctr">
              <a:lnSpc>
                <a:spcPct val="80000"/>
              </a:lnSpc>
              <a:spcBef>
                <a:spcPts val="3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500" b="0" dirty="0">
                <a:solidFill>
                  <a:srgbClr val="000000"/>
                </a:solidFill>
                <a:latin typeface="Times New Roman" pitchFamily="18" charset="0"/>
                <a:cs typeface="Times New Roman" pitchFamily="18" charset="0"/>
              </a:rPr>
              <a:t>Accreditation Level – IV</a:t>
            </a:r>
          </a:p>
          <a:p>
            <a:pPr marL="342900" indent="-339725">
              <a:lnSpc>
                <a:spcPct val="80000"/>
              </a:lnSpc>
              <a:spcBef>
                <a:spcPts val="3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500" b="0" dirty="0">
              <a:solidFill>
                <a:srgbClr val="000000"/>
              </a:solidFill>
              <a:latin typeface="Times New Roman" pitchFamily="18" charset="0"/>
              <a:cs typeface="Times New Roman" pitchFamily="18" charset="0"/>
            </a:endParaRPr>
          </a:p>
          <a:p>
            <a:pPr marL="342900" indent="-339725">
              <a:lnSpc>
                <a:spcPct val="80000"/>
              </a:lnSpc>
              <a:spcBef>
                <a:spcPts val="3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700" b="0" dirty="0">
                <a:solidFill>
                  <a:srgbClr val="000000"/>
                </a:solidFill>
                <a:latin typeface="Times New Roman" pitchFamily="18" charset="0"/>
                <a:cs typeface="Times New Roman" pitchFamily="18" charset="0"/>
              </a:rPr>
              <a:t>Degrees</a:t>
            </a:r>
            <a:r>
              <a:rPr lang="ru-RU" altLang="ru-RU" sz="1700" b="0" dirty="0">
                <a:solidFill>
                  <a:srgbClr val="000000"/>
                </a:solidFill>
                <a:latin typeface="Times New Roman" pitchFamily="18" charset="0"/>
                <a:cs typeface="Times New Roman" pitchFamily="18" charset="0"/>
              </a:rPr>
              <a:t>:</a:t>
            </a:r>
          </a:p>
          <a:p>
            <a:pPr marL="342900" indent="-339725">
              <a:lnSpc>
                <a:spcPct val="80000"/>
              </a:lnSpc>
              <a:spcBef>
                <a:spcPts val="375"/>
              </a:spcBef>
              <a:buClr>
                <a:srgbClr val="CC00CC"/>
              </a:buClr>
              <a:buSzPct val="65000"/>
              <a:buFont typeface="Wingdings" pitchFamily="2" charset="2"/>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500" b="0" dirty="0">
                <a:solidFill>
                  <a:srgbClr val="000000"/>
                </a:solidFill>
                <a:latin typeface="Times New Roman" pitchFamily="18" charset="0"/>
                <a:cs typeface="Times New Roman" pitchFamily="18" charset="0"/>
              </a:rPr>
              <a:t>Bachelor of Arts and Science</a:t>
            </a:r>
          </a:p>
          <a:p>
            <a:pPr marL="342900" indent="-339725">
              <a:lnSpc>
                <a:spcPct val="80000"/>
              </a:lnSpc>
              <a:spcBef>
                <a:spcPts val="375"/>
              </a:spcBef>
              <a:buClr>
                <a:srgbClr val="CC00CC"/>
              </a:buClr>
              <a:buSzPct val="65000"/>
              <a:buFont typeface="Wingdings" pitchFamily="2" charset="2"/>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500" b="0" dirty="0">
                <a:solidFill>
                  <a:srgbClr val="000000"/>
                </a:solidFill>
                <a:latin typeface="Times New Roman" pitchFamily="18" charset="0"/>
                <a:cs typeface="Times New Roman" pitchFamily="18" charset="0"/>
              </a:rPr>
              <a:t>Master of Arts and Science </a:t>
            </a:r>
          </a:p>
          <a:p>
            <a:pPr marL="342900" indent="-339725">
              <a:lnSpc>
                <a:spcPct val="80000"/>
              </a:lnSpc>
              <a:spcBef>
                <a:spcPts val="375"/>
              </a:spcBef>
              <a:buClr>
                <a:srgbClr val="CC00CC"/>
              </a:buClr>
              <a:buSzPct val="65000"/>
              <a:buFont typeface="Wingdings" pitchFamily="2" charset="2"/>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500" b="0" dirty="0">
                <a:solidFill>
                  <a:srgbClr val="000000"/>
                </a:solidFill>
                <a:latin typeface="Times New Roman" pitchFamily="18" charset="0"/>
                <a:cs typeface="Times New Roman" pitchFamily="18" charset="0"/>
              </a:rPr>
              <a:t>Philosophy Doctor</a:t>
            </a:r>
          </a:p>
          <a:p>
            <a:pPr marL="342900" indent="-339725">
              <a:lnSpc>
                <a:spcPct val="80000"/>
              </a:lnSpc>
              <a:spcBef>
                <a:spcPts val="375"/>
              </a:spcBef>
              <a:buClr>
                <a:srgbClr val="CC00CC"/>
              </a:buClr>
              <a:buSzPct val="65000"/>
              <a:buFont typeface="Wingdings" pitchFamily="2" charset="2"/>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500" b="0" dirty="0">
                <a:solidFill>
                  <a:srgbClr val="000000"/>
                </a:solidFill>
                <a:latin typeface="Times New Roman" pitchFamily="18" charset="0"/>
                <a:cs typeface="Times New Roman" pitchFamily="18" charset="0"/>
              </a:rPr>
              <a:t>Doctor of Science</a:t>
            </a:r>
          </a:p>
          <a:p>
            <a:pPr marL="342900" indent="-339725">
              <a:lnSpc>
                <a:spcPct val="80000"/>
              </a:lnSpc>
              <a:spcBef>
                <a:spcPts val="3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500" b="0" dirty="0">
              <a:solidFill>
                <a:srgbClr val="000000"/>
              </a:solidFill>
              <a:latin typeface="Times New Roman" pitchFamily="18" charset="0"/>
              <a:cs typeface="Times New Roman" pitchFamily="18" charset="0"/>
            </a:endParaRPr>
          </a:p>
          <a:p>
            <a:pPr marL="342900" indent="-339725">
              <a:lnSpc>
                <a:spcPct val="80000"/>
              </a:lnSpc>
              <a:spcBef>
                <a:spcPts val="3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700" b="0" dirty="0">
                <a:solidFill>
                  <a:srgbClr val="000000"/>
                </a:solidFill>
                <a:latin typeface="Times New Roman" pitchFamily="18" charset="0"/>
                <a:cs typeface="Times New Roman" pitchFamily="18" charset="0"/>
              </a:rPr>
              <a:t>Type of Property </a:t>
            </a:r>
            <a:r>
              <a:rPr lang="ru-RU" altLang="ru-RU" sz="1700" b="0" dirty="0">
                <a:solidFill>
                  <a:srgbClr val="000000"/>
                </a:solidFill>
                <a:latin typeface="Times New Roman" pitchFamily="18" charset="0"/>
                <a:cs typeface="Times New Roman" pitchFamily="18" charset="0"/>
              </a:rPr>
              <a:t>: </a:t>
            </a:r>
            <a:r>
              <a:rPr lang="en-US" altLang="ru-RU" sz="1700" b="0" dirty="0">
                <a:solidFill>
                  <a:srgbClr val="000000"/>
                </a:solidFill>
                <a:latin typeface="Times New Roman" pitchFamily="18" charset="0"/>
                <a:cs typeface="Times New Roman" pitchFamily="18" charset="0"/>
              </a:rPr>
              <a:t>State</a:t>
            </a:r>
            <a:endParaRPr lang="ru-RU" altLang="ru-RU" sz="1700" b="0" dirty="0">
              <a:solidFill>
                <a:srgbClr val="000000"/>
              </a:solidFill>
              <a:latin typeface="Times New Roman" pitchFamily="18" charset="0"/>
              <a:cs typeface="Times New Roman" pitchFamily="18" charset="0"/>
            </a:endParaRPr>
          </a:p>
          <a:p>
            <a:pPr marL="342900" indent="-339725">
              <a:lnSpc>
                <a:spcPct val="80000"/>
              </a:lnSpc>
              <a:spcBef>
                <a:spcPts val="3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altLang="ru-RU" sz="1500" b="0" dirty="0">
                <a:solidFill>
                  <a:srgbClr val="000000"/>
                </a:solidFill>
                <a:latin typeface="Times New Roman" pitchFamily="18" charset="0"/>
                <a:cs typeface="Times New Roman" pitchFamily="18" charset="0"/>
              </a:rPr>
              <a:t>                    </a:t>
            </a:r>
            <a:endParaRPr lang="en-US" altLang="ru-RU" sz="1500" b="0" dirty="0">
              <a:solidFill>
                <a:srgbClr val="000000"/>
              </a:solidFill>
              <a:latin typeface="Times New Roman" pitchFamily="18" charset="0"/>
              <a:cs typeface="Times New Roman" pitchFamily="18" charset="0"/>
            </a:endParaRPr>
          </a:p>
          <a:p>
            <a:pPr marL="342900" indent="-339725">
              <a:lnSpc>
                <a:spcPct val="80000"/>
              </a:lnSpc>
              <a:spcBef>
                <a:spcPts val="3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500" b="0" dirty="0">
              <a:solidFill>
                <a:srgbClr val="000000"/>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2652713" y="454025"/>
            <a:ext cx="1725612" cy="307975"/>
          </a:xfrm>
          <a:prstGeom prst="rect">
            <a:avLst/>
          </a:prstGeom>
          <a:noFill/>
          <a:ln w="9525">
            <a:noFill/>
            <a:miter lim="800000"/>
            <a:headEnd/>
            <a:tailEnd/>
          </a:ln>
        </p:spPr>
        <p:txBody>
          <a:bodyPr wrap="none" lIns="91422" tIns="45711" rIns="91422" bIns="45711">
            <a:spAutoFit/>
          </a:bodyPr>
          <a:lstStyle/>
          <a:p>
            <a:r>
              <a:rPr lang="uk-UA" sz="1400" i="1">
                <a:latin typeface="Times New Roman" pitchFamily="18" charset="0"/>
                <a:cs typeface="Times New Roman" pitchFamily="18" charset="0"/>
              </a:rPr>
              <a:t>Навчальне видання</a:t>
            </a:r>
          </a:p>
        </p:txBody>
      </p:sp>
      <p:sp>
        <p:nvSpPr>
          <p:cNvPr id="3" name="Прямоугольник 2"/>
          <p:cNvSpPr/>
          <p:nvPr/>
        </p:nvSpPr>
        <p:spPr>
          <a:xfrm>
            <a:off x="295275" y="239713"/>
            <a:ext cx="6356350" cy="949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uk-UA"/>
          </a:p>
        </p:txBody>
      </p:sp>
      <p:sp>
        <p:nvSpPr>
          <p:cNvPr id="4" name="Прямоугольник 3"/>
          <p:cNvSpPr/>
          <p:nvPr/>
        </p:nvSpPr>
        <p:spPr>
          <a:xfrm>
            <a:off x="0" y="1596746"/>
            <a:ext cx="6865393" cy="3697804"/>
          </a:xfrm>
          <a:prstGeom prst="rect">
            <a:avLst/>
          </a:prstGeom>
        </p:spPr>
        <p:txBody>
          <a:bodyPr lIns="95884" tIns="47941" rIns="95884" bIns="47941">
            <a:spAutoFit/>
            <a:scene3d>
              <a:camera prst="orthographicFront"/>
              <a:lightRig rig="soft" dir="t">
                <a:rot lat="0" lon="0" rev="10800000"/>
              </a:lightRig>
            </a:scene3d>
            <a:sp3d>
              <a:bevelT w="27940" h="12700"/>
              <a:contourClr>
                <a:srgbClr val="DDDDDD"/>
              </a:contourClr>
            </a:sp3d>
          </a:bodyPr>
          <a:lstStyle/>
          <a:p>
            <a:pPr algn="ctr">
              <a:defRPr/>
            </a:pPr>
            <a:r>
              <a:rPr lang="uk-UA" sz="3600" b="0" dirty="0">
                <a:solidFill>
                  <a:schemeClr val="tx1"/>
                </a:solidFill>
                <a:cs typeface="Tahoma" pitchFamily="34" charset="0"/>
              </a:rPr>
              <a:t>ОДЕСЬКИЙ </a:t>
            </a:r>
          </a:p>
          <a:p>
            <a:pPr algn="ctr">
              <a:defRPr/>
            </a:pPr>
            <a:r>
              <a:rPr lang="uk-UA" sz="3600" b="0" dirty="0">
                <a:solidFill>
                  <a:schemeClr val="tx1"/>
                </a:solidFill>
                <a:cs typeface="Tahoma" pitchFamily="34" charset="0"/>
              </a:rPr>
              <a:t>НАЦІОНАЛЬНИЙ</a:t>
            </a:r>
          </a:p>
          <a:p>
            <a:pPr algn="ctr">
              <a:defRPr/>
            </a:pPr>
            <a:r>
              <a:rPr lang="uk-UA" sz="3600" b="0" dirty="0">
                <a:solidFill>
                  <a:schemeClr val="tx1"/>
                </a:solidFill>
                <a:cs typeface="Tahoma" pitchFamily="34" charset="0"/>
              </a:rPr>
              <a:t> УНІВЕРСИТЕТ </a:t>
            </a:r>
          </a:p>
          <a:p>
            <a:pPr algn="ctr">
              <a:defRPr/>
            </a:pPr>
            <a:r>
              <a:rPr lang="uk-UA" sz="3600" b="0" dirty="0">
                <a:solidFill>
                  <a:schemeClr val="tx1"/>
                </a:solidFill>
                <a:cs typeface="Tahoma" pitchFamily="34" charset="0"/>
              </a:rPr>
              <a:t>ІМЕНІ </a:t>
            </a:r>
          </a:p>
          <a:p>
            <a:pPr algn="ctr">
              <a:defRPr/>
            </a:pPr>
            <a:r>
              <a:rPr lang="uk-UA" sz="3600" b="0" dirty="0">
                <a:solidFill>
                  <a:schemeClr val="tx1"/>
                </a:solidFill>
                <a:cs typeface="Tahoma" pitchFamily="34" charset="0"/>
              </a:rPr>
              <a:t>І. І. МЕЧНИКОВА</a:t>
            </a:r>
            <a:endParaRPr lang="en-US" sz="3600" b="0" dirty="0">
              <a:solidFill>
                <a:schemeClr val="tx1"/>
              </a:solidFill>
              <a:cs typeface="Tahoma" pitchFamily="34" charset="0"/>
            </a:endParaRPr>
          </a:p>
          <a:p>
            <a:pPr algn="ctr">
              <a:defRPr/>
            </a:pPr>
            <a:r>
              <a:rPr lang="en-US" sz="3600" b="0" dirty="0">
                <a:solidFill>
                  <a:schemeClr val="tx1"/>
                </a:solidFill>
                <a:cs typeface="Tahoma" pitchFamily="34" charset="0"/>
              </a:rPr>
              <a:t>1865</a:t>
            </a:r>
          </a:p>
          <a:p>
            <a:pPr algn="ctr">
              <a:defRPr/>
            </a:pPr>
            <a:endParaRPr lang="ru-RU" spc="157" dirty="0">
              <a:ln w="11430"/>
              <a:solidFill>
                <a:schemeClr val="tx1"/>
              </a:solidFill>
              <a:effectLst>
                <a:outerShdw blurRad="25400" algn="tl" rotWithShape="0">
                  <a:srgbClr val="000000">
                    <a:alpha val="43000"/>
                  </a:srgbClr>
                </a:outerShdw>
              </a:effectLst>
              <a:latin typeface="Palatino Linotype" pitchFamily="18" charset="0"/>
              <a:cs typeface="Times New Roman" pitchFamily="18" charset="0"/>
            </a:endParaRPr>
          </a:p>
        </p:txBody>
      </p:sp>
      <p:sp>
        <p:nvSpPr>
          <p:cNvPr id="60421" name="TextBox 4"/>
          <p:cNvSpPr txBox="1">
            <a:spLocks noChangeArrowheads="1"/>
          </p:cNvSpPr>
          <p:nvPr/>
        </p:nvSpPr>
        <p:spPr bwMode="auto">
          <a:xfrm>
            <a:off x="1761346" y="4594225"/>
            <a:ext cx="3644872" cy="1815864"/>
          </a:xfrm>
          <a:prstGeom prst="rect">
            <a:avLst/>
          </a:prstGeom>
          <a:noFill/>
          <a:ln w="9525">
            <a:noFill/>
            <a:miter lim="800000"/>
            <a:headEnd/>
            <a:tailEnd/>
          </a:ln>
        </p:spPr>
        <p:txBody>
          <a:bodyPr wrap="none" lIns="91422" tIns="45711" rIns="91422" bIns="45711">
            <a:spAutoFit/>
          </a:bodyPr>
          <a:lstStyle/>
          <a:p>
            <a:pPr algn="ctr"/>
            <a:endParaRPr lang="uk-UA" sz="1400" dirty="0">
              <a:solidFill>
                <a:schemeClr val="tx1"/>
              </a:solidFill>
              <a:latin typeface="Times New Roman" pitchFamily="18" charset="0"/>
              <a:cs typeface="Times New Roman" pitchFamily="18" charset="0"/>
            </a:endParaRPr>
          </a:p>
          <a:p>
            <a:pPr algn="ctr"/>
            <a:endParaRPr lang="uk-UA" sz="1400" dirty="0">
              <a:solidFill>
                <a:schemeClr val="tx1"/>
              </a:solidFill>
              <a:latin typeface="Times New Roman" pitchFamily="18" charset="0"/>
              <a:cs typeface="Times New Roman" pitchFamily="18" charset="0"/>
            </a:endParaRPr>
          </a:p>
          <a:p>
            <a:pPr algn="ctr"/>
            <a:endParaRPr lang="uk-UA" sz="1400" dirty="0">
              <a:solidFill>
                <a:schemeClr val="tx1"/>
              </a:solidFill>
              <a:latin typeface="Times New Roman" pitchFamily="18" charset="0"/>
              <a:cs typeface="Times New Roman" pitchFamily="18" charset="0"/>
            </a:endParaRPr>
          </a:p>
          <a:p>
            <a:pPr algn="ctr"/>
            <a:endParaRPr lang="uk-UA" sz="1400" dirty="0">
              <a:solidFill>
                <a:schemeClr val="tx1"/>
              </a:solidFill>
              <a:latin typeface="Times New Roman" pitchFamily="18" charset="0"/>
              <a:cs typeface="Times New Roman" pitchFamily="18" charset="0"/>
            </a:endParaRPr>
          </a:p>
          <a:p>
            <a:pPr algn="ctr"/>
            <a:endParaRPr lang="uk-UA" sz="1400" dirty="0">
              <a:solidFill>
                <a:schemeClr val="tx1"/>
              </a:solidFill>
              <a:latin typeface="Times New Roman" pitchFamily="18" charset="0"/>
              <a:cs typeface="Times New Roman" pitchFamily="18" charset="0"/>
            </a:endParaRPr>
          </a:p>
          <a:p>
            <a:pPr algn="ctr"/>
            <a:r>
              <a:rPr lang="uk-UA" sz="1400" b="0" dirty="0">
                <a:solidFill>
                  <a:schemeClr val="tx1"/>
                </a:solidFill>
                <a:latin typeface="Times New Roman" pitchFamily="18" charset="0"/>
                <a:cs typeface="Times New Roman" pitchFamily="18" charset="0"/>
              </a:rPr>
              <a:t>Підп. до друку </a:t>
            </a:r>
            <a:r>
              <a:rPr lang="uk-UA" sz="1400" b="0" dirty="0" smtClean="0">
                <a:solidFill>
                  <a:schemeClr val="tx1"/>
                </a:solidFill>
                <a:latin typeface="Times New Roman" pitchFamily="18" charset="0"/>
                <a:cs typeface="Times New Roman" pitchFamily="18" charset="0"/>
              </a:rPr>
              <a:t>18.09.2019 </a:t>
            </a:r>
            <a:r>
              <a:rPr lang="uk-UA" sz="1400" b="0" dirty="0">
                <a:solidFill>
                  <a:schemeClr val="tx1"/>
                </a:solidFill>
                <a:latin typeface="Times New Roman" pitchFamily="18" charset="0"/>
                <a:cs typeface="Times New Roman" pitchFamily="18" charset="0"/>
              </a:rPr>
              <a:t>р. Формат 60х84х8</a:t>
            </a:r>
          </a:p>
          <a:p>
            <a:pPr algn="ctr"/>
            <a:r>
              <a:rPr lang="uk-UA" sz="1400" b="0" dirty="0">
                <a:solidFill>
                  <a:schemeClr val="tx1"/>
                </a:solidFill>
                <a:latin typeface="Times New Roman" pitchFamily="18" charset="0"/>
                <a:cs typeface="Times New Roman" pitchFamily="18" charset="0"/>
              </a:rPr>
              <a:t>     Ум.-друк. арк. 4,65. Тираж 100 пр.</a:t>
            </a:r>
          </a:p>
          <a:p>
            <a:pPr algn="ctr"/>
            <a:r>
              <a:rPr lang="uk-UA" sz="1400" b="0" dirty="0">
                <a:solidFill>
                  <a:schemeClr val="tx1"/>
                </a:solidFill>
                <a:latin typeface="Times New Roman" pitchFamily="18" charset="0"/>
                <a:cs typeface="Times New Roman" pitchFamily="18" charset="0"/>
              </a:rPr>
              <a:t> Зам. № 1717. </a:t>
            </a:r>
          </a:p>
        </p:txBody>
      </p:sp>
      <p:sp>
        <p:nvSpPr>
          <p:cNvPr id="60422" name="TextBox 6"/>
          <p:cNvSpPr txBox="1">
            <a:spLocks noChangeArrowheads="1"/>
          </p:cNvSpPr>
          <p:nvPr/>
        </p:nvSpPr>
        <p:spPr bwMode="auto">
          <a:xfrm>
            <a:off x="865188" y="8024813"/>
            <a:ext cx="5326062" cy="1600200"/>
          </a:xfrm>
          <a:prstGeom prst="rect">
            <a:avLst/>
          </a:prstGeom>
          <a:noFill/>
          <a:ln w="9525">
            <a:noFill/>
            <a:miter lim="800000"/>
            <a:headEnd/>
            <a:tailEnd/>
          </a:ln>
        </p:spPr>
        <p:txBody>
          <a:bodyPr wrap="none" lIns="91422" tIns="45711" rIns="91422" bIns="45711">
            <a:spAutoFit/>
          </a:bodyPr>
          <a:lstStyle/>
          <a:p>
            <a:pPr algn="ctr"/>
            <a:r>
              <a:rPr lang="uk-UA" sz="1400" dirty="0">
                <a:solidFill>
                  <a:schemeClr val="tx1"/>
                </a:solidFill>
                <a:latin typeface="Times New Roman" pitchFamily="18" charset="0"/>
                <a:cs typeface="Times New Roman" pitchFamily="18" charset="0"/>
              </a:rPr>
              <a:t>Видавець і виготовлювач </a:t>
            </a:r>
          </a:p>
          <a:p>
            <a:pPr algn="ctr"/>
            <a:r>
              <a:rPr lang="uk-UA" sz="1400" dirty="0">
                <a:solidFill>
                  <a:schemeClr val="tx1"/>
                </a:solidFill>
                <a:latin typeface="Times New Roman" pitchFamily="18" charset="0"/>
                <a:cs typeface="Times New Roman" pitchFamily="18" charset="0"/>
              </a:rPr>
              <a:t>Одеський національний університет </a:t>
            </a:r>
          </a:p>
          <a:p>
            <a:pPr algn="ctr"/>
            <a:r>
              <a:rPr lang="uk-UA" sz="1400" dirty="0">
                <a:solidFill>
                  <a:schemeClr val="tx1"/>
                </a:solidFill>
                <a:latin typeface="Times New Roman" pitchFamily="18" charset="0"/>
                <a:cs typeface="Times New Roman" pitchFamily="18" charset="0"/>
              </a:rPr>
              <a:t>Імені І. І. Мечникова</a:t>
            </a:r>
          </a:p>
          <a:p>
            <a:pPr algn="ctr"/>
            <a:r>
              <a:rPr lang="uk-UA" sz="1400" b="0" dirty="0">
                <a:solidFill>
                  <a:schemeClr val="tx1"/>
                </a:solidFill>
                <a:latin typeface="Times New Roman" pitchFamily="18" charset="0"/>
                <a:cs typeface="Times New Roman" pitchFamily="18" charset="0"/>
              </a:rPr>
              <a:t>Україна, 65082, м. Одеса, вул. </a:t>
            </a:r>
            <a:r>
              <a:rPr lang="uk-UA" sz="1400" b="0" dirty="0" err="1">
                <a:solidFill>
                  <a:schemeClr val="tx1"/>
                </a:solidFill>
                <a:latin typeface="Times New Roman" pitchFamily="18" charset="0"/>
                <a:cs typeface="Times New Roman" pitchFamily="18" charset="0"/>
              </a:rPr>
              <a:t>Єлісаветинська</a:t>
            </a:r>
            <a:r>
              <a:rPr lang="uk-UA" sz="1400" b="0" dirty="0">
                <a:solidFill>
                  <a:schemeClr val="tx1"/>
                </a:solidFill>
                <a:latin typeface="Times New Roman" pitchFamily="18" charset="0"/>
                <a:cs typeface="Times New Roman" pitchFamily="18" charset="0"/>
              </a:rPr>
              <a:t>, 12</a:t>
            </a:r>
          </a:p>
          <a:p>
            <a:pPr algn="ctr"/>
            <a:r>
              <a:rPr lang="uk-UA" sz="1400" b="0" dirty="0">
                <a:solidFill>
                  <a:schemeClr val="tx1"/>
                </a:solidFill>
                <a:latin typeface="Times New Roman" pitchFamily="18" charset="0"/>
                <a:cs typeface="Times New Roman" pitchFamily="18" charset="0"/>
              </a:rPr>
              <a:t>Тел.: (048) 723 28 39. </a:t>
            </a:r>
            <a:r>
              <a:rPr lang="en-US" sz="1400" b="0" dirty="0">
                <a:solidFill>
                  <a:schemeClr val="tx1"/>
                </a:solidFill>
                <a:latin typeface="Times New Roman" pitchFamily="18" charset="0"/>
                <a:cs typeface="Times New Roman" pitchFamily="18" charset="0"/>
              </a:rPr>
              <a:t>E-mail: druk@onu.edu.ua</a:t>
            </a:r>
          </a:p>
          <a:p>
            <a:pPr algn="ctr"/>
            <a:r>
              <a:rPr lang="uk-UA" sz="1400" b="0" dirty="0">
                <a:solidFill>
                  <a:schemeClr val="tx1"/>
                </a:solidFill>
                <a:latin typeface="Times New Roman" pitchFamily="18" charset="0"/>
                <a:cs typeface="Times New Roman" pitchFamily="18" charset="0"/>
              </a:rPr>
              <a:t>Свідоцтво суб’єкта видавничої справи </a:t>
            </a:r>
            <a:r>
              <a:rPr lang="uk-UA" sz="1400" b="0" dirty="0" err="1">
                <a:solidFill>
                  <a:schemeClr val="tx1"/>
                </a:solidFill>
                <a:latin typeface="Times New Roman" pitchFamily="18" charset="0"/>
                <a:cs typeface="Times New Roman" pitchFamily="18" charset="0"/>
              </a:rPr>
              <a:t>ДК</a:t>
            </a:r>
            <a:r>
              <a:rPr lang="uk-UA" sz="1400" b="0" dirty="0">
                <a:solidFill>
                  <a:schemeClr val="tx1"/>
                </a:solidFill>
                <a:latin typeface="Times New Roman" pitchFamily="18" charset="0"/>
                <a:cs typeface="Times New Roman" pitchFamily="18" charset="0"/>
              </a:rPr>
              <a:t> № 4215 від 22.11.2011 р.</a:t>
            </a:r>
            <a:endParaRPr lang="en-US" sz="1400" b="0" dirty="0">
              <a:solidFill>
                <a:schemeClr val="tx1"/>
              </a:solidFill>
              <a:latin typeface="Times New Roman" pitchFamily="18" charset="0"/>
              <a:cs typeface="Times New Roman" pitchFamily="18" charset="0"/>
            </a:endParaRPr>
          </a:p>
          <a:p>
            <a:pPr algn="ctr"/>
            <a:endParaRPr lang="uk-UA" sz="1400" b="0" dirty="0">
              <a:solidFill>
                <a:schemeClr val="tx1"/>
              </a:solidFill>
              <a:latin typeface="Times New Roman" pitchFamily="18" charset="0"/>
              <a:cs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9" descr="1.png"/>
          <p:cNvPicPr>
            <a:picLocks noChangeAspect="1"/>
          </p:cNvPicPr>
          <p:nvPr/>
        </p:nvPicPr>
        <p:blipFill>
          <a:blip r:embed="rId3" cstate="print"/>
          <a:srcRect/>
          <a:stretch>
            <a:fillRect/>
          </a:stretch>
        </p:blipFill>
        <p:spPr bwMode="auto">
          <a:xfrm>
            <a:off x="0" y="0"/>
            <a:ext cx="6875463" cy="9907588"/>
          </a:xfrm>
          <a:prstGeom prst="rect">
            <a:avLst/>
          </a:prstGeom>
          <a:noFill/>
          <a:ln w="9525">
            <a:noFill/>
            <a:miter lim="800000"/>
            <a:headEnd/>
            <a:tailEnd/>
          </a:ln>
        </p:spPr>
      </p:pic>
      <p:sp>
        <p:nvSpPr>
          <p:cNvPr id="61443" name="Прямоугольник 14"/>
          <p:cNvSpPr>
            <a:spLocks noChangeArrowheads="1"/>
          </p:cNvSpPr>
          <p:nvPr/>
        </p:nvSpPr>
        <p:spPr bwMode="auto">
          <a:xfrm>
            <a:off x="773113" y="8050213"/>
            <a:ext cx="5329237" cy="1016000"/>
          </a:xfrm>
          <a:prstGeom prst="rect">
            <a:avLst/>
          </a:prstGeom>
          <a:noFill/>
          <a:ln w="9525">
            <a:noFill/>
            <a:miter lim="800000"/>
            <a:headEnd/>
            <a:tailEnd/>
          </a:ln>
        </p:spPr>
        <p:txBody>
          <a:bodyPr>
            <a:spAutoFit/>
          </a:bodyPr>
          <a:lstStyle/>
          <a:p>
            <a:pPr algn="ctr"/>
            <a:r>
              <a:rPr lang="uk-UA" altLang="ru-RU" sz="1200">
                <a:solidFill>
                  <a:schemeClr val="bg2"/>
                </a:solidFill>
                <a:latin typeface="Times New Roman" pitchFamily="18" charset="0"/>
                <a:cs typeface="Times New Roman" pitchFamily="18" charset="0"/>
              </a:rPr>
              <a:t>Одеський національний університет ім. І.І. Мечникова</a:t>
            </a:r>
            <a:endParaRPr lang="ru-RU" altLang="ru-RU" sz="1200">
              <a:solidFill>
                <a:schemeClr val="bg2"/>
              </a:solidFill>
              <a:latin typeface="Times New Roman" pitchFamily="18" charset="0"/>
              <a:cs typeface="Times New Roman" pitchFamily="18" charset="0"/>
            </a:endParaRPr>
          </a:p>
          <a:p>
            <a:pPr algn="ctr"/>
            <a:r>
              <a:rPr lang="ru-RU" altLang="ru-RU" sz="1200">
                <a:solidFill>
                  <a:schemeClr val="bg2"/>
                </a:solidFill>
                <a:latin typeface="Times New Roman" pitchFamily="18" charset="0"/>
                <a:cs typeface="Times New Roman" pitchFamily="18" charset="0"/>
              </a:rPr>
              <a:t>  </a:t>
            </a:r>
            <a:r>
              <a:rPr lang="uk-UA" altLang="ru-RU" sz="1200">
                <a:solidFill>
                  <a:schemeClr val="bg2"/>
                </a:solidFill>
                <a:latin typeface="Times New Roman" pitchFamily="18" charset="0"/>
                <a:cs typeface="Times New Roman" pitchFamily="18" charset="0"/>
              </a:rPr>
              <a:t>Україна</a:t>
            </a:r>
            <a:r>
              <a:rPr lang="en-US" altLang="ru-RU" sz="1200">
                <a:solidFill>
                  <a:schemeClr val="bg2"/>
                </a:solidFill>
                <a:latin typeface="Times New Roman" pitchFamily="18" charset="0"/>
                <a:cs typeface="Times New Roman" pitchFamily="18" charset="0"/>
              </a:rPr>
              <a:t>, </a:t>
            </a:r>
            <a:r>
              <a:rPr lang="ru-RU" altLang="ru-RU" sz="1200">
                <a:solidFill>
                  <a:schemeClr val="bg2"/>
                </a:solidFill>
                <a:latin typeface="Times New Roman" pitchFamily="18" charset="0"/>
                <a:cs typeface="Times New Roman" pitchFamily="18" charset="0"/>
              </a:rPr>
              <a:t> 65082, </a:t>
            </a:r>
            <a:r>
              <a:rPr lang="en-US" altLang="ru-RU" sz="1200">
                <a:solidFill>
                  <a:schemeClr val="bg2"/>
                </a:solidFill>
                <a:latin typeface="Times New Roman" pitchFamily="18" charset="0"/>
                <a:cs typeface="Times New Roman" pitchFamily="18" charset="0"/>
              </a:rPr>
              <a:t>O</a:t>
            </a:r>
            <a:r>
              <a:rPr lang="uk-UA" altLang="ru-RU" sz="1200">
                <a:solidFill>
                  <a:schemeClr val="bg2"/>
                </a:solidFill>
                <a:latin typeface="Times New Roman" pitchFamily="18" charset="0"/>
                <a:cs typeface="Times New Roman" pitchFamily="18" charset="0"/>
              </a:rPr>
              <a:t>деса</a:t>
            </a:r>
            <a:r>
              <a:rPr lang="ru-RU" altLang="ru-RU" sz="1200">
                <a:solidFill>
                  <a:schemeClr val="bg2"/>
                </a:solidFill>
                <a:latin typeface="Times New Roman" pitchFamily="18" charset="0"/>
                <a:cs typeface="Times New Roman" pitchFamily="18" charset="0"/>
              </a:rPr>
              <a:t>, </a:t>
            </a:r>
            <a:endParaRPr lang="en-US" altLang="ru-RU" sz="1200">
              <a:solidFill>
                <a:schemeClr val="bg2"/>
              </a:solidFill>
              <a:latin typeface="Times New Roman" pitchFamily="18" charset="0"/>
              <a:cs typeface="Times New Roman" pitchFamily="18" charset="0"/>
            </a:endParaRPr>
          </a:p>
          <a:p>
            <a:pPr algn="ctr"/>
            <a:r>
              <a:rPr lang="uk-UA" altLang="ru-RU" sz="1200">
                <a:solidFill>
                  <a:schemeClr val="bg2"/>
                </a:solidFill>
                <a:latin typeface="Times New Roman" pitchFamily="18" charset="0"/>
                <a:cs typeface="Times New Roman" pitchFamily="18" charset="0"/>
              </a:rPr>
              <a:t>вулиця Єлісаветінська</a:t>
            </a:r>
            <a:r>
              <a:rPr lang="ru-RU" altLang="ru-RU" sz="1200">
                <a:solidFill>
                  <a:schemeClr val="bg2"/>
                </a:solidFill>
                <a:latin typeface="Times New Roman" pitchFamily="18" charset="0"/>
                <a:cs typeface="Times New Roman" pitchFamily="18" charset="0"/>
              </a:rPr>
              <a:t>, 12 </a:t>
            </a:r>
          </a:p>
          <a:p>
            <a:pPr algn="ctr"/>
            <a:r>
              <a:rPr lang="ru-RU" altLang="ru-RU" sz="1200">
                <a:solidFill>
                  <a:schemeClr val="bg2"/>
                </a:solidFill>
                <a:latin typeface="Times New Roman" pitchFamily="18" charset="0"/>
                <a:cs typeface="Times New Roman" pitchFamily="18" charset="0"/>
              </a:rPr>
              <a:t>телефон.: (048) 723 28 39 </a:t>
            </a:r>
            <a:endParaRPr lang="en-US" altLang="ru-RU" sz="1200">
              <a:solidFill>
                <a:schemeClr val="bg2"/>
              </a:solidFill>
              <a:latin typeface="Times New Roman" pitchFamily="18" charset="0"/>
              <a:cs typeface="Times New Roman" pitchFamily="18" charset="0"/>
            </a:endParaRPr>
          </a:p>
          <a:p>
            <a:pPr algn="ctr"/>
            <a:r>
              <a:rPr lang="en-US" altLang="ru-RU" sz="1200">
                <a:solidFill>
                  <a:schemeClr val="bg2"/>
                </a:solidFill>
                <a:latin typeface="Times New Roman" pitchFamily="18" charset="0"/>
                <a:cs typeface="Times New Roman" pitchFamily="18" charset="0"/>
              </a:rPr>
              <a:t>e-mail: druk@onu.edu.ua</a:t>
            </a:r>
            <a:endParaRPr lang="ru-RU" altLang="ru-RU" sz="1200">
              <a:solidFill>
                <a:schemeClr val="bg2"/>
              </a:solidFill>
              <a:latin typeface="Times New Roman" pitchFamily="18" charset="0"/>
              <a:cs typeface="Times New Roman" pitchFamily="18" charset="0"/>
            </a:endParaRPr>
          </a:p>
        </p:txBody>
      </p:sp>
      <p:pic>
        <p:nvPicPr>
          <p:cNvPr id="6" name="Рисунок 5" descr="opera_house_odessa (1).jpg"/>
          <p:cNvPicPr>
            <a:picLocks noChangeAspect="1"/>
          </p:cNvPicPr>
          <p:nvPr/>
        </p:nvPicPr>
        <p:blipFill>
          <a:blip r:embed="rId4" cstate="print"/>
          <a:stretch>
            <a:fillRect/>
          </a:stretch>
        </p:blipFill>
        <p:spPr>
          <a:xfrm>
            <a:off x="390525" y="4565650"/>
            <a:ext cx="3629025" cy="2997200"/>
          </a:xfrm>
          <a:prstGeom prst="rect">
            <a:avLst/>
          </a:prstGeom>
          <a:ln>
            <a:solidFill>
              <a:schemeClr val="bg1">
                <a:lumMod val="50000"/>
              </a:schemeClr>
            </a:solidFill>
          </a:ln>
        </p:spPr>
      </p:pic>
      <p:sp>
        <p:nvSpPr>
          <p:cNvPr id="12" name="Прямоугольник 11"/>
          <p:cNvSpPr/>
          <p:nvPr/>
        </p:nvSpPr>
        <p:spPr>
          <a:xfrm>
            <a:off x="0" y="0"/>
            <a:ext cx="6875463" cy="9907588"/>
          </a:xfrm>
          <a:prstGeom prst="rect">
            <a:avLst/>
          </a:prstGeom>
          <a:noFill/>
          <a:ln w="889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pic>
        <p:nvPicPr>
          <p:cNvPr id="9" name="Рисунок 8" descr="00000763_b.jpg"/>
          <p:cNvPicPr>
            <a:picLocks noChangeAspect="1"/>
          </p:cNvPicPr>
          <p:nvPr/>
        </p:nvPicPr>
        <p:blipFill>
          <a:blip r:embed="rId5" cstate="print"/>
          <a:stretch>
            <a:fillRect/>
          </a:stretch>
        </p:blipFill>
        <p:spPr>
          <a:xfrm>
            <a:off x="523875" y="406400"/>
            <a:ext cx="3970338" cy="2841625"/>
          </a:xfrm>
          <a:prstGeom prst="rect">
            <a:avLst/>
          </a:prstGeom>
          <a:ln>
            <a:solidFill>
              <a:schemeClr val="tx1">
                <a:lumMod val="65000"/>
                <a:lumOff val="35000"/>
              </a:schemeClr>
            </a:solidFill>
          </a:ln>
        </p:spPr>
      </p:pic>
      <p:sp>
        <p:nvSpPr>
          <p:cNvPr id="13" name="Прямоугольник 12"/>
          <p:cNvSpPr/>
          <p:nvPr/>
        </p:nvSpPr>
        <p:spPr>
          <a:xfrm>
            <a:off x="152400" y="133350"/>
            <a:ext cx="6581775" cy="9639300"/>
          </a:xfrm>
          <a:prstGeom prst="rect">
            <a:avLst/>
          </a:prstGeom>
          <a:noFill/>
          <a:ln w="88900">
            <a:solidFill>
              <a:srgbClr val="FFFF00">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pic>
        <p:nvPicPr>
          <p:cNvPr id="4" name="Рисунок 3" descr="4a629d287262bffb3e424569907b9b47_600x1000.jpg"/>
          <p:cNvPicPr>
            <a:picLocks noChangeAspect="1"/>
          </p:cNvPicPr>
          <p:nvPr/>
        </p:nvPicPr>
        <p:blipFill>
          <a:blip r:embed="rId6" cstate="print"/>
          <a:stretch>
            <a:fillRect/>
          </a:stretch>
        </p:blipFill>
        <p:spPr>
          <a:xfrm>
            <a:off x="3371850" y="1982788"/>
            <a:ext cx="3192463" cy="4789487"/>
          </a:xfrm>
          <a:prstGeom prst="rect">
            <a:avLst/>
          </a:prstGeom>
          <a:ln>
            <a:solidFill>
              <a:schemeClr val="tx1">
                <a:lumMod val="65000"/>
                <a:lumOff val="35000"/>
              </a:schemeClr>
            </a:solid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_DSC1414"/>
          <p:cNvPicPr>
            <a:picLocks noChangeAspect="1" noChangeArrowheads="1"/>
          </p:cNvPicPr>
          <p:nvPr/>
        </p:nvPicPr>
        <p:blipFill>
          <a:blip r:embed="rId2" cstate="print">
            <a:lum bright="10000" contrast="10000"/>
          </a:blip>
          <a:srcRect/>
          <a:stretch>
            <a:fillRect/>
          </a:stretch>
        </p:blipFill>
        <p:spPr bwMode="auto">
          <a:xfrm>
            <a:off x="0" y="1439863"/>
            <a:ext cx="2916238" cy="1944687"/>
          </a:xfrm>
          <a:prstGeom prst="rect">
            <a:avLst/>
          </a:prstGeom>
          <a:noFill/>
          <a:ln w="9525">
            <a:solidFill>
              <a:schemeClr val="tx1"/>
            </a:solidFill>
            <a:miter lim="800000"/>
            <a:headEnd/>
            <a:tailEnd/>
          </a:ln>
        </p:spPr>
      </p:pic>
      <p:pic>
        <p:nvPicPr>
          <p:cNvPr id="18436" name="Picture 7" descr="Реверс монеты 150 лет Одесскому национальному университету имени И. И. Мечникова"/>
          <p:cNvPicPr>
            <a:picLocks noChangeAspect="1" noChangeArrowheads="1"/>
          </p:cNvPicPr>
          <p:nvPr/>
        </p:nvPicPr>
        <p:blipFill>
          <a:blip r:embed="rId3" cstate="print"/>
          <a:srcRect/>
          <a:stretch>
            <a:fillRect/>
          </a:stretch>
        </p:blipFill>
        <p:spPr bwMode="auto">
          <a:xfrm>
            <a:off x="4877891" y="2433514"/>
            <a:ext cx="1905000" cy="1905000"/>
          </a:xfrm>
          <a:prstGeom prst="rect">
            <a:avLst/>
          </a:prstGeom>
          <a:noFill/>
          <a:ln w="9525">
            <a:noFill/>
            <a:miter lim="800000"/>
            <a:headEnd/>
            <a:tailEnd/>
          </a:ln>
        </p:spPr>
      </p:pic>
      <p:pic>
        <p:nvPicPr>
          <p:cNvPr id="18437" name="Picture 9" descr="Аверс монеты 150 лет Одесскому национальному университету имени И. И. Мечникова"/>
          <p:cNvPicPr>
            <a:picLocks noChangeAspect="1" noChangeArrowheads="1"/>
          </p:cNvPicPr>
          <p:nvPr/>
        </p:nvPicPr>
        <p:blipFill>
          <a:blip r:embed="rId4" cstate="print"/>
          <a:srcRect/>
          <a:stretch>
            <a:fillRect/>
          </a:stretch>
        </p:blipFill>
        <p:spPr bwMode="auto">
          <a:xfrm>
            <a:off x="3005683" y="1569418"/>
            <a:ext cx="1905000" cy="1905000"/>
          </a:xfrm>
          <a:prstGeom prst="rect">
            <a:avLst/>
          </a:prstGeom>
          <a:noFill/>
          <a:ln w="9525">
            <a:noFill/>
            <a:miter lim="800000"/>
            <a:headEnd/>
            <a:tailEnd/>
          </a:ln>
        </p:spPr>
      </p:pic>
      <p:pic>
        <p:nvPicPr>
          <p:cNvPr id="18438" name="Picture 4" descr="_DSC1378"/>
          <p:cNvPicPr>
            <a:picLocks noChangeAspect="1" noChangeArrowheads="1"/>
          </p:cNvPicPr>
          <p:nvPr/>
        </p:nvPicPr>
        <p:blipFill>
          <a:blip r:embed="rId5" cstate="print">
            <a:lum bright="30000" contrast="20000"/>
          </a:blip>
          <a:srcRect l="11311" t="7236" r="8836" b="10185"/>
          <a:stretch>
            <a:fillRect/>
          </a:stretch>
        </p:blipFill>
        <p:spPr bwMode="auto">
          <a:xfrm>
            <a:off x="60325" y="7024688"/>
            <a:ext cx="2979738" cy="2032000"/>
          </a:xfrm>
          <a:prstGeom prst="rect">
            <a:avLst/>
          </a:prstGeom>
          <a:noFill/>
          <a:ln w="9525">
            <a:solidFill>
              <a:schemeClr val="tx1"/>
            </a:solidFill>
            <a:miter lim="800000"/>
            <a:headEnd/>
            <a:tailEnd/>
          </a:ln>
        </p:spPr>
      </p:pic>
      <p:pic>
        <p:nvPicPr>
          <p:cNvPr id="18439" name="Picture 11" descr="Картинки по запросу 150 летие ОНУ"/>
          <p:cNvPicPr>
            <a:picLocks noChangeAspect="1" noChangeArrowheads="1"/>
          </p:cNvPicPr>
          <p:nvPr/>
        </p:nvPicPr>
        <p:blipFill>
          <a:blip r:embed="rId6" cstate="print"/>
          <a:srcRect/>
          <a:stretch>
            <a:fillRect/>
          </a:stretch>
        </p:blipFill>
        <p:spPr bwMode="auto">
          <a:xfrm>
            <a:off x="3197225" y="6545263"/>
            <a:ext cx="3460750" cy="2608262"/>
          </a:xfrm>
          <a:prstGeom prst="rect">
            <a:avLst/>
          </a:prstGeom>
          <a:noFill/>
          <a:ln w="9525">
            <a:solidFill>
              <a:schemeClr val="tx1"/>
            </a:solidFill>
            <a:miter lim="800000"/>
            <a:headEnd/>
            <a:tailEnd/>
          </a:ln>
        </p:spPr>
      </p:pic>
      <p:sp>
        <p:nvSpPr>
          <p:cNvPr id="18440" name="Прямоугольник 11"/>
          <p:cNvSpPr>
            <a:spLocks noChangeArrowheads="1"/>
          </p:cNvSpPr>
          <p:nvPr/>
        </p:nvSpPr>
        <p:spPr bwMode="auto">
          <a:xfrm>
            <a:off x="3221707" y="4521746"/>
            <a:ext cx="3549650" cy="1200329"/>
          </a:xfrm>
          <a:prstGeom prst="rect">
            <a:avLst/>
          </a:prstGeom>
          <a:noFill/>
          <a:ln w="9525">
            <a:noFill/>
            <a:miter lim="800000"/>
            <a:headEnd/>
            <a:tailEnd/>
          </a:ln>
        </p:spPr>
        <p:txBody>
          <a:bodyPr>
            <a:spAutoFit/>
          </a:bodyPr>
          <a:lstStyle/>
          <a:p>
            <a:pPr algn="ctr"/>
            <a:r>
              <a:rPr lang="en-US" b="0" dirty="0" smtClean="0">
                <a:solidFill>
                  <a:schemeClr val="tx1"/>
                </a:solidFill>
                <a:latin typeface="Times New Roman" pitchFamily="18" charset="0"/>
                <a:cs typeface="Times New Roman" pitchFamily="18" charset="0"/>
              </a:rPr>
              <a:t>On May 13, 2020 </a:t>
            </a:r>
          </a:p>
          <a:p>
            <a:pPr algn="ctr"/>
            <a:r>
              <a:rPr lang="en-US" b="0" dirty="0" err="1" smtClean="0">
                <a:solidFill>
                  <a:schemeClr val="tx1"/>
                </a:solidFill>
                <a:latin typeface="Times New Roman" pitchFamily="18" charset="0"/>
                <a:cs typeface="Times New Roman" pitchFamily="18" charset="0"/>
              </a:rPr>
              <a:t>Odesa</a:t>
            </a:r>
            <a:r>
              <a:rPr lang="en-US" b="0" dirty="0" smtClean="0">
                <a:solidFill>
                  <a:schemeClr val="tx1"/>
                </a:solidFill>
                <a:latin typeface="Times New Roman" pitchFamily="18" charset="0"/>
                <a:cs typeface="Times New Roman" pitchFamily="18" charset="0"/>
              </a:rPr>
              <a:t> I. I. </a:t>
            </a:r>
            <a:r>
              <a:rPr lang="en-US" b="0" dirty="0" err="1" smtClean="0">
                <a:solidFill>
                  <a:schemeClr val="tx1"/>
                </a:solidFill>
                <a:latin typeface="Times New Roman" pitchFamily="18" charset="0"/>
                <a:cs typeface="Times New Roman" pitchFamily="18" charset="0"/>
              </a:rPr>
              <a:t>Mechnikov</a:t>
            </a:r>
            <a:r>
              <a:rPr lang="en-US" b="0" dirty="0" smtClean="0">
                <a:solidFill>
                  <a:schemeClr val="tx1"/>
                </a:solidFill>
                <a:latin typeface="Times New Roman" pitchFamily="18" charset="0"/>
                <a:cs typeface="Times New Roman" pitchFamily="18" charset="0"/>
              </a:rPr>
              <a:t> National University solemnly celebrates 155</a:t>
            </a:r>
            <a:r>
              <a:rPr lang="en-US" b="0" baseline="30000" dirty="0" smtClean="0">
                <a:solidFill>
                  <a:schemeClr val="tx1"/>
                </a:solidFill>
                <a:latin typeface="Times New Roman" pitchFamily="18" charset="0"/>
                <a:cs typeface="Times New Roman" pitchFamily="18" charset="0"/>
              </a:rPr>
              <a:t>th</a:t>
            </a:r>
            <a:r>
              <a:rPr lang="en-US" b="0" dirty="0" smtClean="0">
                <a:solidFill>
                  <a:schemeClr val="tx1"/>
                </a:solidFill>
                <a:latin typeface="Times New Roman" pitchFamily="18" charset="0"/>
                <a:cs typeface="Times New Roman" pitchFamily="18" charset="0"/>
              </a:rPr>
              <a:t>  Anniversary  since its foundation.</a:t>
            </a:r>
            <a:endParaRPr lang="en-US" b="0" dirty="0">
              <a:solidFill>
                <a:schemeClr val="tx1"/>
              </a:solidFill>
              <a:latin typeface="Times New Roman" pitchFamily="18" charset="0"/>
              <a:cs typeface="Times New Roman" pitchFamily="18" charset="0"/>
            </a:endParaRPr>
          </a:p>
        </p:txBody>
      </p:sp>
      <p:pic>
        <p:nvPicPr>
          <p:cNvPr id="13" name="Рисунок 12" descr="https://upload.wikimedia.org/wikipedia/commons/5/5e/Order_of_the_Red_Banner_of_Labour_OBVERSE.jpg"/>
          <p:cNvPicPr/>
          <p:nvPr/>
        </p:nvPicPr>
        <p:blipFill>
          <a:blip r:embed="rId7" cstate="print"/>
          <a:srcRect/>
          <a:stretch>
            <a:fillRect/>
          </a:stretch>
        </p:blipFill>
        <p:spPr bwMode="auto">
          <a:xfrm>
            <a:off x="0" y="3873674"/>
            <a:ext cx="1152128" cy="2232248"/>
          </a:xfrm>
          <a:prstGeom prst="rect">
            <a:avLst/>
          </a:prstGeom>
          <a:noFill/>
          <a:ln w="9525">
            <a:noFill/>
            <a:miter lim="800000"/>
            <a:headEnd/>
            <a:tailEnd/>
          </a:ln>
        </p:spPr>
      </p:pic>
      <p:pic>
        <p:nvPicPr>
          <p:cNvPr id="14" name="Рисунок 13" descr="http://onu.edu.ua/cache/resized/70f1e161b43e6f306d2f0dba7522f0d1.jpg"/>
          <p:cNvPicPr/>
          <p:nvPr/>
        </p:nvPicPr>
        <p:blipFill>
          <a:blip r:embed="rId8" cstate="print"/>
          <a:srcRect/>
          <a:stretch>
            <a:fillRect/>
          </a:stretch>
        </p:blipFill>
        <p:spPr bwMode="auto">
          <a:xfrm>
            <a:off x="1277491" y="3873674"/>
            <a:ext cx="1944216" cy="2190269"/>
          </a:xfrm>
          <a:prstGeom prst="rect">
            <a:avLst/>
          </a:prstGeom>
          <a:noFill/>
          <a:ln w="9525">
            <a:noFill/>
            <a:miter lim="800000"/>
            <a:headEnd/>
            <a:tailEnd/>
          </a:ln>
        </p:spPr>
      </p:pic>
      <p:sp>
        <p:nvSpPr>
          <p:cNvPr id="15" name="Text Box 4"/>
          <p:cNvSpPr txBox="1">
            <a:spLocks noChangeArrowheads="1"/>
          </p:cNvSpPr>
          <p:nvPr/>
        </p:nvSpPr>
        <p:spPr bwMode="auto">
          <a:xfrm>
            <a:off x="0" y="57250"/>
            <a:ext cx="6877050" cy="1079500"/>
          </a:xfrm>
          <a:prstGeom prst="rect">
            <a:avLst/>
          </a:prstGeom>
          <a:gradFill rotWithShape="0">
            <a:gsLst>
              <a:gs pos="0">
                <a:srgbClr val="FFEFD1"/>
              </a:gs>
              <a:gs pos="64999">
                <a:srgbClr val="F0EBD5"/>
              </a:gs>
              <a:gs pos="100000">
                <a:srgbClr val="D1C39F"/>
              </a:gs>
            </a:gsLst>
            <a:lin ang="5400000" scaled="0"/>
          </a:gradFill>
          <a:ln w="9525">
            <a:noFill/>
            <a:round/>
            <a:headEnd/>
            <a:tailEnd/>
          </a:ln>
          <a:effectLst/>
        </p:spPr>
        <p:txBody>
          <a:bodyPr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ru-RU" sz="2300" dirty="0">
                <a:solidFill>
                  <a:schemeClr val="tx1"/>
                </a:solidFill>
                <a:latin typeface="Times New Roman" pitchFamily="18" charset="0"/>
                <a:cs typeface="Times New Roman" pitchFamily="18" charset="0"/>
              </a:rPr>
              <a:t>GENERAL INFORMATION</a:t>
            </a:r>
            <a:r>
              <a:rPr lang="ru-RU" altLang="ru-RU" sz="2300" dirty="0">
                <a:solidFill>
                  <a:schemeClr val="tx1"/>
                </a:solidFill>
                <a:latin typeface="Times New Roman" pitchFamily="18" charset="0"/>
                <a:cs typeface="Times New Roman" pitchFamily="18" charset="0"/>
              </a:rPr>
              <a:t/>
            </a:r>
            <a:br>
              <a:rPr lang="ru-RU" altLang="ru-RU" sz="2300" dirty="0">
                <a:solidFill>
                  <a:schemeClr val="tx1"/>
                </a:solidFill>
                <a:latin typeface="Times New Roman" pitchFamily="18" charset="0"/>
                <a:cs typeface="Times New Roman" pitchFamily="18" charset="0"/>
              </a:rPr>
            </a:br>
            <a:r>
              <a:rPr lang="en-US" altLang="ru-RU" sz="1400" dirty="0" err="1" smtClean="0">
                <a:solidFill>
                  <a:schemeClr val="tx1"/>
                </a:solidFill>
                <a:latin typeface="Times New Roman" pitchFamily="18" charset="0"/>
                <a:cs typeface="Times New Roman" pitchFamily="18" charset="0"/>
              </a:rPr>
              <a:t>Odesa</a:t>
            </a:r>
            <a:r>
              <a:rPr lang="en-US" altLang="ru-RU" sz="1400" dirty="0" smtClean="0">
                <a:solidFill>
                  <a:schemeClr val="tx1"/>
                </a:solidFill>
                <a:latin typeface="Times New Roman" pitchFamily="18" charset="0"/>
                <a:cs typeface="Times New Roman" pitchFamily="18" charset="0"/>
              </a:rPr>
              <a:t> </a:t>
            </a:r>
            <a:r>
              <a:rPr lang="en-US" altLang="ru-RU" sz="1400" dirty="0">
                <a:solidFill>
                  <a:schemeClr val="tx1"/>
                </a:solidFill>
                <a:latin typeface="Times New Roman" pitchFamily="18" charset="0"/>
                <a:cs typeface="Times New Roman" pitchFamily="18" charset="0"/>
              </a:rPr>
              <a:t>I.</a:t>
            </a:r>
            <a:r>
              <a:rPr lang="uk-UA" altLang="ru-RU" sz="1400" dirty="0">
                <a:solidFill>
                  <a:schemeClr val="tx1"/>
                </a:solidFill>
                <a:latin typeface="Times New Roman" pitchFamily="18" charset="0"/>
                <a:cs typeface="Times New Roman" pitchFamily="18" charset="0"/>
              </a:rPr>
              <a:t> </a:t>
            </a:r>
            <a:r>
              <a:rPr lang="en-US" altLang="ru-RU" sz="1400" dirty="0">
                <a:solidFill>
                  <a:schemeClr val="tx1"/>
                </a:solidFill>
                <a:latin typeface="Times New Roman" pitchFamily="18" charset="0"/>
                <a:cs typeface="Times New Roman" pitchFamily="18" charset="0"/>
              </a:rPr>
              <a:t>I. </a:t>
            </a:r>
            <a:r>
              <a:rPr lang="en-US" altLang="ru-RU" sz="1400" dirty="0" err="1">
                <a:solidFill>
                  <a:schemeClr val="tx1"/>
                </a:solidFill>
                <a:latin typeface="Times New Roman" pitchFamily="18" charset="0"/>
                <a:cs typeface="Times New Roman" pitchFamily="18" charset="0"/>
              </a:rPr>
              <a:t>Mechnikov</a:t>
            </a:r>
            <a:r>
              <a:rPr lang="en-US" altLang="ru-RU" sz="1400" dirty="0">
                <a:solidFill>
                  <a:schemeClr val="tx1"/>
                </a:solidFill>
                <a:latin typeface="Times New Roman" pitchFamily="18" charset="0"/>
                <a:cs typeface="Times New Roman" pitchFamily="18" charset="0"/>
              </a:rPr>
              <a:t>  National University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sz="1400" dirty="0">
              <a:solidFill>
                <a:srgbClr val="280099"/>
              </a:solidFill>
              <a:effectLst>
                <a:outerShdw blurRad="38100" dist="38100" dir="2700000" algn="tl">
                  <a:srgbClr val="000000"/>
                </a:outerShdw>
              </a:effectLst>
              <a:latin typeface="Comic Sans MS" pitchFamily="64" charset="0"/>
              <a:ea typeface="SimSun" charset="0"/>
              <a:cs typeface="+mn-cs"/>
            </a:endParaRPr>
          </a:p>
        </p:txBody>
      </p:sp>
      <p:sp>
        <p:nvSpPr>
          <p:cNvPr id="16" name="Rectangle 6"/>
          <p:cNvSpPr>
            <a:spLocks noChangeArrowheads="1"/>
          </p:cNvSpPr>
          <p:nvPr/>
        </p:nvSpPr>
        <p:spPr bwMode="auto">
          <a:xfrm>
            <a:off x="0" y="9490298"/>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4</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cstate="print"/>
          <a:srcRect/>
          <a:stretch>
            <a:fillRect/>
          </a:stretch>
        </p:blipFill>
        <p:spPr bwMode="auto">
          <a:xfrm>
            <a:off x="197371" y="4305722"/>
            <a:ext cx="2525712" cy="1584325"/>
          </a:xfrm>
          <a:prstGeom prst="rect">
            <a:avLst/>
          </a:prstGeom>
          <a:noFill/>
          <a:ln w="9360">
            <a:solidFill>
              <a:srgbClr val="006633"/>
            </a:solidFill>
            <a:miter lim="800000"/>
            <a:headEnd/>
            <a:tailEnd/>
          </a:ln>
        </p:spPr>
      </p:pic>
      <p:sp>
        <p:nvSpPr>
          <p:cNvPr id="19459" name="Rectangle 2"/>
          <p:cNvSpPr>
            <a:spLocks noChangeArrowheads="1"/>
          </p:cNvSpPr>
          <p:nvPr/>
        </p:nvSpPr>
        <p:spPr bwMode="auto">
          <a:xfrm>
            <a:off x="2646363" y="0"/>
            <a:ext cx="4032250" cy="9906000"/>
          </a:xfrm>
          <a:prstGeom prst="rect">
            <a:avLst/>
          </a:prstGeom>
          <a:solidFill>
            <a:schemeClr val="bg1"/>
          </a:solidFill>
          <a:ln w="9525">
            <a:noFill/>
            <a:miter lim="800000"/>
            <a:headEnd/>
            <a:tailEnd/>
          </a:ln>
        </p:spPr>
        <p:txBody>
          <a:bodyPr wrap="none" anchor="ctr"/>
          <a:lstStyle/>
          <a:p>
            <a:pPr>
              <a:buClr>
                <a:srgbClr val="000000"/>
              </a:buClr>
              <a:buSzPct val="100000"/>
              <a:buFont typeface="Times New Roman" pitchFamily="18" charset="0"/>
              <a:buNone/>
            </a:pPr>
            <a:endParaRPr lang="ru-RU" altLang="ru-RU"/>
          </a:p>
        </p:txBody>
      </p:sp>
      <p:sp>
        <p:nvSpPr>
          <p:cNvPr id="19460" name="Text Box 3"/>
          <p:cNvSpPr txBox="1">
            <a:spLocks noChangeArrowheads="1"/>
          </p:cNvSpPr>
          <p:nvPr/>
        </p:nvSpPr>
        <p:spPr bwMode="auto">
          <a:xfrm>
            <a:off x="2944813" y="1209378"/>
            <a:ext cx="3930650" cy="8002588"/>
          </a:xfrm>
          <a:prstGeom prst="rect">
            <a:avLst/>
          </a:prstGeom>
          <a:solidFill>
            <a:schemeClr val="bg1"/>
          </a:solidFill>
          <a:ln w="9525">
            <a:noFill/>
            <a:miter lim="800000"/>
            <a:headEnd/>
            <a:tailEnd/>
          </a:ln>
        </p:spPr>
        <p:txBody>
          <a:bodyPr/>
          <a:lstStyle/>
          <a:p>
            <a:pPr marL="341313" indent="-339725" algn="ctr">
              <a:lnSpc>
                <a:spcPct val="80000"/>
              </a:lnSpc>
              <a:spcBef>
                <a:spcPts val="175"/>
              </a:spcBef>
              <a:buSzPct val="6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ru-RU" altLang="ru-RU" sz="700" b="0" dirty="0">
              <a:solidFill>
                <a:srgbClr val="000000"/>
              </a:solidFill>
              <a:latin typeface="Comic Sans MS" pitchFamily="66" charset="0"/>
            </a:endParaRPr>
          </a:p>
          <a:p>
            <a:pPr marL="341313" indent="-339725" algn="ctr">
              <a:lnSpc>
                <a:spcPct val="80000"/>
              </a:lnSpc>
              <a:spcBef>
                <a:spcPts val="175"/>
              </a:spcBef>
              <a:buSzPct val="6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ru-RU" altLang="ru-RU" sz="700" b="0" dirty="0">
              <a:solidFill>
                <a:srgbClr val="000000"/>
              </a:solidFill>
              <a:latin typeface="Comic Sans MS" pitchFamily="66" charset="0"/>
            </a:endParaRPr>
          </a:p>
          <a:p>
            <a:pPr marL="341313" indent="-339725" algn="ctr">
              <a:lnSpc>
                <a:spcPct val="80000"/>
              </a:lnSpc>
              <a:spcBef>
                <a:spcPts val="375"/>
              </a:spcBef>
              <a:buSzPct val="6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b="0" u="sng" dirty="0" smtClean="0">
                <a:solidFill>
                  <a:srgbClr val="000000"/>
                </a:solidFill>
                <a:latin typeface="Times New Roman" pitchFamily="18" charset="0"/>
                <a:cs typeface="Times New Roman" pitchFamily="18" charset="0"/>
              </a:rPr>
              <a:t>Faculties:</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Biology</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Chemistry &amp; Pharmacy </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Economics and Law</a:t>
            </a:r>
            <a:endParaRPr lang="en-US" altLang="ru-RU" sz="1600" b="0" dirty="0">
              <a:solidFill>
                <a:srgbClr val="000000"/>
              </a:solidFill>
              <a:latin typeface="Times New Roman" pitchFamily="18" charset="0"/>
              <a:cs typeface="Times New Roman" pitchFamily="18" charset="0"/>
            </a:endParaRP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Geology &amp; Geography</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History and Philosophy </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International Relations, Political Sciences and Sociology </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Journalism, Advertisement &amp; Publishing</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Mathematics, Physics and Information Technologies</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GB" altLang="ru-RU" sz="1600" b="0" dirty="0" smtClean="0">
                <a:solidFill>
                  <a:srgbClr val="000000"/>
                </a:solidFill>
                <a:latin typeface="Times New Roman" pitchFamily="18" charset="0"/>
                <a:cs typeface="Times New Roman" pitchFamily="18" charset="0"/>
              </a:rPr>
              <a:t>Philology</a:t>
            </a:r>
            <a:endParaRPr lang="en-US" altLang="ru-RU" sz="1600" b="0" dirty="0" smtClean="0">
              <a:solidFill>
                <a:srgbClr val="000000"/>
              </a:solidFill>
              <a:latin typeface="Times New Roman" pitchFamily="18" charset="0"/>
              <a:cs typeface="Times New Roman" pitchFamily="18" charset="0"/>
            </a:endParaRP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Psychology and Social Work</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Romance &amp; Germanic Philology </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ltLang="ru-RU" sz="1600" b="0" dirty="0" smtClean="0">
              <a:solidFill>
                <a:srgbClr val="000000"/>
              </a:solidFill>
              <a:latin typeface="Times New Roman" pitchFamily="18" charset="0"/>
              <a:cs typeface="Times New Roman" pitchFamily="18" charset="0"/>
            </a:endParaRP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uk-UA" altLang="ru-RU" sz="1600" b="0" dirty="0" smtClean="0">
              <a:solidFill>
                <a:srgbClr val="000000"/>
              </a:solidFill>
              <a:latin typeface="Times New Roman" pitchFamily="18" charset="0"/>
              <a:cs typeface="Times New Roman" pitchFamily="18" charset="0"/>
            </a:endParaRP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uk-UA" altLang="ru-RU" sz="1600" b="0" dirty="0" smtClean="0">
              <a:solidFill>
                <a:srgbClr val="000000"/>
              </a:solidFill>
              <a:latin typeface="Times New Roman" pitchFamily="18" charset="0"/>
              <a:cs typeface="Times New Roman" pitchFamily="18" charset="0"/>
            </a:endParaRP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College of Economics &amp; Social Work</a:t>
            </a:r>
          </a:p>
          <a:p>
            <a:pPr marL="341313" indent="-339725">
              <a:lnSpc>
                <a:spcPct val="80000"/>
              </a:lnSpc>
              <a:spcBef>
                <a:spcPts val="375"/>
              </a:spcBef>
              <a:buClr>
                <a:srgbClr val="CC00CC"/>
              </a:buClr>
              <a:buSzPct val="6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ltLang="ru-RU" sz="1600" b="0" dirty="0" smtClean="0">
              <a:solidFill>
                <a:srgbClr val="000000"/>
              </a:solidFill>
              <a:latin typeface="Times New Roman" pitchFamily="18" charset="0"/>
              <a:cs typeface="Times New Roman" pitchFamily="18" charset="0"/>
            </a:endParaRPr>
          </a:p>
          <a:p>
            <a:pPr marL="341313" indent="-339725">
              <a:lnSpc>
                <a:spcPct val="80000"/>
              </a:lnSpc>
              <a:spcBef>
                <a:spcPts val="375"/>
              </a:spcBef>
              <a:buClr>
                <a:srgbClr val="CC00CC"/>
              </a:buClr>
              <a:buSzPct val="6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ltLang="ru-RU" sz="1600" b="0" dirty="0">
              <a:solidFill>
                <a:srgbClr val="000000"/>
              </a:solidFill>
              <a:latin typeface="Times New Roman" pitchFamily="18" charset="0"/>
              <a:cs typeface="Times New Roman" pitchFamily="18" charset="0"/>
            </a:endParaRPr>
          </a:p>
          <a:p>
            <a:pPr marL="341313" indent="-339725" algn="ctr">
              <a:lnSpc>
                <a:spcPct val="80000"/>
              </a:lnSpc>
              <a:spcBef>
                <a:spcPts val="375"/>
              </a:spcBef>
              <a:buSzPct val="6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u="sng" dirty="0" smtClean="0">
                <a:solidFill>
                  <a:srgbClr val="000000"/>
                </a:solidFill>
                <a:latin typeface="Times New Roman" pitchFamily="18" charset="0"/>
                <a:cs typeface="Times New Roman" pitchFamily="18" charset="0"/>
              </a:rPr>
              <a:t>Pre-University Education Subdivisions</a:t>
            </a:r>
          </a:p>
          <a:p>
            <a:pPr marL="341313" indent="-339725" algn="ctr">
              <a:lnSpc>
                <a:spcPct val="80000"/>
              </a:lnSpc>
              <a:spcBef>
                <a:spcPts val="375"/>
              </a:spcBef>
              <a:buSzPct val="6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ltLang="ru-RU" sz="1600" b="0" u="sng" dirty="0" smtClean="0">
              <a:solidFill>
                <a:srgbClr val="000000"/>
              </a:solidFill>
              <a:latin typeface="Times New Roman" pitchFamily="18" charset="0"/>
              <a:cs typeface="Times New Roman" pitchFamily="18" charset="0"/>
            </a:endParaRP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Preparatory Department for International Students</a:t>
            </a:r>
          </a:p>
          <a:p>
            <a:pPr marL="341313" indent="-339725">
              <a:lnSpc>
                <a:spcPct val="80000"/>
              </a:lnSpc>
              <a:spcBef>
                <a:spcPts val="375"/>
              </a:spcBef>
              <a:buClr>
                <a:srgbClr val="CC00CC"/>
              </a:buClr>
              <a:buSzPct val="65000"/>
              <a:buFont typeface="Wingdings" pitchFamily="2" charset="2"/>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ltLang="ru-RU" sz="1600" b="0" dirty="0" smtClean="0">
                <a:solidFill>
                  <a:srgbClr val="000000"/>
                </a:solidFill>
                <a:latin typeface="Times New Roman" pitchFamily="18" charset="0"/>
                <a:cs typeface="Times New Roman" pitchFamily="18" charset="0"/>
              </a:rPr>
              <a:t>Preparatory Department for Ukrainians</a:t>
            </a:r>
          </a:p>
          <a:p>
            <a:pPr marL="341313" indent="-339725">
              <a:lnSpc>
                <a:spcPct val="80000"/>
              </a:lnSpc>
              <a:spcBef>
                <a:spcPts val="375"/>
              </a:spcBef>
              <a:buSzPct val="6500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ru-RU" altLang="ru-RU" sz="1600" b="0" dirty="0">
              <a:solidFill>
                <a:srgbClr val="000000"/>
              </a:solidFill>
              <a:latin typeface="Comic Sans MS" pitchFamily="66" charset="0"/>
            </a:endParaRPr>
          </a:p>
        </p:txBody>
      </p:sp>
      <p:sp>
        <p:nvSpPr>
          <p:cNvPr id="9221" name="Rectangle 5"/>
          <p:cNvSpPr>
            <a:spLocks noChangeArrowheads="1"/>
          </p:cNvSpPr>
          <p:nvPr/>
        </p:nvSpPr>
        <p:spPr bwMode="auto">
          <a:xfrm>
            <a:off x="269379" y="921346"/>
            <a:ext cx="2664296" cy="2864503"/>
          </a:xfrm>
          <a:prstGeom prst="rect">
            <a:avLst/>
          </a:prstGeom>
          <a:solidFill>
            <a:schemeClr val="bg1"/>
          </a:solidFill>
          <a:ln w="9360">
            <a:solidFill>
              <a:srgbClr val="006633"/>
            </a:solidFill>
            <a:miter lim="800000"/>
            <a:headEnd/>
            <a:tailEnd/>
          </a:ln>
          <a:effectLst/>
        </p:spPr>
        <p:txBody>
          <a:bodyPr wrap="square" lIns="90000" tIns="46800" rIns="90000" bIns="46800">
            <a:spAutoFit/>
          </a:bodyPr>
          <a:lstStyle/>
          <a:p>
            <a:pPr algn="ctr">
              <a:buSzPct val="100000"/>
              <a:defRPr/>
            </a:pPr>
            <a:r>
              <a:rPr lang="en-US" altLang="ru-RU" u="sng" dirty="0" smtClean="0">
                <a:solidFill>
                  <a:schemeClr val="tx1"/>
                </a:solidFill>
                <a:effectLst>
                  <a:outerShdw blurRad="38100" dist="38100" dir="2700000" algn="tl">
                    <a:srgbClr val="FFFFFF"/>
                  </a:outerShdw>
                </a:effectLst>
                <a:latin typeface="Times New Roman" pitchFamily="18" charset="0"/>
                <a:cs typeface="Times New Roman" pitchFamily="18" charset="0"/>
              </a:rPr>
              <a:t>NUMBERS</a:t>
            </a:r>
          </a:p>
          <a:p>
            <a:pPr>
              <a:buSzPct val="100000"/>
              <a:defRPr/>
            </a:pPr>
            <a:r>
              <a:rPr lang="en-US" altLang="ru-RU" b="0" dirty="0" smtClean="0">
                <a:solidFill>
                  <a:schemeClr val="tx1"/>
                </a:solidFill>
                <a:effectLst>
                  <a:outerShdw blurRad="38100" dist="38100" dir="2700000" algn="tl">
                    <a:srgbClr val="FFFFFF"/>
                  </a:outerShdw>
                </a:effectLst>
                <a:latin typeface="Times New Roman" pitchFamily="18" charset="0"/>
                <a:cs typeface="Times New Roman" pitchFamily="18" charset="0"/>
              </a:rPr>
              <a:t>The number of Employees</a:t>
            </a:r>
          </a:p>
          <a:p>
            <a:pPr>
              <a:buSzPct val="100000"/>
              <a:defRPr/>
            </a:pPr>
            <a:r>
              <a:rPr lang="ru-RU" altLang="ru-RU" dirty="0" smtClean="0">
                <a:solidFill>
                  <a:srgbClr val="000000"/>
                </a:solidFill>
                <a:effectLst>
                  <a:outerShdw blurRad="38100" dist="38100" dir="2700000" algn="tl">
                    <a:srgbClr val="FFFFFF"/>
                  </a:outerShdw>
                </a:effectLst>
                <a:latin typeface="Times New Roman" pitchFamily="18" charset="0"/>
                <a:ea typeface="SimSun" charset="-122"/>
                <a:cs typeface="Times New Roman" pitchFamily="18" charset="0"/>
              </a:rPr>
              <a:t>2</a:t>
            </a:r>
            <a:r>
              <a:rPr lang="en-US" altLang="ru-RU" dirty="0" smtClean="0">
                <a:solidFill>
                  <a:srgbClr val="000000"/>
                </a:solidFill>
                <a:effectLst>
                  <a:outerShdw blurRad="38100" dist="38100" dir="2700000" algn="tl">
                    <a:srgbClr val="FFFFFF"/>
                  </a:outerShdw>
                </a:effectLst>
                <a:latin typeface="Times New Roman" pitchFamily="18" charset="0"/>
                <a:ea typeface="SimSun" charset="-122"/>
                <a:cs typeface="Times New Roman" pitchFamily="18" charset="0"/>
              </a:rPr>
              <a:t> </a:t>
            </a:r>
            <a:r>
              <a:rPr lang="ru-RU" altLang="ru-RU" dirty="0" smtClean="0">
                <a:solidFill>
                  <a:srgbClr val="000000"/>
                </a:solidFill>
                <a:effectLst>
                  <a:outerShdw blurRad="38100" dist="38100" dir="2700000" algn="tl">
                    <a:srgbClr val="FFFFFF"/>
                  </a:outerShdw>
                </a:effectLst>
                <a:latin typeface="Times New Roman" pitchFamily="18" charset="0"/>
                <a:ea typeface="SimSun" charset="-122"/>
                <a:cs typeface="Times New Roman" pitchFamily="18" charset="0"/>
              </a:rPr>
              <a:t>2</a:t>
            </a:r>
            <a:r>
              <a:rPr lang="en-US" altLang="ru-RU" dirty="0" smtClean="0">
                <a:solidFill>
                  <a:srgbClr val="000000"/>
                </a:solidFill>
                <a:effectLst>
                  <a:outerShdw blurRad="38100" dist="38100" dir="2700000" algn="tl">
                    <a:srgbClr val="FFFFFF"/>
                  </a:outerShdw>
                </a:effectLst>
                <a:latin typeface="Times New Roman" pitchFamily="18" charset="0"/>
                <a:ea typeface="SimSun" charset="-122"/>
                <a:cs typeface="Times New Roman" pitchFamily="18" charset="0"/>
              </a:rPr>
              <a:t>2</a:t>
            </a:r>
            <a:r>
              <a:rPr lang="ru-RU" altLang="ru-RU" dirty="0" smtClean="0">
                <a:solidFill>
                  <a:srgbClr val="000000"/>
                </a:solidFill>
                <a:effectLst>
                  <a:outerShdw blurRad="38100" dist="38100" dir="2700000" algn="tl">
                    <a:srgbClr val="FFFFFF"/>
                  </a:outerShdw>
                </a:effectLst>
                <a:latin typeface="Times New Roman" pitchFamily="18" charset="0"/>
                <a:ea typeface="SimSun" charset="-122"/>
                <a:cs typeface="Times New Roman" pitchFamily="18" charset="0"/>
              </a:rPr>
              <a:t>3:</a:t>
            </a:r>
            <a:endParaRPr lang="en-US" altLang="ru-RU" dirty="0" smtClean="0">
              <a:solidFill>
                <a:srgbClr val="000000"/>
              </a:solidFill>
              <a:effectLst>
                <a:outerShdw blurRad="38100" dist="38100" dir="2700000" algn="tl">
                  <a:srgbClr val="FFFFFF"/>
                </a:outerShdw>
              </a:effectLst>
              <a:latin typeface="Times New Roman" pitchFamily="18" charset="0"/>
              <a:ea typeface="SimSun" charset="-122"/>
              <a:cs typeface="Times New Roman" pitchFamily="18" charset="0"/>
            </a:endParaRPr>
          </a:p>
          <a:p>
            <a:pPr>
              <a:buSzPct val="100000"/>
              <a:defRPr/>
            </a:pPr>
            <a:r>
              <a:rPr lang="en-US" altLang="ru-RU" b="0" dirty="0" smtClean="0">
                <a:solidFill>
                  <a:srgbClr val="000000"/>
                </a:solidFill>
                <a:effectLst>
                  <a:outerShdw blurRad="38100" dist="38100" dir="2700000" algn="tl">
                    <a:srgbClr val="FFFFFF"/>
                  </a:outerShdw>
                </a:effectLst>
                <a:latin typeface="Times New Roman" pitchFamily="18" charset="0"/>
                <a:ea typeface="SimSun" charset="-122"/>
                <a:cs typeface="Times New Roman" pitchFamily="18" charset="0"/>
              </a:rPr>
              <a:t>Lecturers – 807,</a:t>
            </a:r>
          </a:p>
          <a:p>
            <a:pPr>
              <a:buSzPct val="100000"/>
              <a:defRPr/>
            </a:pPr>
            <a:r>
              <a:rPr lang="en-US" altLang="ru-RU" b="0" dirty="0" smtClean="0">
                <a:solidFill>
                  <a:schemeClr val="tx1"/>
                </a:solidFill>
                <a:effectLst>
                  <a:outerShdw blurRad="38100" dist="38100" dir="2700000" algn="tl">
                    <a:srgbClr val="FFFFFF"/>
                  </a:outerShdw>
                </a:effectLst>
                <a:latin typeface="Times New Roman" pitchFamily="18" charset="0"/>
                <a:cs typeface="Times New Roman" pitchFamily="18" charset="0"/>
              </a:rPr>
              <a:t>Scientists – 354,</a:t>
            </a:r>
          </a:p>
          <a:p>
            <a:pPr>
              <a:buSzPct val="100000"/>
              <a:defRPr/>
            </a:pPr>
            <a:r>
              <a:rPr lang="en-US" altLang="ru-RU" b="0" dirty="0" smtClean="0">
                <a:solidFill>
                  <a:schemeClr val="tx1"/>
                </a:solidFill>
                <a:effectLst>
                  <a:outerShdw blurRad="38100" dist="38100" dir="2700000" algn="tl">
                    <a:srgbClr val="FFFFFF"/>
                  </a:outerShdw>
                </a:effectLst>
                <a:latin typeface="Times New Roman" pitchFamily="18" charset="0"/>
                <a:cs typeface="Times New Roman" pitchFamily="18" charset="0"/>
              </a:rPr>
              <a:t>educational and administrative staff - 1062 </a:t>
            </a:r>
          </a:p>
          <a:p>
            <a:pPr>
              <a:buSzPct val="100000"/>
              <a:defRPr/>
            </a:pPr>
            <a:endParaRPr lang="en-US" altLang="ru-RU" b="0" dirty="0" smtClean="0">
              <a:solidFill>
                <a:schemeClr val="tx1"/>
              </a:solidFill>
              <a:effectLst>
                <a:outerShdw blurRad="38100" dist="38100" dir="2700000" algn="tl">
                  <a:srgbClr val="FFFFFF"/>
                </a:outerShdw>
              </a:effectLst>
              <a:latin typeface="Times New Roman" pitchFamily="18" charset="0"/>
              <a:cs typeface="Times New Roman" pitchFamily="18" charset="0"/>
            </a:endParaRPr>
          </a:p>
          <a:p>
            <a:pPr>
              <a:buSzPct val="100000"/>
              <a:defRPr/>
            </a:pPr>
            <a:r>
              <a:rPr lang="en-US" altLang="ru-RU" b="0" dirty="0" smtClean="0">
                <a:solidFill>
                  <a:schemeClr val="tx1"/>
                </a:solidFill>
                <a:effectLst>
                  <a:outerShdw blurRad="38100" dist="38100" dir="2700000" algn="tl">
                    <a:srgbClr val="FFFFFF"/>
                  </a:outerShdw>
                </a:effectLst>
                <a:latin typeface="Times New Roman" pitchFamily="18" charset="0"/>
                <a:cs typeface="Times New Roman" pitchFamily="18" charset="0"/>
              </a:rPr>
              <a:t>The number of Students</a:t>
            </a:r>
          </a:p>
          <a:p>
            <a:pPr>
              <a:buSzPct val="100000"/>
              <a:defRPr/>
            </a:pPr>
            <a:r>
              <a:rPr lang="en-US" altLang="ru-RU" dirty="0" smtClean="0">
                <a:solidFill>
                  <a:schemeClr val="tx1"/>
                </a:solidFill>
                <a:effectLst>
                  <a:outerShdw blurRad="38100" dist="38100" dir="2700000" algn="tl">
                    <a:srgbClr val="FFFFFF"/>
                  </a:outerShdw>
                </a:effectLst>
                <a:latin typeface="Times New Roman" pitchFamily="18" charset="0"/>
                <a:cs typeface="Times New Roman" pitchFamily="18" charset="0"/>
              </a:rPr>
              <a:t>7 000</a:t>
            </a:r>
          </a:p>
        </p:txBody>
      </p:sp>
      <p:sp>
        <p:nvSpPr>
          <p:cNvPr id="10" name="Rectangle 5"/>
          <p:cNvSpPr>
            <a:spLocks noChangeArrowheads="1"/>
          </p:cNvSpPr>
          <p:nvPr/>
        </p:nvSpPr>
        <p:spPr bwMode="auto">
          <a:xfrm>
            <a:off x="3797300" y="9561513"/>
            <a:ext cx="3078163"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5</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463" name="Text Box 4"/>
          <p:cNvSpPr txBox="1">
            <a:spLocks noChangeArrowheads="1"/>
          </p:cNvSpPr>
          <p:nvPr/>
        </p:nvSpPr>
        <p:spPr bwMode="auto">
          <a:xfrm>
            <a:off x="-1588" y="128588"/>
            <a:ext cx="6877051" cy="749300"/>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smtClean="0">
                <a:solidFill>
                  <a:schemeClr val="tx1"/>
                </a:solidFill>
                <a:latin typeface="Times New Roman" pitchFamily="18" charset="0"/>
                <a:cs typeface="Times New Roman" pitchFamily="18" charset="0"/>
              </a:rPr>
              <a:t>UNIVERSITY DIVISIONS</a:t>
            </a:r>
            <a:endParaRPr lang="en-US" altLang="ru-RU" sz="2300" dirty="0">
              <a:solidFill>
                <a:schemeClr val="tx1"/>
              </a:solidFill>
              <a:latin typeface="Times New Roman" pitchFamily="18" charset="0"/>
              <a:cs typeface="Times New Roman" pitchFamily="18" charset="0"/>
            </a:endParaRPr>
          </a:p>
        </p:txBody>
      </p:sp>
      <p:pic>
        <p:nvPicPr>
          <p:cNvPr id="19464" name="Рисунок 9" descr="http://news.onu.edu.ua/content/news/1178/3890.jpg"/>
          <p:cNvPicPr>
            <a:picLocks noChangeAspect="1" noChangeArrowheads="1"/>
          </p:cNvPicPr>
          <p:nvPr/>
        </p:nvPicPr>
        <p:blipFill>
          <a:blip r:embed="rId4" cstate="print"/>
          <a:srcRect/>
          <a:stretch>
            <a:fillRect/>
          </a:stretch>
        </p:blipFill>
        <p:spPr bwMode="auto">
          <a:xfrm>
            <a:off x="197371" y="5961906"/>
            <a:ext cx="2535237" cy="1585912"/>
          </a:xfrm>
          <a:prstGeom prst="rect">
            <a:avLst/>
          </a:prstGeom>
          <a:noFill/>
          <a:ln w="9525">
            <a:noFill/>
            <a:miter lim="800000"/>
            <a:headEnd/>
            <a:tailEnd/>
          </a:ln>
        </p:spPr>
      </p:pic>
      <p:pic>
        <p:nvPicPr>
          <p:cNvPr id="19465" name="Рисунок 10" descr="http://onu.edu.ua/cache/resized/70f1140f4904a3cb68cd39b2d8de4d5d.jpg"/>
          <p:cNvPicPr>
            <a:picLocks noChangeAspect="1" noChangeArrowheads="1"/>
          </p:cNvPicPr>
          <p:nvPr/>
        </p:nvPicPr>
        <p:blipFill>
          <a:blip r:embed="rId5" cstate="print"/>
          <a:srcRect/>
          <a:stretch>
            <a:fillRect/>
          </a:stretch>
        </p:blipFill>
        <p:spPr bwMode="auto">
          <a:xfrm>
            <a:off x="197371" y="7618090"/>
            <a:ext cx="2552700" cy="21145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a:stretch>
            <a:fillRect/>
          </a:stretch>
        </p:blipFill>
        <p:spPr bwMode="auto">
          <a:xfrm>
            <a:off x="701675" y="1423988"/>
            <a:ext cx="5526088" cy="3600450"/>
          </a:xfrm>
          <a:prstGeom prst="rect">
            <a:avLst/>
          </a:prstGeom>
          <a:noFill/>
          <a:ln w="9360">
            <a:solidFill>
              <a:srgbClr val="000000"/>
            </a:solidFill>
            <a:miter lim="800000"/>
            <a:headEnd/>
            <a:tailEnd/>
          </a:ln>
        </p:spPr>
      </p:pic>
      <p:sp>
        <p:nvSpPr>
          <p:cNvPr id="20483" name="Text Box 2"/>
          <p:cNvSpPr txBox="1">
            <a:spLocks noChangeArrowheads="1"/>
          </p:cNvSpPr>
          <p:nvPr/>
        </p:nvSpPr>
        <p:spPr bwMode="auto">
          <a:xfrm>
            <a:off x="412750" y="5097463"/>
            <a:ext cx="6194425" cy="4032250"/>
          </a:xfrm>
          <a:prstGeom prst="rect">
            <a:avLst/>
          </a:prstGeom>
          <a:solidFill>
            <a:schemeClr val="bg1">
              <a:alpha val="58038"/>
            </a:schemeClr>
          </a:solidFill>
          <a:ln w="9360">
            <a:solidFill>
              <a:srgbClr val="000000"/>
            </a:solidFill>
            <a:miter lim="800000"/>
            <a:headEnd/>
            <a:tailEnd/>
          </a:ln>
        </p:spPr>
        <p:txBody>
          <a:bodyPr/>
          <a:lstStyle/>
          <a:p>
            <a:pPr marL="342900" indent="-339725" algn="ctr">
              <a:lnSpc>
                <a:spcPct val="80000"/>
              </a:lnSpc>
              <a:spcBef>
                <a:spcPts val="2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dirty="0" smtClean="0">
              <a:solidFill>
                <a:srgbClr val="000000"/>
              </a:solidFill>
              <a:latin typeface="Times New Roman" pitchFamily="18" charset="0"/>
              <a:cs typeface="Times New Roman" pitchFamily="18" charset="0"/>
            </a:endParaRPr>
          </a:p>
          <a:p>
            <a:pPr marL="342900" indent="-339725" algn="ctr">
              <a:lnSpc>
                <a:spcPct val="80000"/>
              </a:lnSpc>
              <a:spcBef>
                <a:spcPts val="2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ru-RU" altLang="ru-RU" sz="1400" dirty="0" smtClean="0">
                <a:solidFill>
                  <a:srgbClr val="000000"/>
                </a:solidFill>
                <a:latin typeface="Times New Roman" pitchFamily="18" charset="0"/>
                <a:cs typeface="Times New Roman" pitchFamily="18" charset="0"/>
              </a:rPr>
              <a:t>«</a:t>
            </a:r>
            <a:r>
              <a:rPr lang="en-US" altLang="ru-RU" sz="1400" dirty="0" smtClean="0">
                <a:solidFill>
                  <a:srgbClr val="000000"/>
                </a:solidFill>
                <a:latin typeface="Times New Roman" pitchFamily="18" charset="0"/>
                <a:cs typeface="Times New Roman" pitchFamily="18" charset="0"/>
              </a:rPr>
              <a:t>There is the city which I see in my dreams</a:t>
            </a:r>
            <a:r>
              <a:rPr lang="ru-RU" altLang="ru-RU" sz="1400" dirty="0" smtClean="0">
                <a:solidFill>
                  <a:srgbClr val="000000"/>
                </a:solidFill>
                <a:latin typeface="Times New Roman" pitchFamily="18" charset="0"/>
                <a:cs typeface="Times New Roman" pitchFamily="18" charset="0"/>
              </a:rPr>
              <a:t>…»</a:t>
            </a:r>
          </a:p>
          <a:p>
            <a:pPr marL="342900" indent="-339725">
              <a:lnSpc>
                <a:spcPct val="80000"/>
              </a:lnSpc>
              <a:spcBef>
                <a:spcPts val="27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400" b="0" dirty="0">
              <a:solidFill>
                <a:schemeClr val="tx1"/>
              </a:solidFill>
              <a:latin typeface="Times New Roman" pitchFamily="18" charset="0"/>
              <a:ea typeface="Tahoma" pitchFamily="34"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chemeClr val="tx1"/>
                </a:solidFill>
                <a:latin typeface="Times New Roman" pitchFamily="18" charset="0"/>
                <a:ea typeface="Tahoma" pitchFamily="34" charset="0"/>
                <a:cs typeface="Times New Roman" pitchFamily="18" charset="0"/>
              </a:rPr>
              <a:t>Two centuries ago, the construction of a port on the Odessa bay began in 1794, which gave impetus to the rapid development of the city.</a:t>
            </a: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b="0" dirty="0" smtClean="0">
              <a:solidFill>
                <a:schemeClr val="tx1"/>
              </a:solidFill>
              <a:latin typeface="Times New Roman" pitchFamily="18" charset="0"/>
              <a:ea typeface="Tahoma" pitchFamily="34"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chemeClr val="tx1"/>
                </a:solidFill>
                <a:latin typeface="Times New Roman" pitchFamily="18" charset="0"/>
                <a:ea typeface="Tahoma" pitchFamily="34" charset="0"/>
                <a:cs typeface="Times New Roman" pitchFamily="18" charset="0"/>
              </a:rPr>
              <a:t>The history of Odessa was shaped by representatives of many nationalities. Here, in the center of the modern city, were located Greek and Italian colonies, Lithuanian and Tartar castles, the Turkish city of </a:t>
            </a:r>
            <a:r>
              <a:rPr lang="en-US" altLang="ru-RU" sz="1400" b="0" dirty="0" err="1" smtClean="0">
                <a:solidFill>
                  <a:schemeClr val="tx1"/>
                </a:solidFill>
                <a:latin typeface="Times New Roman" pitchFamily="18" charset="0"/>
                <a:ea typeface="Tahoma" pitchFamily="34" charset="0"/>
                <a:cs typeface="Times New Roman" pitchFamily="18" charset="0"/>
              </a:rPr>
              <a:t>K</a:t>
            </a:r>
            <a:r>
              <a:rPr lang="en-US" altLang="ru-RU" sz="1400" b="0" dirty="0" err="1" smtClean="0">
                <a:solidFill>
                  <a:srgbClr val="000000"/>
                </a:solidFill>
                <a:latin typeface="Times New Roman" pitchFamily="18" charset="0"/>
                <a:cs typeface="Times New Roman" pitchFamily="18" charset="0"/>
              </a:rPr>
              <a:t>hadzhibey</a:t>
            </a:r>
            <a:r>
              <a:rPr lang="en-US" altLang="ru-RU" sz="1400" b="0" dirty="0" smtClean="0">
                <a:solidFill>
                  <a:schemeClr val="tx1"/>
                </a:solidFill>
                <a:latin typeface="Times New Roman" pitchFamily="18" charset="0"/>
                <a:ea typeface="Tahoma" pitchFamily="34" charset="0"/>
                <a:cs typeface="Times New Roman" pitchFamily="18" charset="0"/>
              </a:rPr>
              <a:t>.</a:t>
            </a: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b="0" dirty="0" smtClean="0">
              <a:solidFill>
                <a:schemeClr val="tx1"/>
              </a:solidFill>
              <a:latin typeface="Times New Roman" pitchFamily="18" charset="0"/>
              <a:ea typeface="Tahoma" pitchFamily="34"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chemeClr val="tx1"/>
                </a:solidFill>
                <a:latin typeface="Times New Roman" pitchFamily="18" charset="0"/>
                <a:ea typeface="Tahoma" pitchFamily="34" charset="0"/>
                <a:cs typeface="Times New Roman" pitchFamily="18" charset="0"/>
              </a:rPr>
              <a:t>The modern unique face of Odessa was formed during its heyday - in the XIX – the beginning of the XX centuries. Prominent local architects and architects from Austria, Italy, Poland, Germany and other countries transformed the steppe spaces into a modern European city with wide boulevards, spacious theaters, strict administrative and magnificent palace buildings.</a:t>
            </a: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b="0" dirty="0" smtClean="0">
              <a:solidFill>
                <a:schemeClr val="tx1"/>
              </a:solidFill>
              <a:latin typeface="Times New Roman" pitchFamily="18" charset="0"/>
              <a:ea typeface="Tahoma" pitchFamily="34"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chemeClr val="tx1"/>
                </a:solidFill>
                <a:latin typeface="Times New Roman" pitchFamily="18" charset="0"/>
                <a:ea typeface="Tahoma" pitchFamily="34" charset="0"/>
                <a:cs typeface="Times New Roman" pitchFamily="18" charset="0"/>
              </a:rPr>
              <a:t>Odessa in the twenty first century preserves the image of a wonderful and even mythical city of general prosperity and optimistic mood. It is recognized as the capital of humor and a special, unique perception of life.</a:t>
            </a:r>
            <a:endParaRPr lang="uk-UA" altLang="ru-RU" sz="1400" b="0" dirty="0">
              <a:solidFill>
                <a:schemeClr val="tx1"/>
              </a:solidFill>
              <a:latin typeface="Times New Roman" pitchFamily="18" charset="0"/>
              <a:ea typeface="Tahoma" pitchFamily="34" charset="0"/>
              <a:cs typeface="Times New Roman" pitchFamily="18" charset="0"/>
            </a:endParaRPr>
          </a:p>
        </p:txBody>
      </p:sp>
      <p:sp>
        <p:nvSpPr>
          <p:cNvPr id="10244" name="Rectangle 4"/>
          <p:cNvSpPr>
            <a:spLocks noChangeArrowheads="1"/>
          </p:cNvSpPr>
          <p:nvPr/>
        </p:nvSpPr>
        <p:spPr bwMode="auto">
          <a:xfrm>
            <a:off x="845443" y="1497013"/>
            <a:ext cx="5112568" cy="833178"/>
          </a:xfrm>
          <a:prstGeom prst="rect">
            <a:avLst/>
          </a:prstGeom>
          <a:blipFill>
            <a:blip r:embed="rId4" cstate="print"/>
            <a:tile tx="0" ty="0" sx="100000" sy="100000" flip="none" algn="tl"/>
          </a:blipFill>
          <a:ln w="9525">
            <a:noFill/>
            <a:round/>
            <a:headEnd/>
            <a:tailEnd/>
          </a:ln>
          <a:effectLst/>
        </p:spPr>
        <p:txBody>
          <a:bodyPr wrap="square" lIns="90000" tIns="46800" rIns="90000" bIns="46800">
            <a:spAutoFit/>
          </a:bodyPr>
          <a:lstStyle/>
          <a:p>
            <a:pPr algn="ctr">
              <a:buClr>
                <a:srgbClr val="000000"/>
              </a:buClr>
              <a:buSzPct val="100000"/>
              <a:defRPr/>
            </a:pPr>
            <a:r>
              <a:rPr lang="en-US" altLang="ru-RU" sz="1600" b="0" dirty="0" smtClean="0">
                <a:solidFill>
                  <a:schemeClr val="tx1"/>
                </a:solidFill>
                <a:latin typeface="Times New Roman" pitchFamily="18" charset="0"/>
                <a:cs typeface="Times New Roman" pitchFamily="18" charset="0"/>
              </a:rPr>
              <a:t>The location of the University largely determines the educational standards, creates the right mood for studying, and also gives it the </a:t>
            </a:r>
            <a:r>
              <a:rPr lang="en-US" altLang="ru-RU" sz="1600" b="0" dirty="0" err="1" smtClean="0">
                <a:solidFill>
                  <a:schemeClr val="tx1"/>
                </a:solidFill>
                <a:latin typeface="Times New Roman" pitchFamily="18" charset="0"/>
                <a:cs typeface="Times New Roman" pitchFamily="18" charset="0"/>
              </a:rPr>
              <a:t>Odesa</a:t>
            </a:r>
            <a:r>
              <a:rPr lang="en-US" altLang="ru-RU" sz="1600" b="0" dirty="0" smtClean="0">
                <a:solidFill>
                  <a:schemeClr val="tx1"/>
                </a:solidFill>
                <a:latin typeface="Times New Roman" pitchFamily="18" charset="0"/>
                <a:cs typeface="Times New Roman" pitchFamily="18" charset="0"/>
              </a:rPr>
              <a:t> local </a:t>
            </a:r>
            <a:r>
              <a:rPr lang="en-GB" altLang="ru-RU" sz="1600" b="0" dirty="0" smtClean="0">
                <a:solidFill>
                  <a:schemeClr val="tx1"/>
                </a:solidFill>
                <a:latin typeface="Times New Roman" pitchFamily="18" charset="0"/>
                <a:cs typeface="Times New Roman" pitchFamily="18" charset="0"/>
              </a:rPr>
              <a:t>flavour</a:t>
            </a:r>
            <a:r>
              <a:rPr lang="en-US" altLang="ru-RU" sz="1600" b="0" dirty="0" smtClean="0">
                <a:solidFill>
                  <a:schemeClr val="tx1"/>
                </a:solidFill>
                <a:latin typeface="Times New Roman" pitchFamily="18" charset="0"/>
                <a:cs typeface="Times New Roman" pitchFamily="18" charset="0"/>
              </a:rPr>
              <a:t>.</a:t>
            </a:r>
          </a:p>
        </p:txBody>
      </p:sp>
      <p:sp>
        <p:nvSpPr>
          <p:cNvPr id="10245" name="Rectangle 5"/>
          <p:cNvSpPr>
            <a:spLocks noChangeArrowheads="1"/>
          </p:cNvSpPr>
          <p:nvPr/>
        </p:nvSpPr>
        <p:spPr bwMode="auto">
          <a:xfrm rot="675268">
            <a:off x="4555994" y="2749934"/>
            <a:ext cx="1998663" cy="1602619"/>
          </a:xfrm>
          <a:prstGeom prst="rect">
            <a:avLst/>
          </a:prstGeom>
          <a:blipFill>
            <a:blip r:embed="rId4" cstate="print"/>
            <a:tile tx="0" ty="0" sx="100000" sy="100000" flip="none" algn="tl"/>
          </a:blipFill>
          <a:ln w="9360">
            <a:solidFill>
              <a:srgbClr val="006633"/>
            </a:solidFill>
            <a:miter lim="800000"/>
            <a:headEnd/>
            <a:tailEnd/>
          </a:ln>
          <a:effectLst/>
        </p:spPr>
        <p:txBody>
          <a:bodyPr lIns="90000" tIns="46800" rIns="90000" bIns="46800">
            <a:spAutoFit/>
          </a:bodyPr>
          <a:lstStyle/>
          <a:p>
            <a:pPr>
              <a:buSzPct val="100000"/>
              <a:defRPr/>
            </a:pPr>
            <a:r>
              <a:rPr lang="en-US" altLang="ru-RU" sz="1400" b="0" dirty="0" smtClean="0">
                <a:solidFill>
                  <a:schemeClr val="tx1"/>
                </a:solidFill>
                <a:effectLst>
                  <a:outerShdw blurRad="38100" dist="38100" dir="2700000" algn="tl">
                    <a:srgbClr val="FFFFFF"/>
                  </a:outerShdw>
                </a:effectLst>
                <a:latin typeface="Times New Roman" pitchFamily="18" charset="0"/>
                <a:cs typeface="Times New Roman" pitchFamily="18" charset="0"/>
              </a:rPr>
              <a:t>The University is</a:t>
            </a:r>
          </a:p>
          <a:p>
            <a:pPr>
              <a:buSzPct val="100000"/>
              <a:defRPr/>
            </a:pPr>
            <a:r>
              <a:rPr lang="en-US" altLang="ru-RU" sz="1400" b="0" dirty="0" smtClean="0">
                <a:solidFill>
                  <a:schemeClr val="tx1"/>
                </a:solidFill>
                <a:effectLst>
                  <a:outerShdw blurRad="38100" dist="38100" dir="2700000" algn="tl">
                    <a:srgbClr val="FFFFFF"/>
                  </a:outerShdw>
                </a:effectLst>
                <a:latin typeface="Times New Roman" pitchFamily="18" charset="0"/>
                <a:cs typeface="Times New Roman" pitchFamily="18" charset="0"/>
              </a:rPr>
              <a:t>located </a:t>
            </a:r>
            <a:r>
              <a:rPr lang="ru-RU" altLang="ru-RU" sz="1400" b="0" dirty="0" smtClean="0">
                <a:solidFill>
                  <a:schemeClr val="tx1"/>
                </a:solidFill>
                <a:effectLst>
                  <a:outerShdw blurRad="38100" dist="38100" dir="2700000" algn="tl">
                    <a:srgbClr val="FFFFFF"/>
                  </a:outerShdw>
                </a:effectLst>
                <a:latin typeface="Times New Roman" pitchFamily="18" charset="0"/>
                <a:cs typeface="Times New Roman" pitchFamily="18" charset="0"/>
              </a:rPr>
              <a:t> </a:t>
            </a:r>
            <a:r>
              <a:rPr lang="en-US" altLang="ru-RU" sz="1400" b="0" dirty="0" smtClean="0">
                <a:solidFill>
                  <a:schemeClr val="tx1"/>
                </a:solidFill>
                <a:effectLst>
                  <a:outerShdw blurRad="38100" dist="38100" dir="2700000" algn="tl">
                    <a:srgbClr val="FFFFFF"/>
                  </a:outerShdw>
                </a:effectLst>
                <a:latin typeface="Times New Roman" pitchFamily="18" charset="0"/>
                <a:cs typeface="Times New Roman" pitchFamily="18" charset="0"/>
              </a:rPr>
              <a:t>in the largest</a:t>
            </a:r>
          </a:p>
          <a:p>
            <a:pPr>
              <a:buSzPct val="100000"/>
              <a:defRPr/>
            </a:pPr>
            <a:r>
              <a:rPr lang="en-US" altLang="ru-RU" sz="1400" b="0" dirty="0" smtClean="0">
                <a:solidFill>
                  <a:schemeClr val="tx1"/>
                </a:solidFill>
                <a:effectLst>
                  <a:outerShdw blurRad="38100" dist="38100" dir="2700000" algn="tl">
                    <a:srgbClr val="FFFFFF"/>
                  </a:outerShdw>
                </a:effectLst>
                <a:latin typeface="Times New Roman" pitchFamily="18" charset="0"/>
                <a:cs typeface="Times New Roman" pitchFamily="18" charset="0"/>
              </a:rPr>
              <a:t>Black Sea city - </a:t>
            </a:r>
            <a:r>
              <a:rPr lang="en-US" altLang="ru-RU" sz="1400" b="0" dirty="0" err="1" smtClean="0">
                <a:solidFill>
                  <a:schemeClr val="tx1"/>
                </a:solidFill>
                <a:effectLst>
                  <a:outerShdw blurRad="38100" dist="38100" dir="2700000" algn="tl">
                    <a:srgbClr val="FFFFFF"/>
                  </a:outerShdw>
                </a:effectLst>
                <a:latin typeface="Times New Roman" pitchFamily="18" charset="0"/>
                <a:cs typeface="Times New Roman" pitchFamily="18" charset="0"/>
              </a:rPr>
              <a:t>Odesa</a:t>
            </a:r>
            <a:r>
              <a:rPr lang="en-US" altLang="ru-RU" sz="1400" b="0" dirty="0" smtClean="0">
                <a:solidFill>
                  <a:schemeClr val="tx1"/>
                </a:solidFill>
                <a:effectLst>
                  <a:outerShdw blurRad="38100" dist="38100" dir="2700000" algn="tl">
                    <a:srgbClr val="FFFFFF"/>
                  </a:outerShdw>
                </a:effectLst>
                <a:latin typeface="Times New Roman" pitchFamily="18" charset="0"/>
                <a:cs typeface="Times New Roman" pitchFamily="18" charset="0"/>
              </a:rPr>
              <a:t>, which is an important cultural, scientific, recreational and industrial centre.  </a:t>
            </a:r>
            <a:endParaRPr lang="en-US" altLang="ru-RU" sz="1400" b="0" dirty="0">
              <a:solidFill>
                <a:schemeClr val="tx1"/>
              </a:solidFill>
              <a:effectLst>
                <a:outerShdw blurRad="38100" dist="38100" dir="2700000" algn="tl">
                  <a:srgbClr val="FFFFFF"/>
                </a:outerShdw>
              </a:effectLst>
              <a:latin typeface="Times New Roman" pitchFamily="18" charset="0"/>
              <a:cs typeface="Times New Roman" pitchFamily="18" charset="0"/>
            </a:endParaRPr>
          </a:p>
        </p:txBody>
      </p:sp>
      <p:sp>
        <p:nvSpPr>
          <p:cNvPr id="9" name="Rectangle 3"/>
          <p:cNvSpPr>
            <a:spLocks noChangeArrowheads="1"/>
          </p:cNvSpPr>
          <p:nvPr/>
        </p:nvSpPr>
        <p:spPr bwMode="auto">
          <a:xfrm>
            <a:off x="0" y="0"/>
            <a:ext cx="6877050" cy="1079500"/>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a:solidFill>
                  <a:schemeClr val="tx1"/>
                </a:solidFill>
                <a:latin typeface="Times New Roman" pitchFamily="18" charset="0"/>
                <a:cs typeface="Times New Roman" pitchFamily="18" charset="0"/>
              </a:rPr>
              <a:t>PART</a:t>
            </a:r>
            <a:r>
              <a:rPr lang="ru-RU" altLang="ru-RU" sz="2300" dirty="0">
                <a:solidFill>
                  <a:schemeClr val="tx1"/>
                </a:solidFill>
                <a:latin typeface="Times New Roman" pitchFamily="18" charset="0"/>
                <a:cs typeface="Times New Roman" pitchFamily="18" charset="0"/>
              </a:rPr>
              <a:t> 1. </a:t>
            </a:r>
            <a:r>
              <a:rPr lang="en-US" altLang="ru-RU" sz="2300" dirty="0" err="1" smtClean="0">
                <a:solidFill>
                  <a:schemeClr val="tx1"/>
                </a:solidFill>
                <a:latin typeface="Times New Roman" pitchFamily="18" charset="0"/>
                <a:cs typeface="Times New Roman" pitchFamily="18" charset="0"/>
              </a:rPr>
              <a:t>Odesa</a:t>
            </a:r>
            <a:endParaRPr lang="en-US" altLang="ru-RU" sz="2300" dirty="0">
              <a:solidFill>
                <a:schemeClr val="tx1"/>
              </a:solidFill>
              <a:latin typeface="Times New Roman" pitchFamily="18" charset="0"/>
              <a:cs typeface="Times New Roman" pitchFamily="18" charset="0"/>
            </a:endParaRPr>
          </a:p>
        </p:txBody>
      </p:sp>
      <p:sp>
        <p:nvSpPr>
          <p:cNvPr id="12" name="Rectangle 6"/>
          <p:cNvSpPr>
            <a:spLocks noChangeArrowheads="1"/>
          </p:cNvSpPr>
          <p:nvPr/>
        </p:nvSpPr>
        <p:spPr bwMode="auto">
          <a:xfrm>
            <a:off x="0" y="9490075"/>
            <a:ext cx="6877050" cy="301625"/>
          </a:xfrm>
          <a:prstGeom prst="rect">
            <a:avLst/>
          </a:prstGeom>
          <a:solidFill>
            <a:srgbClr val="FFFF66">
              <a:alpha val="80000"/>
            </a:srgbClr>
          </a:solidFill>
          <a:ln>
            <a:noFill/>
          </a:ln>
          <a:effectLs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buSzPct val="100000"/>
              <a:defRPr/>
            </a:pPr>
            <a:r>
              <a:rPr lang="ru-RU" altLang="ru-RU" sz="1600" b="0" dirty="0">
                <a:solidFill>
                  <a:schemeClr val="tx1"/>
                </a:solidFill>
                <a:effectLst>
                  <a:outerShdw blurRad="38100" dist="38100" dir="2700000" algn="tl">
                    <a:srgbClr val="000000"/>
                  </a:outerShdw>
                </a:effectLst>
                <a:cs typeface="+mn-cs"/>
              </a:rPr>
              <a:t>   </a:t>
            </a:r>
            <a:r>
              <a:rPr lang="en-US" altLang="ru-RU" sz="1600" b="0" dirty="0" smtClean="0">
                <a:solidFill>
                  <a:schemeClr val="tx1"/>
                </a:solidFill>
                <a:latin typeface="Times New Roman" pitchFamily="18" charset="0"/>
                <a:cs typeface="Times New Roman" pitchFamily="18" charset="0"/>
              </a:rPr>
              <a:t>6 </a:t>
            </a:r>
            <a:r>
              <a:rPr lang="ru-RU" altLang="ru-RU" sz="1600" b="0" dirty="0" smtClean="0">
                <a:solidFill>
                  <a:schemeClr val="tx1"/>
                </a:solidFill>
                <a:latin typeface="Times New Roman" pitchFamily="18" charset="0"/>
                <a:cs typeface="Times New Roman" pitchFamily="18" charset="0"/>
              </a:rPr>
              <a:t>  </a:t>
            </a:r>
            <a:r>
              <a:rPr lang="en-US" altLang="ru-RU" sz="1600" b="0" dirty="0" smtClean="0">
                <a:solidFill>
                  <a:schemeClr val="tx1"/>
                </a:solidFill>
                <a:latin typeface="Times New Roman" pitchFamily="18" charset="0"/>
                <a:cs typeface="Times New Roman" pitchFamily="18" charset="0"/>
              </a:rPr>
              <a:t>        </a:t>
            </a:r>
            <a:r>
              <a:rPr lang="en-US" altLang="ru-RU" sz="1600" dirty="0" err="1" smtClean="0">
                <a:solidFill>
                  <a:schemeClr val="tx1"/>
                </a:solidFill>
                <a:latin typeface="Times New Roman" pitchFamily="18" charset="0"/>
                <a:cs typeface="Times New Roman" pitchFamily="18" charset="0"/>
              </a:rPr>
              <a:t>Odesa</a:t>
            </a:r>
            <a:r>
              <a:rPr lang="en-US" altLang="ru-RU" sz="1600" dirty="0" smtClean="0">
                <a:solidFill>
                  <a:schemeClr val="tx1"/>
                </a:solidFill>
                <a:latin typeface="Times New Roman" pitchFamily="18" charset="0"/>
                <a:cs typeface="Times New Roman" pitchFamily="18" charset="0"/>
              </a:rPr>
              <a:t> I. I. MECHNIKOV </a:t>
            </a:r>
            <a:r>
              <a:rPr lang="en-US" altLang="ru-RU" sz="1600" dirty="0">
                <a:solidFill>
                  <a:schemeClr val="tx1"/>
                </a:solidFill>
                <a:latin typeface="Times New Roman" pitchFamily="18" charset="0"/>
                <a:cs typeface="Times New Roman" pitchFamily="18" charset="0"/>
              </a:rPr>
              <a:t>NATIONAL UNIVERSITY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0" y="4521200"/>
            <a:ext cx="6877050" cy="1296988"/>
          </a:xfrm>
          <a:prstGeom prst="rect">
            <a:avLst/>
          </a:prstGeom>
          <a:gradFill rotWithShape="0">
            <a:gsLst>
              <a:gs pos="100000">
                <a:schemeClr val="bg1"/>
              </a:gs>
              <a:gs pos="100000">
                <a:srgbClr val="9966FF"/>
              </a:gs>
            </a:gsLst>
            <a:lin ang="10800000" scaled="1"/>
          </a:gradFill>
          <a:ln>
            <a:noFill/>
          </a:ln>
        </p:spPr>
        <p:txBody>
          <a:bodyPr wrap="none" anchor="ctr"/>
          <a:lstStyle/>
          <a:p>
            <a:pPr>
              <a:buClr>
                <a:srgbClr val="000000"/>
              </a:buClr>
              <a:buSzPct val="100000"/>
              <a:buFont typeface="Times New Roman" pitchFamily="18" charset="0"/>
              <a:buNone/>
              <a:defRPr/>
            </a:pPr>
            <a:endParaRPr lang="ru-RU" altLang="ru-RU"/>
          </a:p>
        </p:txBody>
      </p:sp>
      <p:pic>
        <p:nvPicPr>
          <p:cNvPr id="21507" name="Picture 2"/>
          <p:cNvPicPr>
            <a:picLocks noChangeAspect="1" noChangeArrowheads="1"/>
          </p:cNvPicPr>
          <p:nvPr/>
        </p:nvPicPr>
        <p:blipFill>
          <a:blip r:embed="rId3" cstate="print"/>
          <a:srcRect/>
          <a:stretch>
            <a:fillRect/>
          </a:stretch>
        </p:blipFill>
        <p:spPr bwMode="auto">
          <a:xfrm>
            <a:off x="0" y="4737100"/>
            <a:ext cx="4159250" cy="3021013"/>
          </a:xfrm>
          <a:prstGeom prst="rect">
            <a:avLst/>
          </a:prstGeom>
          <a:noFill/>
          <a:ln w="9525">
            <a:noFill/>
            <a:round/>
            <a:headEnd/>
            <a:tailEnd/>
          </a:ln>
        </p:spPr>
      </p:pic>
      <p:pic>
        <p:nvPicPr>
          <p:cNvPr id="21508" name="Picture 3"/>
          <p:cNvPicPr>
            <a:picLocks noChangeAspect="1" noChangeArrowheads="1"/>
          </p:cNvPicPr>
          <p:nvPr/>
        </p:nvPicPr>
        <p:blipFill>
          <a:blip r:embed="rId4" cstate="print"/>
          <a:srcRect/>
          <a:stretch>
            <a:fillRect/>
          </a:stretch>
        </p:blipFill>
        <p:spPr bwMode="auto">
          <a:xfrm>
            <a:off x="0" y="1497013"/>
            <a:ext cx="4114800" cy="2879725"/>
          </a:xfrm>
          <a:prstGeom prst="rect">
            <a:avLst/>
          </a:prstGeom>
          <a:noFill/>
          <a:ln w="9525">
            <a:noFill/>
            <a:round/>
            <a:headEnd/>
            <a:tailEnd/>
          </a:ln>
        </p:spPr>
      </p:pic>
      <p:sp>
        <p:nvSpPr>
          <p:cNvPr id="21509" name="Text Box 4"/>
          <p:cNvSpPr txBox="1">
            <a:spLocks noChangeArrowheads="1"/>
          </p:cNvSpPr>
          <p:nvPr/>
        </p:nvSpPr>
        <p:spPr bwMode="auto">
          <a:xfrm>
            <a:off x="3725763" y="345282"/>
            <a:ext cx="2952750" cy="9056688"/>
          </a:xfrm>
          <a:prstGeom prst="rect">
            <a:avLst/>
          </a:prstGeom>
          <a:solidFill>
            <a:schemeClr val="bg1">
              <a:alpha val="81960"/>
            </a:schemeClr>
          </a:solidFill>
          <a:ln w="9525">
            <a:noFill/>
            <a:miter lim="800000"/>
            <a:headEnd/>
            <a:tailEnd/>
          </a:ln>
        </p:spPr>
        <p:txBody>
          <a:bodyPr/>
          <a:lstStyle/>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300" b="0" dirty="0">
              <a:solidFill>
                <a:srgbClr val="000000"/>
              </a:solidFill>
              <a:latin typeface="Comic Sans MS" pitchFamily="66" charset="0"/>
            </a:endParaRPr>
          </a:p>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300" b="0" dirty="0">
              <a:solidFill>
                <a:srgbClr val="000000"/>
              </a:solidFill>
              <a:latin typeface="Comic Sans MS" pitchFamily="66" charset="0"/>
            </a:endParaRPr>
          </a:p>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300" b="0" dirty="0">
              <a:solidFill>
                <a:srgbClr val="000000"/>
              </a:solidFill>
              <a:latin typeface="Comic Sans MS" pitchFamily="66" charset="0"/>
            </a:endParaRPr>
          </a:p>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300" b="0" dirty="0">
              <a:solidFill>
                <a:srgbClr val="000000"/>
              </a:solidFill>
              <a:latin typeface="Comic Sans MS" pitchFamily="66" charset="0"/>
            </a:endParaRPr>
          </a:p>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300" b="0" dirty="0">
              <a:solidFill>
                <a:srgbClr val="000000"/>
              </a:solidFill>
              <a:latin typeface="Comic Sans MS" pitchFamily="66" charset="0"/>
            </a:endParaRPr>
          </a:p>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300" b="0" dirty="0">
              <a:solidFill>
                <a:srgbClr val="000000"/>
              </a:solidFill>
              <a:latin typeface="Comic Sans MS" pitchFamily="66"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uk-UA" altLang="ru-RU" sz="1400" b="0" dirty="0">
              <a:solidFill>
                <a:schemeClr val="tx1"/>
              </a:solidFill>
              <a:latin typeface="Comic Sans MS" pitchFamily="66"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rgbClr val="000000"/>
                </a:solidFill>
                <a:latin typeface="Times New Roman" pitchFamily="18" charset="0"/>
                <a:cs typeface="Times New Roman" pitchFamily="18" charset="0"/>
              </a:rPr>
              <a:t>As the economic capital of the Southern Ukraine, Odessa has attracted the attention of not only businessmen but also of artists. One of the first Opera Houses in Eastern Europe was opened here, and the oldest museum in Ukraine.</a:t>
            </a: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b="0" dirty="0" smtClean="0">
              <a:solidFill>
                <a:srgbClr val="000000"/>
              </a:solidFill>
              <a:latin typeface="Times New Roman" pitchFamily="18"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rgbClr val="000000"/>
                </a:solidFill>
                <a:latin typeface="Times New Roman" pitchFamily="18" charset="0"/>
                <a:cs typeface="Times New Roman" pitchFamily="18" charset="0"/>
              </a:rPr>
              <a:t>Famous poets and writers, artists, sculptors lived and worked in the city - O. Pushkin, M. Gogol, L. </a:t>
            </a:r>
            <a:r>
              <a:rPr lang="en-US" altLang="ru-RU" sz="1400" b="0" dirty="0" err="1" smtClean="0">
                <a:solidFill>
                  <a:srgbClr val="000000"/>
                </a:solidFill>
                <a:latin typeface="Times New Roman" pitchFamily="18" charset="0"/>
                <a:cs typeface="Times New Roman" pitchFamily="18" charset="0"/>
              </a:rPr>
              <a:t>Ukrainka</a:t>
            </a:r>
            <a:r>
              <a:rPr lang="en-US" altLang="ru-RU" sz="1400" b="0" dirty="0" smtClean="0">
                <a:solidFill>
                  <a:srgbClr val="000000"/>
                </a:solidFill>
                <a:latin typeface="Times New Roman" pitchFamily="18" charset="0"/>
                <a:cs typeface="Times New Roman" pitchFamily="18" charset="0"/>
              </a:rPr>
              <a:t>, I. Bunin, J. Babel, K. </a:t>
            </a:r>
            <a:r>
              <a:rPr lang="en-US" altLang="ru-RU" sz="1400" b="0" dirty="0" err="1" smtClean="0">
                <a:solidFill>
                  <a:srgbClr val="000000"/>
                </a:solidFill>
                <a:latin typeface="Times New Roman" pitchFamily="18" charset="0"/>
                <a:cs typeface="Times New Roman" pitchFamily="18" charset="0"/>
              </a:rPr>
              <a:t>Paustovsky</a:t>
            </a:r>
            <a:r>
              <a:rPr lang="en-US" altLang="ru-RU" sz="1400" b="0" dirty="0" smtClean="0">
                <a:solidFill>
                  <a:srgbClr val="000000"/>
                </a:solidFill>
                <a:latin typeface="Times New Roman" pitchFamily="18" charset="0"/>
                <a:cs typeface="Times New Roman" pitchFamily="18" charset="0"/>
              </a:rPr>
              <a:t>, V. (</a:t>
            </a:r>
            <a:r>
              <a:rPr lang="en-US" altLang="ru-RU" sz="1400" b="0" dirty="0" err="1" smtClean="0">
                <a:solidFill>
                  <a:srgbClr val="000000"/>
                </a:solidFill>
                <a:latin typeface="Times New Roman" pitchFamily="18" charset="0"/>
                <a:cs typeface="Times New Roman" pitchFamily="18" charset="0"/>
              </a:rPr>
              <a:t>Zeev</a:t>
            </a:r>
            <a:r>
              <a:rPr lang="en-US" altLang="ru-RU" sz="1400" b="0" dirty="0" smtClean="0">
                <a:solidFill>
                  <a:srgbClr val="000000"/>
                </a:solidFill>
                <a:latin typeface="Times New Roman" pitchFamily="18" charset="0"/>
                <a:cs typeface="Times New Roman" pitchFamily="18" charset="0"/>
              </a:rPr>
              <a:t>) </a:t>
            </a:r>
            <a:r>
              <a:rPr lang="en-US" altLang="ru-RU" sz="1400" b="0" dirty="0" err="1" smtClean="0">
                <a:solidFill>
                  <a:srgbClr val="000000"/>
                </a:solidFill>
                <a:latin typeface="Times New Roman" pitchFamily="18" charset="0"/>
                <a:cs typeface="Times New Roman" pitchFamily="18" charset="0"/>
              </a:rPr>
              <a:t>Zhabotinsky</a:t>
            </a:r>
            <a:r>
              <a:rPr lang="en-US" altLang="ru-RU" sz="1400" b="0" dirty="0" smtClean="0">
                <a:solidFill>
                  <a:srgbClr val="000000"/>
                </a:solidFill>
                <a:latin typeface="Times New Roman" pitchFamily="18" charset="0"/>
                <a:cs typeface="Times New Roman" pitchFamily="18" charset="0"/>
              </a:rPr>
              <a:t>, K. </a:t>
            </a:r>
            <a:r>
              <a:rPr lang="en-US" altLang="ru-RU" sz="1400" b="0" dirty="0" err="1" smtClean="0">
                <a:solidFill>
                  <a:srgbClr val="000000"/>
                </a:solidFill>
                <a:latin typeface="Times New Roman" pitchFamily="18" charset="0"/>
                <a:cs typeface="Times New Roman" pitchFamily="18" charset="0"/>
              </a:rPr>
              <a:t>Kostandi</a:t>
            </a:r>
            <a:r>
              <a:rPr lang="en-US" altLang="ru-RU" sz="1400" b="0" dirty="0" smtClean="0">
                <a:solidFill>
                  <a:srgbClr val="000000"/>
                </a:solidFill>
                <a:latin typeface="Times New Roman" pitchFamily="18" charset="0"/>
                <a:cs typeface="Times New Roman" pitchFamily="18" charset="0"/>
              </a:rPr>
              <a:t>, I. .</a:t>
            </a:r>
            <a:r>
              <a:rPr lang="en-US" altLang="ru-RU" sz="1400" b="0" dirty="0" err="1" smtClean="0">
                <a:solidFill>
                  <a:srgbClr val="000000"/>
                </a:solidFill>
                <a:latin typeface="Times New Roman" pitchFamily="18" charset="0"/>
                <a:cs typeface="Times New Roman" pitchFamily="18" charset="0"/>
              </a:rPr>
              <a:t>Aivazovsky</a:t>
            </a:r>
            <a:r>
              <a:rPr lang="en-US" altLang="ru-RU" sz="1400" b="0" dirty="0" smtClean="0">
                <a:solidFill>
                  <a:srgbClr val="000000"/>
                </a:solidFill>
                <a:latin typeface="Times New Roman" pitchFamily="18" charset="0"/>
                <a:cs typeface="Times New Roman" pitchFamily="18" charset="0"/>
              </a:rPr>
              <a:t>, B. Edwards and many others.</a:t>
            </a: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b="0" dirty="0" smtClean="0">
              <a:solidFill>
                <a:srgbClr val="000000"/>
              </a:solidFill>
              <a:latin typeface="Times New Roman" pitchFamily="18"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rgbClr val="000000"/>
                </a:solidFill>
                <a:latin typeface="Times New Roman" pitchFamily="18" charset="0"/>
                <a:cs typeface="Times New Roman" pitchFamily="18" charset="0"/>
              </a:rPr>
              <a:t>Representatives of more than a hundred nationalities created a colorful image of the city with diverse culture.</a:t>
            </a: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b="0" dirty="0" smtClean="0">
              <a:solidFill>
                <a:srgbClr val="000000"/>
              </a:solidFill>
              <a:latin typeface="Times New Roman" pitchFamily="18"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rgbClr val="000000"/>
                </a:solidFill>
                <a:latin typeface="Times New Roman" pitchFamily="18" charset="0"/>
                <a:cs typeface="Times New Roman" pitchFamily="18" charset="0"/>
              </a:rPr>
              <a:t>Today, there are ten major theaters, a film studio, and almost 50 museums in Odessa. The city hosts international festivals of music, dance and films.</a:t>
            </a: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ltLang="ru-RU" sz="1400" b="0" dirty="0" smtClean="0">
              <a:solidFill>
                <a:srgbClr val="000000"/>
              </a:solidFill>
              <a:latin typeface="Times New Roman" pitchFamily="18" charset="0"/>
              <a:cs typeface="Times New Roman" pitchFamily="18" charset="0"/>
            </a:endParaRPr>
          </a:p>
          <a:p>
            <a:pPr marL="342900" indent="-339725">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rgbClr val="000000"/>
                </a:solidFill>
                <a:latin typeface="Times New Roman" pitchFamily="18" charset="0"/>
                <a:cs typeface="Times New Roman" pitchFamily="18" charset="0"/>
              </a:rPr>
              <a:t>The most famous cultural events of the city are the International Film Festival, the celebration of the foundation of Odessa, </a:t>
            </a:r>
            <a:r>
              <a:rPr lang="en-US" altLang="ru-RU" sz="1400" b="0" dirty="0" err="1" smtClean="0">
                <a:solidFill>
                  <a:srgbClr val="000000"/>
                </a:solidFill>
                <a:latin typeface="Times New Roman" pitchFamily="18" charset="0"/>
                <a:cs typeface="Times New Roman" pitchFamily="18" charset="0"/>
              </a:rPr>
              <a:t>Humorine</a:t>
            </a:r>
            <a:r>
              <a:rPr lang="en-US" altLang="ru-RU" sz="1400" b="0" dirty="0" smtClean="0">
                <a:solidFill>
                  <a:srgbClr val="000000"/>
                </a:solidFill>
                <a:latin typeface="Times New Roman" pitchFamily="18" charset="0"/>
                <a:cs typeface="Times New Roman" pitchFamily="18" charset="0"/>
              </a:rPr>
              <a:t> - the annual festival on the Day of Humor (April 1).</a:t>
            </a:r>
            <a:endParaRPr lang="ru-RU" altLang="ru-RU" sz="1400" b="0" dirty="0">
              <a:solidFill>
                <a:srgbClr val="000000"/>
              </a:solidFill>
              <a:latin typeface="Times New Roman" pitchFamily="18" charset="0"/>
              <a:cs typeface="Times New Roman" pitchFamily="18" charset="0"/>
            </a:endParaRPr>
          </a:p>
          <a:p>
            <a:pPr marL="342900" indent="-339725">
              <a:lnSpc>
                <a:spcPct val="80000"/>
              </a:lnSpc>
              <a:spcBef>
                <a:spcPts val="325"/>
              </a:spcBef>
              <a:buSzPct val="65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ru-RU" altLang="ru-RU" sz="1300" b="0" dirty="0">
              <a:solidFill>
                <a:srgbClr val="000000"/>
              </a:solidFill>
              <a:latin typeface="Comic Sans MS" pitchFamily="66" charset="0"/>
            </a:endParaRPr>
          </a:p>
        </p:txBody>
      </p:sp>
      <p:sp>
        <p:nvSpPr>
          <p:cNvPr id="8" name="Rectangle 5"/>
          <p:cNvSpPr>
            <a:spLocks noChangeArrowheads="1"/>
          </p:cNvSpPr>
          <p:nvPr/>
        </p:nvSpPr>
        <p:spPr bwMode="auto">
          <a:xfrm>
            <a:off x="3725863" y="9490075"/>
            <a:ext cx="2879725" cy="292100"/>
          </a:xfrm>
          <a:prstGeom prst="rect">
            <a:avLst/>
          </a:prstGeom>
          <a:solidFill>
            <a:srgbClr val="FFFF66">
              <a:alpha val="80000"/>
            </a:srgbClr>
          </a:solid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Tahoma" pitchFamily="32" charset="0"/>
                <a:ea typeface="SimSun" charset="-122"/>
              </a:defRPr>
            </a:lvl9pPr>
          </a:lstStyle>
          <a:p>
            <a:pPr>
              <a:lnSpc>
                <a:spcPct val="80000"/>
              </a:lnSpc>
              <a:spcBef>
                <a:spcPts val="400"/>
              </a:spcBef>
              <a:buSzPct val="80000"/>
              <a:defRPr/>
            </a:pPr>
            <a:r>
              <a:rPr lang="en-US" altLang="ru-RU" sz="1600" dirty="0">
                <a:solidFill>
                  <a:schemeClr val="tx1"/>
                </a:solidFill>
                <a:latin typeface="Times New Roman" pitchFamily="18" charset="0"/>
                <a:cs typeface="Times New Roman" pitchFamily="18" charset="0"/>
              </a:rPr>
              <a:t>WWW.ONU.EDU.UA</a:t>
            </a:r>
            <a:r>
              <a:rPr lang="ru-RU" altLang="ru-RU" sz="1600" b="0" dirty="0">
                <a:solidFill>
                  <a:schemeClr val="tx1"/>
                </a:solidFill>
                <a:latin typeface="Times New Roman" pitchFamily="18" charset="0"/>
                <a:cs typeface="Times New Roman" pitchFamily="18" charset="0"/>
              </a:rPr>
              <a:t>   </a:t>
            </a:r>
            <a:r>
              <a:rPr lang="ru-RU" altLang="ru-RU" sz="1600" b="0" dirty="0">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1600" b="0" dirty="0" smtClean="0">
                <a:effectLst>
                  <a:outerShdw blurRad="38100" dist="38100" dir="2700000" algn="tl">
                    <a:srgbClr val="000000">
                      <a:alpha val="43137"/>
                    </a:srgbClr>
                  </a:outerShdw>
                </a:effectLst>
                <a:latin typeface="Times New Roman" pitchFamily="18" charset="0"/>
                <a:cs typeface="Times New Roman" pitchFamily="18" charset="0"/>
              </a:rPr>
              <a:t>7</a:t>
            </a:r>
            <a:endParaRPr lang="ru-RU" altLang="ru-RU" sz="1600"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Прямоугольник 8"/>
          <p:cNvSpPr/>
          <p:nvPr/>
        </p:nvSpPr>
        <p:spPr>
          <a:xfrm>
            <a:off x="341387" y="7834114"/>
            <a:ext cx="3435350" cy="686342"/>
          </a:xfrm>
          <a:prstGeom prst="rect">
            <a:avLst/>
          </a:prstGeom>
        </p:spPr>
        <p:txBody>
          <a:bodyPr>
            <a:spAutoFit/>
          </a:bodyPr>
          <a:lstStyle/>
          <a:p>
            <a:pPr marL="342900" indent="-339725" algn="just">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rgbClr val="000000"/>
                </a:solidFill>
                <a:latin typeface="Times New Roman" pitchFamily="18" charset="0"/>
                <a:cs typeface="Times New Roman" pitchFamily="18" charset="0"/>
              </a:rPr>
              <a:t>Odessa is the center of diplomatic missions</a:t>
            </a:r>
          </a:p>
          <a:p>
            <a:pPr marL="342900" indent="-339725" algn="just">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rgbClr val="000000"/>
                </a:solidFill>
                <a:latin typeface="Times New Roman" pitchFamily="18" charset="0"/>
                <a:cs typeface="Times New Roman" pitchFamily="18" charset="0"/>
              </a:rPr>
              <a:t>of different levels: Consulates General,</a:t>
            </a:r>
          </a:p>
          <a:p>
            <a:pPr marL="342900" indent="-339725" algn="just">
              <a:lnSpc>
                <a:spcPct val="80000"/>
              </a:lnSpc>
              <a:spcBef>
                <a:spcPts val="325"/>
              </a:spcBef>
              <a:buSzPct val="65000"/>
              <a:buFont typeface="Times New Roman" pitchFamily="18"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ru-RU" sz="1400" b="0" dirty="0" smtClean="0">
                <a:solidFill>
                  <a:srgbClr val="000000"/>
                </a:solidFill>
                <a:latin typeface="Times New Roman" pitchFamily="18" charset="0"/>
                <a:cs typeface="Times New Roman" pitchFamily="18" charset="0"/>
              </a:rPr>
              <a:t>Centers of culture, etc.</a:t>
            </a:r>
            <a:endParaRPr lang="ru-RU" altLang="ru-RU" b="0" dirty="0">
              <a:solidFill>
                <a:srgbClr val="000000"/>
              </a:solidFill>
              <a:latin typeface="Times New Roman" pitchFamily="18" charset="0"/>
              <a:cs typeface="Times New Roman" pitchFamily="18" charset="0"/>
            </a:endParaRPr>
          </a:p>
        </p:txBody>
      </p:sp>
      <p:sp>
        <p:nvSpPr>
          <p:cNvPr id="10" name="Text Box 5"/>
          <p:cNvSpPr txBox="1">
            <a:spLocks noChangeArrowheads="1"/>
          </p:cNvSpPr>
          <p:nvPr/>
        </p:nvSpPr>
        <p:spPr bwMode="auto">
          <a:xfrm>
            <a:off x="0" y="0"/>
            <a:ext cx="6877050" cy="792163"/>
          </a:xfrm>
          <a:prstGeom prst="rect">
            <a:avLst/>
          </a:prstGeom>
          <a:gradFill rotWithShape="0">
            <a:gsLst>
              <a:gs pos="0">
                <a:srgbClr val="FFEFD1"/>
              </a:gs>
              <a:gs pos="64999">
                <a:srgbClr val="F0EBD5"/>
              </a:gs>
              <a:gs pos="100000">
                <a:srgbClr val="D1C39F"/>
              </a:gs>
            </a:gsLst>
            <a:lin ang="5400000"/>
          </a:gradFill>
          <a:ln w="9525">
            <a:noFill/>
            <a:miter lim="800000"/>
            <a:headEnd/>
            <a:tailEnd/>
          </a:ln>
        </p:spPr>
        <p:txBody>
          <a:bodyPr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300" dirty="0">
                <a:solidFill>
                  <a:schemeClr val="tx1"/>
                </a:solidFill>
                <a:latin typeface="Times New Roman" pitchFamily="18" charset="0"/>
                <a:cs typeface="Times New Roman" pitchFamily="18" charset="0"/>
              </a:rPr>
              <a:t>CULTURAL LIFE OF “PEARL OF THE BLACK SEA”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Garamond"/>
        <a:ea typeface="SimSun"/>
        <a:cs typeface="SimSun"/>
      </a:majorFont>
      <a:minorFont>
        <a:latin typeface="Arial"/>
        <a:ea typeface="SimSun"/>
        <a:cs typeface="SimSu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1" i="0" u="none" strike="noStrike" cap="none" normalizeH="0" baseline="0" smtClean="0">
            <a:ln>
              <a:noFill/>
            </a:ln>
            <a:solidFill>
              <a:schemeClr val="bg1"/>
            </a:solidFill>
            <a:effectLst/>
            <a:latin typeface="Tahoma"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1" i="0" u="none" strike="noStrike" cap="none" normalizeH="0" baseline="0" smtClean="0">
            <a:ln>
              <a:noFill/>
            </a:ln>
            <a:solidFill>
              <a:schemeClr val="bg1"/>
            </a:solidFill>
            <a:effectLst/>
            <a:latin typeface="Tahoma" pitchFamily="32"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18483</TotalTime>
  <Words>8683</Words>
  <Application>Microsoft Office PowerPoint</Application>
  <PresentationFormat>Произвольный</PresentationFormat>
  <Paragraphs>1074</Paragraphs>
  <Slides>51</Slides>
  <Notes>35</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User</cp:lastModifiedBy>
  <cp:revision>1990</cp:revision>
  <cp:lastPrinted>1601-01-01T00:00:00Z</cp:lastPrinted>
  <dcterms:created xsi:type="dcterms:W3CDTF">2010-02-23T10:04:55Z</dcterms:created>
  <dcterms:modified xsi:type="dcterms:W3CDTF">2019-10-10T07:51:08Z</dcterms:modified>
</cp:coreProperties>
</file>