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3" r:id="rId4"/>
    <p:sldId id="259" r:id="rId5"/>
    <p:sldId id="260" r:id="rId6"/>
    <p:sldId id="266" r:id="rId7"/>
    <p:sldId id="267"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2" autoAdjust="0"/>
    <p:restoredTop sz="94660"/>
  </p:normalViewPr>
  <p:slideViewPr>
    <p:cSldViewPr snapToGrid="0">
      <p:cViewPr varScale="1">
        <p:scale>
          <a:sx n="54" d="100"/>
          <a:sy n="54" d="100"/>
        </p:scale>
        <p:origin x="50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FFECF2D-0A9C-46C0-8CBA-1730722674A6}" type="datetimeFigureOut">
              <a:rPr lang="ru-RU" smtClean="0"/>
              <a:t>18.04.2023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72026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FFECF2D-0A9C-46C0-8CBA-1730722674A6}" type="datetimeFigureOut">
              <a:rPr lang="ru-RU" smtClean="0"/>
              <a:t>18.04.2023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1406599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FFECF2D-0A9C-46C0-8CBA-1730722674A6}" type="datetimeFigureOut">
              <a:rPr lang="ru-RU" smtClean="0"/>
              <a:t>18.04.2023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21D89-44E4-42AB-A518-4AE579C28736}"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83055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FFECF2D-0A9C-46C0-8CBA-1730722674A6}" type="datetimeFigureOut">
              <a:rPr lang="ru-RU" smtClean="0"/>
              <a:t>18.04.2023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59711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FFECF2D-0A9C-46C0-8CBA-1730722674A6}" type="datetimeFigureOut">
              <a:rPr lang="ru-RU" smtClean="0"/>
              <a:t>18.04.2023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21D89-44E4-42AB-A518-4AE579C2873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79579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FFECF2D-0A9C-46C0-8CBA-1730722674A6}" type="datetimeFigureOut">
              <a:rPr lang="ru-RU" smtClean="0"/>
              <a:t>18.04.2023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627649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FFECF2D-0A9C-46C0-8CBA-1730722674A6}" type="datetimeFigureOut">
              <a:rPr lang="ru-RU" smtClean="0"/>
              <a:t>18.04.2023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133258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FFECF2D-0A9C-46C0-8CBA-1730722674A6}" type="datetimeFigureOut">
              <a:rPr lang="ru-RU" smtClean="0"/>
              <a:t>18.04.2023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1790540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FFECF2D-0A9C-46C0-8CBA-1730722674A6}" type="datetimeFigureOut">
              <a:rPr lang="ru-RU" smtClean="0"/>
              <a:t>18.04.2023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8377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FFECF2D-0A9C-46C0-8CBA-1730722674A6}" type="datetimeFigureOut">
              <a:rPr lang="ru-RU" smtClean="0"/>
              <a:t>18.04.2023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108906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FFECF2D-0A9C-46C0-8CBA-1730722674A6}" type="datetimeFigureOut">
              <a:rPr lang="ru-RU" smtClean="0"/>
              <a:t>18.04.2023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3854377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FFECF2D-0A9C-46C0-8CBA-1730722674A6}" type="datetimeFigureOut">
              <a:rPr lang="ru-RU" smtClean="0"/>
              <a:t>18.04.2023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102691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FFECF2D-0A9C-46C0-8CBA-1730722674A6}" type="datetimeFigureOut">
              <a:rPr lang="ru-RU" smtClean="0"/>
              <a:t>18.04.2023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2101766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ECF2D-0A9C-46C0-8CBA-1730722674A6}" type="datetimeFigureOut">
              <a:rPr lang="ru-RU" smtClean="0"/>
              <a:t>18.04.2023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1791753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FFECF2D-0A9C-46C0-8CBA-1730722674A6}" type="datetimeFigureOut">
              <a:rPr lang="ru-RU" smtClean="0"/>
              <a:t>18.04.2023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2628983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FFECF2D-0A9C-46C0-8CBA-1730722674A6}" type="datetimeFigureOut">
              <a:rPr lang="ru-RU" smtClean="0"/>
              <a:t>18.04.2023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721D89-44E4-42AB-A518-4AE579C28736}" type="slidenum">
              <a:rPr lang="ru-RU" smtClean="0"/>
              <a:t>‹#›</a:t>
            </a:fld>
            <a:endParaRPr lang="ru-RU"/>
          </a:p>
        </p:txBody>
      </p:sp>
    </p:spTree>
    <p:extLst>
      <p:ext uri="{BB962C8B-B14F-4D97-AF65-F5344CB8AC3E}">
        <p14:creationId xmlns:p14="http://schemas.microsoft.com/office/powerpoint/2010/main" val="409132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FFECF2D-0A9C-46C0-8CBA-1730722674A6}" type="datetimeFigureOut">
              <a:rPr lang="ru-RU" smtClean="0"/>
              <a:t>18.04.2023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4721D89-44E4-42AB-A518-4AE579C28736}" type="slidenum">
              <a:rPr lang="ru-RU" smtClean="0"/>
              <a:t>‹#›</a:t>
            </a:fld>
            <a:endParaRPr lang="ru-RU"/>
          </a:p>
        </p:txBody>
      </p:sp>
    </p:spTree>
    <p:extLst>
      <p:ext uri="{BB962C8B-B14F-4D97-AF65-F5344CB8AC3E}">
        <p14:creationId xmlns:p14="http://schemas.microsoft.com/office/powerpoint/2010/main" val="3440515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17095" y="561473"/>
            <a:ext cx="11405937" cy="5749679"/>
          </a:xfrm>
        </p:spPr>
        <p:txBody>
          <a:bodyPr>
            <a:normAutofit/>
          </a:bodyPr>
          <a:lstStyle/>
          <a:p>
            <a:pPr algn="ctr"/>
            <a:r>
              <a:rPr lang="uk-UA" sz="2800" b="1" dirty="0" smtClean="0">
                <a:solidFill>
                  <a:schemeClr val="tx1"/>
                </a:solidFill>
                <a:latin typeface="Times New Roman" panose="02020603050405020304" pitchFamily="18" charset="0"/>
                <a:cs typeface="Times New Roman" panose="02020603050405020304" pitchFamily="18" charset="0"/>
              </a:rPr>
              <a:t>ПОЛОЖЕННЯ</a:t>
            </a:r>
            <a:endParaRPr lang="ru-RU" sz="2800" dirty="0">
              <a:solidFill>
                <a:schemeClr val="tx1"/>
              </a:solidFill>
              <a:latin typeface="Times New Roman" panose="02020603050405020304" pitchFamily="18" charset="0"/>
              <a:cs typeface="Times New Roman" panose="02020603050405020304" pitchFamily="18" charset="0"/>
            </a:endParaRPr>
          </a:p>
          <a:p>
            <a:pPr algn="ctr"/>
            <a:r>
              <a:rPr lang="uk-UA" sz="2800" b="1" dirty="0">
                <a:solidFill>
                  <a:schemeClr val="tx1"/>
                </a:solidFill>
                <a:latin typeface="Times New Roman" panose="02020603050405020304" pitchFamily="18" charset="0"/>
                <a:cs typeface="Times New Roman" panose="02020603050405020304" pitchFamily="18" charset="0"/>
              </a:rPr>
              <a:t>ПРО </a:t>
            </a:r>
            <a:r>
              <a:rPr lang="ru-RU" sz="2800" b="1" dirty="0">
                <a:solidFill>
                  <a:schemeClr val="tx1"/>
                </a:solidFill>
                <a:latin typeface="Times New Roman" panose="02020603050405020304" pitchFamily="18" charset="0"/>
                <a:cs typeface="Times New Roman" panose="02020603050405020304" pitchFamily="18" charset="0"/>
              </a:rPr>
              <a:t>ЗДОБУТТЯ НАУКОВОГО СТУПЕНЯ ДОКТОРА </a:t>
            </a:r>
            <a:r>
              <a:rPr lang="uk-UA" sz="2800" b="1" dirty="0">
                <a:solidFill>
                  <a:schemeClr val="tx1"/>
                </a:solidFill>
                <a:latin typeface="Times New Roman" panose="02020603050405020304" pitchFamily="18" charset="0"/>
                <a:cs typeface="Times New Roman" panose="02020603050405020304" pitchFamily="18" charset="0"/>
              </a:rPr>
              <a:t>ФІЛОСОФІЇ</a:t>
            </a:r>
            <a:r>
              <a:rPr lang="ru-RU" sz="2800" b="1" dirty="0">
                <a:solidFill>
                  <a:schemeClr val="tx1"/>
                </a:solidFill>
                <a:latin typeface="Times New Roman" panose="02020603050405020304" pitchFamily="18" charset="0"/>
                <a:cs typeface="Times New Roman" panose="02020603050405020304" pitchFamily="18" charset="0"/>
              </a:rPr>
              <a:t> В ОДЕСЬКОМУ НАЦІОНАЛЬНОМУ УНІВЕРСИТЕТІ</a:t>
            </a:r>
            <a:endParaRPr lang="ru-RU" sz="2800" dirty="0">
              <a:solidFill>
                <a:schemeClr val="tx1"/>
              </a:solidFill>
              <a:latin typeface="Times New Roman" panose="02020603050405020304" pitchFamily="18" charset="0"/>
              <a:cs typeface="Times New Roman" panose="02020603050405020304" pitchFamily="18" charset="0"/>
            </a:endParaRPr>
          </a:p>
          <a:p>
            <a:pPr algn="ctr"/>
            <a:r>
              <a:rPr lang="ru-RU" sz="2800" b="1" dirty="0">
                <a:solidFill>
                  <a:schemeClr val="tx1"/>
                </a:solidFill>
                <a:latin typeface="Times New Roman" panose="02020603050405020304" pitchFamily="18" charset="0"/>
                <a:cs typeface="Times New Roman" panose="02020603050405020304" pitchFamily="18" charset="0"/>
              </a:rPr>
              <a:t>ІМЕНІ І.</a:t>
            </a:r>
            <a:r>
              <a:rPr lang="uk-UA" sz="2800" b="1" dirty="0">
                <a:solidFill>
                  <a:schemeClr val="tx1"/>
                </a:solidFill>
                <a:latin typeface="Times New Roman" panose="02020603050405020304" pitchFamily="18" charset="0"/>
                <a:cs typeface="Times New Roman" panose="02020603050405020304" pitchFamily="18" charset="0"/>
              </a:rPr>
              <a:t> І. </a:t>
            </a:r>
            <a:r>
              <a:rPr lang="uk-UA" sz="2800" b="1" dirty="0" smtClean="0">
                <a:solidFill>
                  <a:schemeClr val="tx1"/>
                </a:solidFill>
                <a:latin typeface="Times New Roman" panose="02020603050405020304" pitchFamily="18" charset="0"/>
                <a:cs typeface="Times New Roman" panose="02020603050405020304" pitchFamily="18" charset="0"/>
              </a:rPr>
              <a:t>МЕЧНИКОВА</a:t>
            </a:r>
          </a:p>
          <a:p>
            <a:pPr algn="ctr"/>
            <a:r>
              <a:rPr lang="en-US" sz="2800" dirty="0">
                <a:solidFill>
                  <a:schemeClr val="tx1"/>
                </a:solidFill>
                <a:latin typeface="Times New Roman" panose="02020603050405020304" pitchFamily="18" charset="0"/>
                <a:cs typeface="Times New Roman" panose="02020603050405020304" pitchFamily="18" charset="0"/>
              </a:rPr>
              <a:t>https://onu.edu.ua/uk/science/postgraduate/zakhysty-dysertatsii-doktoriv-filosofii</a:t>
            </a:r>
            <a:endParaRPr lang="ru-RU" sz="2800" dirty="0">
              <a:solidFill>
                <a:schemeClr val="tx1"/>
              </a:solidFill>
              <a:latin typeface="Times New Roman" panose="02020603050405020304" pitchFamily="18" charset="0"/>
              <a:cs typeface="Times New Roman" panose="02020603050405020304" pitchFamily="18" charset="0"/>
            </a:endParaRPr>
          </a:p>
          <a:p>
            <a:r>
              <a:rPr lang="ru-RU" sz="2400" b="1" dirty="0">
                <a:solidFill>
                  <a:schemeClr val="tx1"/>
                </a:solidFill>
                <a:latin typeface="Times New Roman" panose="02020603050405020304" pitchFamily="18" charset="0"/>
                <a:cs typeface="Times New Roman" panose="02020603050405020304" pitchFamily="18" charset="0"/>
              </a:rPr>
              <a:t>(</a:t>
            </a:r>
            <a:r>
              <a:rPr lang="uk-UA" sz="2400" b="1" dirty="0">
                <a:solidFill>
                  <a:schemeClr val="tx1"/>
                </a:solidFill>
                <a:latin typeface="Times New Roman" panose="02020603050405020304" pitchFamily="18" charset="0"/>
                <a:cs typeface="Times New Roman" panose="02020603050405020304" pitchFamily="18" charset="0"/>
              </a:rPr>
              <a:t>нова </a:t>
            </a:r>
            <a:r>
              <a:rPr lang="uk-UA" sz="2400" b="1" dirty="0" smtClean="0">
                <a:solidFill>
                  <a:schemeClr val="tx1"/>
                </a:solidFill>
                <a:latin typeface="Times New Roman" panose="02020603050405020304" pitchFamily="18" charset="0"/>
                <a:cs typeface="Times New Roman" panose="02020603050405020304" pitchFamily="18" charset="0"/>
              </a:rPr>
              <a:t>редакція</a:t>
            </a:r>
          </a:p>
          <a:p>
            <a:r>
              <a:rPr lang="uk-UA" sz="2400" b="1" dirty="0">
                <a:solidFill>
                  <a:schemeClr val="tx1"/>
                </a:solidFill>
                <a:latin typeface="Times New Roman" panose="02020603050405020304" pitchFamily="18" charset="0"/>
                <a:cs typeface="Times New Roman" panose="02020603050405020304" pitchFamily="18" charset="0"/>
              </a:rPr>
              <a:t>в</a:t>
            </a:r>
            <a:r>
              <a:rPr lang="uk-UA" sz="2400" b="1" dirty="0" smtClean="0">
                <a:solidFill>
                  <a:schemeClr val="tx1"/>
                </a:solidFill>
                <a:latin typeface="Times New Roman" panose="02020603050405020304" pitchFamily="18" charset="0"/>
                <a:cs typeface="Times New Roman" panose="02020603050405020304" pitchFamily="18" charset="0"/>
              </a:rPr>
              <a:t>ідповідно до Постанови КМУ №44</a:t>
            </a:r>
            <a:r>
              <a:rPr lang="uk-UA" sz="2800" b="1" dirty="0" smtClean="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a:p>
            <a:r>
              <a:rPr lang="uk-UA" sz="2800" dirty="0">
                <a:solidFill>
                  <a:schemeClr val="tx1"/>
                </a:solidFill>
                <a:latin typeface="Times New Roman" panose="02020603050405020304" pitchFamily="18" charset="0"/>
                <a:cs typeface="Times New Roman" panose="02020603050405020304" pitchFamily="18" charset="0"/>
              </a:rPr>
              <a:t> </a:t>
            </a:r>
            <a:endParaRPr lang="ru-RU" sz="2800" dirty="0">
              <a:solidFill>
                <a:schemeClr val="tx1"/>
              </a:solidFill>
              <a:latin typeface="Times New Roman" panose="02020603050405020304" pitchFamily="18" charset="0"/>
              <a:cs typeface="Times New Roman" panose="02020603050405020304" pitchFamily="18" charset="0"/>
            </a:endParaRPr>
          </a:p>
          <a:p>
            <a:r>
              <a:rPr lang="uk-UA" b="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195980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8835" y="515567"/>
            <a:ext cx="11108986" cy="5693866"/>
          </a:xfrm>
          <a:prstGeom prst="rect">
            <a:avLst/>
          </a:prstGeom>
        </p:spPr>
        <p:txBody>
          <a:bodyPr wrap="square">
            <a:spAutoFit/>
          </a:bodyPr>
          <a:lstStyle/>
          <a:p>
            <a:r>
              <a:rPr lang="ru-RU" sz="2800" b="1" dirty="0" err="1" smtClean="0">
                <a:latin typeface="Times New Roman" panose="02020603050405020304" pitchFamily="18" charset="0"/>
                <a:cs typeface="Times New Roman" panose="02020603050405020304" pitchFamily="18" charset="0"/>
              </a:rPr>
              <a:t>Нормативні</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документи</a:t>
            </a:r>
            <a:endParaRPr lang="ru-RU" sz="2800" b="1" dirty="0" smtClean="0">
              <a:latin typeface="Times New Roman" panose="02020603050405020304" pitchFamily="18" charset="0"/>
              <a:cs typeface="Times New Roman" panose="02020603050405020304" pitchFamily="18" charset="0"/>
            </a:endParaRPr>
          </a:p>
          <a:p>
            <a:pPr algn="just"/>
            <a:r>
              <a:rPr lang="ru-RU" sz="2800" dirty="0" smtClean="0">
                <a:latin typeface="Times New Roman" panose="02020603050405020304" pitchFamily="18" charset="0"/>
                <a:cs typeface="Times New Roman" panose="02020603050405020304" pitchFamily="18" charset="0"/>
              </a:rPr>
              <a:t>  • </a:t>
            </a:r>
            <a:r>
              <a:rPr lang="uk-UA" sz="2800" dirty="0" smtClean="0">
                <a:latin typeface="Times New Roman" panose="02020603050405020304" pitchFamily="18" charset="0"/>
                <a:cs typeface="Times New Roman" panose="02020603050405020304" pitchFamily="18" charset="0"/>
              </a:rPr>
              <a:t>Положення </a:t>
            </a:r>
            <a:r>
              <a:rPr lang="uk-UA" sz="2800" dirty="0">
                <a:latin typeface="Times New Roman" panose="02020603050405020304" pitchFamily="18" charset="0"/>
                <a:cs typeface="Times New Roman" panose="02020603050405020304" pitchFamily="18" charset="0"/>
              </a:rPr>
              <a:t>розроблене на </a:t>
            </a:r>
            <a:r>
              <a:rPr lang="uk-UA" sz="2800" dirty="0" smtClean="0">
                <a:latin typeface="Times New Roman" panose="02020603050405020304" pitchFamily="18" charset="0"/>
                <a:cs typeface="Times New Roman" panose="02020603050405020304" pitchFamily="18" charset="0"/>
              </a:rPr>
              <a:t>підставі  </a:t>
            </a:r>
            <a:r>
              <a:rPr lang="uk-UA" sz="2800" dirty="0">
                <a:latin typeface="Times New Roman" panose="02020603050405020304" pitchFamily="18" charset="0"/>
                <a:cs typeface="Times New Roman" panose="02020603050405020304" pitchFamily="18" charset="0"/>
              </a:rPr>
              <a:t>Закону України</a:t>
            </a:r>
            <a:r>
              <a:rPr lang="en-US" sz="2800" dirty="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 «Про вищу освіту», постанови Кабінету Міністрів України № 261 «Про затвердження Порядку підготовки здобувачів вищої освіти ступеня доктора філософії та доктора наук у вищих навчальних закладах (наукових установах)», Постанови Кабінету Міністрів України «Про затвердження Порядку присудження ступеня доктора філософії та скасування рішення разової спеціалізованої вченої ради закладу вищої освіти, наукової установи про присудження  ступеня  доктора  філософії»  від 12.01.2022 р. № 44 (надалі – Порядок), Положення про здобуття ступеня доктора філософії в Одеському національному університеті імені І. І. Мечникова (2019 р.). </a:t>
            </a:r>
            <a:endParaRPr lang="ru-RU" sz="2800" dirty="0">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057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ЗМІСТ</a:t>
            </a:r>
            <a:endParaRPr lang="ru-RU"/>
          </a:p>
        </p:txBody>
      </p:sp>
      <p:sp>
        <p:nvSpPr>
          <p:cNvPr id="3" name="Объект 2"/>
          <p:cNvSpPr>
            <a:spLocks noGrp="1"/>
          </p:cNvSpPr>
          <p:nvPr>
            <p:ph idx="1"/>
          </p:nvPr>
        </p:nvSpPr>
        <p:spPr>
          <a:xfrm>
            <a:off x="677334" y="1347536"/>
            <a:ext cx="10676466" cy="4963617"/>
          </a:xfrm>
        </p:spPr>
        <p:txBody>
          <a:bodyPr>
            <a:normAutofit/>
          </a:bodyPr>
          <a:lstStyle/>
          <a:p>
            <a:pPr lvl="0"/>
            <a:r>
              <a:rPr lang="uk-UA" sz="2000" dirty="0">
                <a:solidFill>
                  <a:schemeClr val="tx1"/>
                </a:solidFill>
                <a:cs typeface="Aharoni" panose="02010803020104030203" pitchFamily="2" charset="-79"/>
              </a:rPr>
              <a:t>ЗАГАЛЬНІ </a:t>
            </a:r>
            <a:r>
              <a:rPr lang="uk-UA" sz="2000" dirty="0" smtClean="0">
                <a:solidFill>
                  <a:schemeClr val="tx1"/>
                </a:solidFill>
                <a:cs typeface="Aharoni" panose="02010803020104030203" pitchFamily="2" charset="-79"/>
              </a:rPr>
              <a:t>ПОЛОЖЕННЯ</a:t>
            </a:r>
            <a:endParaRPr lang="ru-RU" sz="2000" dirty="0">
              <a:solidFill>
                <a:schemeClr val="tx1"/>
              </a:solidFill>
              <a:cs typeface="Aharoni" panose="02010803020104030203" pitchFamily="2" charset="-79"/>
            </a:endParaRPr>
          </a:p>
          <a:p>
            <a:r>
              <a:rPr lang="uk-UA" sz="2000" dirty="0">
                <a:solidFill>
                  <a:schemeClr val="tx1"/>
                </a:solidFill>
                <a:cs typeface="Aharoni" panose="02010803020104030203" pitchFamily="2" charset="-79"/>
              </a:rPr>
              <a:t> </a:t>
            </a:r>
            <a:r>
              <a:rPr lang="uk-UA" sz="2000" dirty="0" smtClean="0">
                <a:solidFill>
                  <a:schemeClr val="tx1"/>
                </a:solidFill>
                <a:cs typeface="Aharoni" panose="02010803020104030203" pitchFamily="2" charset="-79"/>
              </a:rPr>
              <a:t>УМОВИ ДОПУСКУ ДИСЕРТАЦІЇ ДО ЗАХИСТУ</a:t>
            </a:r>
            <a:endParaRPr lang="ru-RU" sz="2000" dirty="0">
              <a:solidFill>
                <a:schemeClr val="tx1"/>
              </a:solidFill>
              <a:cs typeface="Aharoni" panose="02010803020104030203" pitchFamily="2" charset="-79"/>
            </a:endParaRPr>
          </a:p>
          <a:p>
            <a:pPr lvl="0"/>
            <a:r>
              <a:rPr lang="ru-RU" sz="2000" dirty="0">
                <a:solidFill>
                  <a:schemeClr val="tx1"/>
                </a:solidFill>
                <a:cs typeface="Aharoni" panose="02010803020104030203" pitchFamily="2" charset="-79"/>
              </a:rPr>
              <a:t>ПУБЛІЧНА ПРЕЗЕНТАЦІЯ ЗДОБУВАЧЕМ НАУКОВИХ </a:t>
            </a:r>
            <a:r>
              <a:rPr lang="ru-RU" sz="2000" dirty="0" smtClean="0">
                <a:solidFill>
                  <a:schemeClr val="tx1"/>
                </a:solidFill>
                <a:cs typeface="Aharoni" panose="02010803020104030203" pitchFamily="2" charset="-79"/>
              </a:rPr>
              <a:t>РЕЗУЛЬТАТІВ </a:t>
            </a:r>
            <a:r>
              <a:rPr lang="ru-RU" sz="2000" dirty="0">
                <a:solidFill>
                  <a:schemeClr val="tx1"/>
                </a:solidFill>
                <a:cs typeface="Aharoni" panose="02010803020104030203" pitchFamily="2" charset="-79"/>
              </a:rPr>
              <a:t>ДИСЕРТАЦІЇ </a:t>
            </a:r>
            <a:r>
              <a:rPr lang="uk-UA" sz="2000" dirty="0">
                <a:solidFill>
                  <a:schemeClr val="tx1"/>
                </a:solidFill>
                <a:cs typeface="Aharoni" panose="02010803020104030203" pitchFamily="2" charset="-79"/>
              </a:rPr>
              <a:t>ТА </a:t>
            </a:r>
            <a:r>
              <a:rPr lang="ru-RU" sz="2000" dirty="0">
                <a:solidFill>
                  <a:schemeClr val="tx1"/>
                </a:solidFill>
                <a:cs typeface="Aharoni" panose="02010803020104030203" pitchFamily="2" charset="-79"/>
              </a:rPr>
              <a:t>ОТРИМАННЯ </a:t>
            </a:r>
            <a:r>
              <a:rPr lang="ru-RU" sz="2000" dirty="0" smtClean="0">
                <a:solidFill>
                  <a:schemeClr val="tx1"/>
                </a:solidFill>
                <a:cs typeface="Aharoni" panose="02010803020104030203" pitchFamily="2" charset="-79"/>
              </a:rPr>
              <a:t>ВИСНОВКУ</a:t>
            </a:r>
            <a:r>
              <a:rPr lang="uk-UA" sz="2000" dirty="0" smtClean="0">
                <a:solidFill>
                  <a:schemeClr val="tx1"/>
                </a:solidFill>
                <a:cs typeface="Aharoni" panose="02010803020104030203" pitchFamily="2" charset="-79"/>
              </a:rPr>
              <a:t> </a:t>
            </a:r>
            <a:endParaRPr lang="ru-RU" sz="2000" dirty="0" smtClean="0">
              <a:solidFill>
                <a:schemeClr val="tx1"/>
              </a:solidFill>
              <a:effectLst/>
              <a:cs typeface="Aharoni" panose="02010803020104030203" pitchFamily="2" charset="-79"/>
            </a:endParaRPr>
          </a:p>
          <a:p>
            <a:r>
              <a:rPr lang="ru-RU" sz="2000" dirty="0">
                <a:solidFill>
                  <a:schemeClr val="tx1"/>
                </a:solidFill>
                <a:cs typeface="Aharoni" panose="02010803020104030203" pitchFamily="2" charset="-79"/>
              </a:rPr>
              <a:t> </a:t>
            </a:r>
            <a:r>
              <a:rPr lang="uk-UA" sz="2000" dirty="0" smtClean="0">
                <a:solidFill>
                  <a:schemeClr val="tx1"/>
                </a:solidFill>
                <a:cs typeface="Aharoni" panose="02010803020104030203" pitchFamily="2" charset="-79"/>
              </a:rPr>
              <a:t>У</a:t>
            </a:r>
            <a:r>
              <a:rPr lang="ru-RU" sz="2000" dirty="0">
                <a:solidFill>
                  <a:schemeClr val="tx1"/>
                </a:solidFill>
                <a:cs typeface="Aharoni" panose="02010803020104030203" pitchFamily="2" charset="-79"/>
              </a:rPr>
              <a:t>ТВОРЕННЯ РАЗОВОЇ РАДИ ДЛЯ ПРОВЕ</a:t>
            </a:r>
            <a:r>
              <a:rPr lang="uk-UA" sz="2000" dirty="0">
                <a:solidFill>
                  <a:schemeClr val="tx1"/>
                </a:solidFill>
                <a:cs typeface="Aharoni" panose="02010803020104030203" pitchFamily="2" charset="-79"/>
              </a:rPr>
              <a:t>ДЕ</a:t>
            </a:r>
            <a:r>
              <a:rPr lang="ru-RU" sz="2000" dirty="0">
                <a:solidFill>
                  <a:schemeClr val="tx1"/>
                </a:solidFill>
                <a:cs typeface="Aharoni" panose="02010803020104030203" pitchFamily="2" charset="-79"/>
              </a:rPr>
              <a:t>ННЯ ЗАХИСТУ </a:t>
            </a:r>
            <a:r>
              <a:rPr lang="ru-RU" sz="2000" dirty="0" smtClean="0">
                <a:solidFill>
                  <a:schemeClr val="tx1"/>
                </a:solidFill>
                <a:cs typeface="Aharoni" panose="02010803020104030203" pitchFamily="2" charset="-79"/>
              </a:rPr>
              <a:t>ДИСЕРТАЦІЇ</a:t>
            </a:r>
          </a:p>
          <a:p>
            <a:r>
              <a:rPr lang="uk-UA" sz="2000" dirty="0" smtClean="0">
                <a:solidFill>
                  <a:schemeClr val="tx1"/>
                </a:solidFill>
                <a:cs typeface="Aharoni" panose="02010803020104030203" pitchFamily="2" charset="-79"/>
              </a:rPr>
              <a:t>ПОРЯДОК </a:t>
            </a:r>
            <a:r>
              <a:rPr lang="uk-UA" sz="2000" dirty="0">
                <a:solidFill>
                  <a:schemeClr val="tx1"/>
                </a:solidFill>
                <a:cs typeface="Aharoni" panose="02010803020104030203" pitchFamily="2" charset="-79"/>
              </a:rPr>
              <a:t>ПОДАННЯ ДОКУМЕНТІВ ЩОДО ЗАТВЕРДЖЕННЯ СКЛАДУ РАЗОВОЇ </a:t>
            </a:r>
            <a:r>
              <a:rPr lang="uk-UA" sz="2000" dirty="0" smtClean="0">
                <a:solidFill>
                  <a:schemeClr val="tx1"/>
                </a:solidFill>
                <a:cs typeface="Aharoni" panose="02010803020104030203" pitchFamily="2" charset="-79"/>
              </a:rPr>
              <a:t>РАДИ</a:t>
            </a:r>
            <a:endParaRPr lang="ru-RU" sz="2000" dirty="0">
              <a:solidFill>
                <a:schemeClr val="tx1"/>
              </a:solidFill>
              <a:cs typeface="Aharoni" panose="02010803020104030203" pitchFamily="2" charset="-79"/>
            </a:endParaRPr>
          </a:p>
          <a:p>
            <a:pPr lvl="0"/>
            <a:r>
              <a:rPr lang="uk-UA" sz="2000" dirty="0">
                <a:solidFill>
                  <a:schemeClr val="tx1"/>
                </a:solidFill>
                <a:cs typeface="Aharoni" panose="02010803020104030203" pitchFamily="2" charset="-79"/>
              </a:rPr>
              <a:t>РЕГЛАМЕНТ РОБОТИ РАЗОВОЇ РАДИ ТА ПУБЛІЧНИЙ ЗАХИСТ </a:t>
            </a:r>
            <a:r>
              <a:rPr lang="uk-UA" sz="2000" dirty="0" smtClean="0">
                <a:solidFill>
                  <a:schemeClr val="tx1"/>
                </a:solidFill>
                <a:cs typeface="Aharoni" panose="02010803020104030203" pitchFamily="2" charset="-79"/>
              </a:rPr>
              <a:t>ДИСЕРТАЦІЇ</a:t>
            </a:r>
            <a:endParaRPr lang="ru-RU" sz="2000" dirty="0">
              <a:solidFill>
                <a:schemeClr val="tx1"/>
              </a:solidFill>
              <a:cs typeface="Aharoni" panose="02010803020104030203" pitchFamily="2" charset="-79"/>
            </a:endParaRPr>
          </a:p>
          <a:p>
            <a:r>
              <a:rPr lang="ru-RU" sz="2000" dirty="0">
                <a:solidFill>
                  <a:schemeClr val="tx1"/>
                </a:solidFill>
                <a:cs typeface="Aharoni" panose="02010803020104030203" pitchFamily="2" charset="-79"/>
              </a:rPr>
              <a:t> </a:t>
            </a:r>
            <a:r>
              <a:rPr lang="uk-UA" sz="2000" dirty="0" smtClean="0">
                <a:solidFill>
                  <a:schemeClr val="tx1"/>
                </a:solidFill>
                <a:cs typeface="Aharoni" panose="02010803020104030203" pitchFamily="2" charset="-79"/>
              </a:rPr>
              <a:t>ВИДАЧА </a:t>
            </a:r>
            <a:r>
              <a:rPr lang="uk-UA" sz="2000" dirty="0">
                <a:solidFill>
                  <a:schemeClr val="tx1"/>
                </a:solidFill>
                <a:cs typeface="Aharoni" panose="02010803020104030203" pitchFamily="2" charset="-79"/>
              </a:rPr>
              <a:t>ДИПЛОМА ДОКТОРА ФІЛОСОФІЇ </a:t>
            </a:r>
            <a:endParaRPr lang="ru-RU" sz="2000" dirty="0">
              <a:solidFill>
                <a:schemeClr val="tx1"/>
              </a:solidFill>
              <a:cs typeface="Aharoni" panose="02010803020104030203" pitchFamily="2" charset="-79"/>
            </a:endParaRPr>
          </a:p>
          <a:p>
            <a:r>
              <a:rPr lang="ru-RU" sz="2000" dirty="0">
                <a:solidFill>
                  <a:schemeClr val="tx1"/>
                </a:solidFill>
                <a:cs typeface="Aharoni" panose="02010803020104030203" pitchFamily="2" charset="-79"/>
              </a:rPr>
              <a:t> </a:t>
            </a:r>
            <a:r>
              <a:rPr lang="uk-UA" sz="2000" dirty="0" smtClean="0">
                <a:solidFill>
                  <a:schemeClr val="tx1"/>
                </a:solidFill>
                <a:cs typeface="Aharoni" panose="02010803020104030203" pitchFamily="2" charset="-79"/>
              </a:rPr>
              <a:t>СКАСУВАННЯ </a:t>
            </a:r>
            <a:r>
              <a:rPr lang="uk-UA" sz="2000" dirty="0">
                <a:solidFill>
                  <a:schemeClr val="tx1"/>
                </a:solidFill>
                <a:cs typeface="Aharoni" panose="02010803020104030203" pitchFamily="2" charset="-79"/>
              </a:rPr>
              <a:t>РІШЕННЯ РАЗОВОЇ РАДИ ПРО ПРИСУДЖЕННЯ СТУПЕНЯ ДОКТОРА ФІЛОСОФІЇ У ЗВ</a:t>
            </a:r>
            <a:r>
              <a:rPr lang="ru-RU" sz="2000" dirty="0">
                <a:solidFill>
                  <a:schemeClr val="tx1"/>
                </a:solidFill>
                <a:cs typeface="Aharoni" panose="02010803020104030203" pitchFamily="2" charset="-79"/>
              </a:rPr>
              <a:t>’</a:t>
            </a:r>
            <a:r>
              <a:rPr lang="uk-UA" sz="2000" dirty="0">
                <a:solidFill>
                  <a:schemeClr val="tx1"/>
                </a:solidFill>
                <a:cs typeface="Aharoni" panose="02010803020104030203" pitchFamily="2" charset="-79"/>
              </a:rPr>
              <a:t>ЯЗКУ ІЗ ПОРУШЕННЯМ ПРОЦЕДУРИ ЗАХИСТУ ДИСЕРТАЦІЇ </a:t>
            </a:r>
            <a:endParaRPr lang="ru-RU" sz="2000" dirty="0">
              <a:solidFill>
                <a:schemeClr val="tx1"/>
              </a:solidFill>
              <a:cs typeface="Aharoni" panose="02010803020104030203" pitchFamily="2" charset="-79"/>
            </a:endParaRPr>
          </a:p>
          <a:p>
            <a:r>
              <a:rPr lang="ru-RU" sz="2000" dirty="0">
                <a:solidFill>
                  <a:schemeClr val="tx1"/>
                </a:solidFill>
                <a:cs typeface="Aharoni" panose="02010803020104030203" pitchFamily="2" charset="-79"/>
              </a:rPr>
              <a:t> </a:t>
            </a:r>
            <a:r>
              <a:rPr lang="uk-UA" sz="2000" dirty="0" smtClean="0">
                <a:solidFill>
                  <a:schemeClr val="tx1"/>
                </a:solidFill>
                <a:cs typeface="Aharoni" panose="02010803020104030203" pitchFamily="2" charset="-79"/>
              </a:rPr>
              <a:t>ДОДАТКИ</a:t>
            </a:r>
            <a:endParaRPr lang="ru-RU" sz="2000" b="1" dirty="0">
              <a:solidFill>
                <a:schemeClr val="tx1"/>
              </a:solidFill>
              <a:cs typeface="Aharoni" panose="02010803020104030203" pitchFamily="2" charset="-79"/>
            </a:endParaRPr>
          </a:p>
        </p:txBody>
      </p:sp>
    </p:spTree>
    <p:extLst>
      <p:ext uri="{BB962C8B-B14F-4D97-AF65-F5344CB8AC3E}">
        <p14:creationId xmlns:p14="http://schemas.microsoft.com/office/powerpoint/2010/main" val="129233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0"/>
            <a:ext cx="11353800" cy="6464968"/>
          </a:xfrm>
        </p:spPr>
        <p:txBody>
          <a:bodyPr>
            <a:normAutofit/>
          </a:bodyPr>
          <a:lstStyle/>
          <a:p>
            <a:pPr marL="0" indent="0">
              <a:buNone/>
            </a:pPr>
            <a:r>
              <a:rPr lang="ru-RU" sz="2400" b="1" dirty="0" err="1" smtClean="0">
                <a:solidFill>
                  <a:srgbClr val="FF0000"/>
                </a:solidFill>
              </a:rPr>
              <a:t>Особливості</a:t>
            </a:r>
            <a:r>
              <a:rPr lang="ru-RU" sz="2400" b="1" dirty="0" smtClean="0">
                <a:solidFill>
                  <a:srgbClr val="FF0000"/>
                </a:solidFill>
              </a:rPr>
              <a:t> </a:t>
            </a:r>
            <a:r>
              <a:rPr lang="ru-RU" sz="2400" b="1" dirty="0" err="1" smtClean="0">
                <a:solidFill>
                  <a:srgbClr val="FF0000"/>
                </a:solidFill>
              </a:rPr>
              <a:t>процедури</a:t>
            </a:r>
            <a:r>
              <a:rPr lang="ru-RU" sz="2400" b="1" dirty="0" smtClean="0">
                <a:solidFill>
                  <a:srgbClr val="FF0000"/>
                </a:solidFill>
              </a:rPr>
              <a:t> :</a:t>
            </a:r>
          </a:p>
          <a:p>
            <a:pPr marL="0" indent="0">
              <a:buNone/>
            </a:pPr>
            <a:r>
              <a:rPr lang="ru-RU" dirty="0" smtClean="0"/>
              <a:t> </a:t>
            </a:r>
            <a:r>
              <a:rPr lang="ru-RU" sz="2400" dirty="0" smtClean="0"/>
              <a:t>• </a:t>
            </a:r>
            <a:r>
              <a:rPr lang="ru-RU" sz="2400" dirty="0" err="1" smtClean="0"/>
              <a:t>разова</a:t>
            </a:r>
            <a:r>
              <a:rPr lang="ru-RU" sz="2400" dirty="0" smtClean="0"/>
              <a:t> рада </a:t>
            </a:r>
            <a:r>
              <a:rPr lang="ru-RU" sz="2400" dirty="0" err="1" smtClean="0"/>
              <a:t>утворюється</a:t>
            </a:r>
            <a:r>
              <a:rPr lang="ru-RU" sz="2400" dirty="0" smtClean="0"/>
              <a:t> закладом, в </a:t>
            </a:r>
            <a:r>
              <a:rPr lang="ru-RU" sz="2400" dirty="0" err="1" smtClean="0"/>
              <a:t>якому</a:t>
            </a:r>
            <a:r>
              <a:rPr lang="ru-RU" sz="2400" dirty="0" smtClean="0"/>
              <a:t> </a:t>
            </a:r>
            <a:r>
              <a:rPr lang="ru-RU" sz="2400" dirty="0" err="1" smtClean="0"/>
              <a:t>здобувач</a:t>
            </a:r>
            <a:r>
              <a:rPr lang="ru-RU" sz="2400" dirty="0" smtClean="0"/>
              <a:t> </a:t>
            </a:r>
            <a:r>
              <a:rPr lang="ru-RU" sz="2400" dirty="0" err="1" smtClean="0"/>
              <a:t>виконав</a:t>
            </a:r>
            <a:r>
              <a:rPr lang="ru-RU" sz="2400" dirty="0" smtClean="0"/>
              <a:t> </a:t>
            </a:r>
            <a:r>
              <a:rPr lang="ru-RU" sz="2400" dirty="0" err="1" smtClean="0"/>
              <a:t>акредитовану</a:t>
            </a:r>
            <a:r>
              <a:rPr lang="ru-RU" sz="2400" dirty="0" smtClean="0"/>
              <a:t> </a:t>
            </a:r>
            <a:r>
              <a:rPr lang="ru-RU" sz="2400" dirty="0" err="1" smtClean="0"/>
              <a:t>освітньо-наукову</a:t>
            </a:r>
            <a:r>
              <a:rPr lang="ru-RU" sz="2400" dirty="0" smtClean="0"/>
              <a:t> </a:t>
            </a:r>
            <a:r>
              <a:rPr lang="ru-RU" sz="2400" dirty="0" err="1" smtClean="0"/>
              <a:t>програму</a:t>
            </a:r>
            <a:r>
              <a:rPr lang="ru-RU" sz="2400" dirty="0" smtClean="0"/>
              <a:t> (ОНП). </a:t>
            </a:r>
          </a:p>
          <a:p>
            <a:pPr marL="0" indent="0">
              <a:buNone/>
            </a:pPr>
            <a:r>
              <a:rPr lang="ru-RU" sz="2400" dirty="0" smtClean="0"/>
              <a:t>• </a:t>
            </a:r>
            <a:r>
              <a:rPr lang="ru-RU" sz="2400" dirty="0" err="1" smtClean="0"/>
              <a:t>здобувач</a:t>
            </a:r>
            <a:r>
              <a:rPr lang="ru-RU" sz="2400" dirty="0" smtClean="0"/>
              <a:t>, </a:t>
            </a:r>
            <a:r>
              <a:rPr lang="ru-RU" sz="2400" dirty="0" err="1" smtClean="0"/>
              <a:t>який</a:t>
            </a:r>
            <a:r>
              <a:rPr lang="ru-RU" sz="2400" dirty="0" smtClean="0"/>
              <a:t> </a:t>
            </a:r>
            <a:r>
              <a:rPr lang="ru-RU" sz="2400" dirty="0" err="1" smtClean="0"/>
              <a:t>виконує</a:t>
            </a:r>
            <a:r>
              <a:rPr lang="ru-RU" sz="2400" dirty="0" smtClean="0"/>
              <a:t> </a:t>
            </a:r>
            <a:r>
              <a:rPr lang="ru-RU" sz="2400" dirty="0" err="1" smtClean="0"/>
              <a:t>НЕакредитовану</a:t>
            </a:r>
            <a:r>
              <a:rPr lang="ru-RU" sz="2400" dirty="0" smtClean="0"/>
              <a:t> ОНП, </a:t>
            </a:r>
            <a:r>
              <a:rPr lang="ru-RU" sz="2400" dirty="0" err="1" smtClean="0"/>
              <a:t>має</a:t>
            </a:r>
            <a:r>
              <a:rPr lang="ru-RU" sz="2400" dirty="0" smtClean="0"/>
              <a:t> право у порядку, </a:t>
            </a:r>
            <a:r>
              <a:rPr lang="ru-RU" sz="2400" dirty="0" err="1" smtClean="0"/>
              <a:t>встановленому</a:t>
            </a:r>
            <a:r>
              <a:rPr lang="ru-RU" sz="2400" dirty="0" smtClean="0"/>
              <a:t> </a:t>
            </a:r>
            <a:r>
              <a:rPr lang="ru-RU" sz="2400" dirty="0" err="1" smtClean="0"/>
              <a:t>законодавством</a:t>
            </a:r>
            <a:r>
              <a:rPr lang="ru-RU" sz="2400" dirty="0" smtClean="0"/>
              <a:t>, на </a:t>
            </a:r>
            <a:r>
              <a:rPr lang="ru-RU" sz="2400" dirty="0" err="1" smtClean="0"/>
              <a:t>переведення</a:t>
            </a:r>
            <a:r>
              <a:rPr lang="ru-RU" sz="2400" dirty="0" smtClean="0"/>
              <a:t> до </a:t>
            </a:r>
            <a:r>
              <a:rPr lang="ru-RU" sz="2400" dirty="0" err="1" smtClean="0"/>
              <a:t>іншого</a:t>
            </a:r>
            <a:r>
              <a:rPr lang="ru-RU" sz="2400" dirty="0" smtClean="0"/>
              <a:t> закладу, </a:t>
            </a:r>
            <a:r>
              <a:rPr lang="ru-RU" sz="2400" dirty="0" err="1" smtClean="0"/>
              <a:t>який</a:t>
            </a:r>
            <a:r>
              <a:rPr lang="ru-RU" sz="2400" dirty="0" smtClean="0"/>
              <a:t> </a:t>
            </a:r>
            <a:r>
              <a:rPr lang="ru-RU" sz="2400" dirty="0" err="1" smtClean="0"/>
              <a:t>має</a:t>
            </a:r>
            <a:r>
              <a:rPr lang="ru-RU" sz="2400" dirty="0" smtClean="0"/>
              <a:t> </a:t>
            </a:r>
            <a:r>
              <a:rPr lang="ru-RU" sz="2400" dirty="0" err="1" smtClean="0"/>
              <a:t>акредитовану</a:t>
            </a:r>
            <a:r>
              <a:rPr lang="ru-RU" sz="2400" dirty="0" smtClean="0"/>
              <a:t> ОНП за </a:t>
            </a:r>
            <a:r>
              <a:rPr lang="ru-RU" sz="2400" dirty="0" err="1" smtClean="0"/>
              <a:t>відповідною</a:t>
            </a:r>
            <a:r>
              <a:rPr lang="ru-RU" sz="2400" dirty="0" smtClean="0"/>
              <a:t> </a:t>
            </a:r>
            <a:r>
              <a:rPr lang="ru-RU" sz="2400" dirty="0" err="1" smtClean="0"/>
              <a:t>спеціальністю</a:t>
            </a:r>
            <a:r>
              <a:rPr lang="ru-RU" sz="2400" dirty="0" smtClean="0"/>
              <a:t> (</a:t>
            </a:r>
            <a:r>
              <a:rPr lang="ru-RU" sz="2400" dirty="0" err="1" smtClean="0"/>
              <a:t>спеціальностями</a:t>
            </a:r>
            <a:r>
              <a:rPr lang="ru-RU" sz="2400" dirty="0" smtClean="0"/>
              <a:t>).</a:t>
            </a:r>
          </a:p>
          <a:p>
            <a:r>
              <a:rPr lang="ru-RU" sz="2400" dirty="0" err="1" smtClean="0"/>
              <a:t>Обмеження</a:t>
            </a:r>
            <a:r>
              <a:rPr lang="ru-RU" sz="2400" dirty="0" smtClean="0"/>
              <a:t> </a:t>
            </a:r>
            <a:r>
              <a:rPr lang="ru-RU" sz="2400" dirty="0" err="1" smtClean="0"/>
              <a:t>термінів</a:t>
            </a:r>
            <a:r>
              <a:rPr lang="ru-RU" sz="2400" dirty="0" smtClean="0"/>
              <a:t> </a:t>
            </a:r>
            <a:r>
              <a:rPr lang="ru-RU" sz="2400" dirty="0" err="1" smtClean="0"/>
              <a:t>захисту</a:t>
            </a:r>
            <a:r>
              <a:rPr lang="ru-RU" sz="2400" dirty="0" smtClean="0"/>
              <a:t>:  4 роки </a:t>
            </a:r>
            <a:r>
              <a:rPr lang="ru-RU" sz="2400" dirty="0" err="1" smtClean="0"/>
              <a:t>підготовки</a:t>
            </a:r>
            <a:r>
              <a:rPr lang="ru-RU" sz="2400" dirty="0" smtClean="0"/>
              <a:t> в </a:t>
            </a:r>
            <a:r>
              <a:rPr lang="ru-RU" sz="2400" dirty="0" err="1" smtClean="0"/>
              <a:t>аспірантурі</a:t>
            </a:r>
            <a:r>
              <a:rPr lang="ru-RU" sz="2400" dirty="0" smtClean="0"/>
              <a:t> + 2 роки резерв (</a:t>
            </a:r>
            <a:r>
              <a:rPr lang="ru-RU" sz="2400" dirty="0" err="1" smtClean="0"/>
              <a:t>сімейні</a:t>
            </a:r>
            <a:r>
              <a:rPr lang="ru-RU" sz="2400" dirty="0" smtClean="0"/>
              <a:t> </a:t>
            </a:r>
            <a:r>
              <a:rPr lang="ru-RU" sz="2400" dirty="0" err="1" smtClean="0"/>
              <a:t>обставини</a:t>
            </a:r>
            <a:r>
              <a:rPr lang="ru-RU" sz="2400" dirty="0" smtClean="0"/>
              <a:t>, стан </a:t>
            </a:r>
            <a:r>
              <a:rPr lang="ru-RU" sz="2400" dirty="0" err="1" smtClean="0"/>
              <a:t>здоров'я</a:t>
            </a:r>
            <a:r>
              <a:rPr lang="ru-RU" sz="2400" dirty="0" smtClean="0"/>
              <a:t>) </a:t>
            </a:r>
          </a:p>
          <a:p>
            <a:r>
              <a:rPr lang="ru-RU" sz="2400" dirty="0" err="1" smtClean="0">
                <a:solidFill>
                  <a:schemeClr val="tx1"/>
                </a:solidFill>
              </a:rPr>
              <a:t>Персональний</a:t>
            </a:r>
            <a:r>
              <a:rPr lang="ru-RU" sz="2400" dirty="0" smtClean="0">
                <a:solidFill>
                  <a:schemeClr val="tx1"/>
                </a:solidFill>
              </a:rPr>
              <a:t> склад </a:t>
            </a:r>
            <a:r>
              <a:rPr lang="ru-RU" sz="2400" dirty="0" err="1" smtClean="0">
                <a:solidFill>
                  <a:schemeClr val="tx1"/>
                </a:solidFill>
              </a:rPr>
              <a:t>разової</a:t>
            </a:r>
            <a:r>
              <a:rPr lang="ru-RU" sz="2400" dirty="0" smtClean="0">
                <a:solidFill>
                  <a:schemeClr val="tx1"/>
                </a:solidFill>
              </a:rPr>
              <a:t> ради: </a:t>
            </a:r>
          </a:p>
          <a:p>
            <a:pPr marL="0" indent="0">
              <a:buNone/>
            </a:pPr>
            <a:r>
              <a:rPr lang="ru-RU" sz="2000" dirty="0" smtClean="0">
                <a:solidFill>
                  <a:schemeClr val="tx1"/>
                </a:solidFill>
              </a:rPr>
              <a:t>• голова = доктор наук </a:t>
            </a:r>
          </a:p>
          <a:p>
            <a:pPr marL="0" indent="0">
              <a:buNone/>
            </a:pPr>
            <a:r>
              <a:rPr lang="ru-RU" sz="2000" dirty="0" smtClean="0">
                <a:solidFill>
                  <a:schemeClr val="tx1"/>
                </a:solidFill>
              </a:rPr>
              <a:t>• 2 </a:t>
            </a:r>
            <a:r>
              <a:rPr lang="ru-RU" sz="2000" dirty="0" err="1" smtClean="0">
                <a:solidFill>
                  <a:schemeClr val="tx1"/>
                </a:solidFill>
              </a:rPr>
              <a:t>рецензенти</a:t>
            </a:r>
            <a:r>
              <a:rPr lang="ru-RU" sz="2000" dirty="0" smtClean="0">
                <a:solidFill>
                  <a:schemeClr val="tx1"/>
                </a:solidFill>
              </a:rPr>
              <a:t> = </a:t>
            </a:r>
            <a:r>
              <a:rPr lang="ru-RU" sz="2000" dirty="0" err="1" smtClean="0">
                <a:solidFill>
                  <a:schemeClr val="tx1"/>
                </a:solidFill>
              </a:rPr>
              <a:t>штатні</a:t>
            </a:r>
            <a:r>
              <a:rPr lang="ru-RU" sz="2000" dirty="0" smtClean="0">
                <a:solidFill>
                  <a:schemeClr val="tx1"/>
                </a:solidFill>
              </a:rPr>
              <a:t> </a:t>
            </a:r>
            <a:r>
              <a:rPr lang="ru-RU" sz="2000" dirty="0" err="1" smtClean="0">
                <a:solidFill>
                  <a:schemeClr val="tx1"/>
                </a:solidFill>
              </a:rPr>
              <a:t>кандидати</a:t>
            </a:r>
            <a:r>
              <a:rPr lang="ru-RU" sz="2000" dirty="0" smtClean="0">
                <a:solidFill>
                  <a:schemeClr val="tx1"/>
                </a:solidFill>
              </a:rPr>
              <a:t> </a:t>
            </a:r>
            <a:r>
              <a:rPr lang="ru-RU" sz="2000" dirty="0" err="1" smtClean="0">
                <a:solidFill>
                  <a:schemeClr val="tx1"/>
                </a:solidFill>
              </a:rPr>
              <a:t>або</a:t>
            </a:r>
            <a:r>
              <a:rPr lang="ru-RU" sz="2000" dirty="0" smtClean="0">
                <a:solidFill>
                  <a:schemeClr val="tx1"/>
                </a:solidFill>
              </a:rPr>
              <a:t> </a:t>
            </a:r>
            <a:r>
              <a:rPr lang="ru-RU" sz="2000" dirty="0" err="1" smtClean="0">
                <a:solidFill>
                  <a:schemeClr val="tx1"/>
                </a:solidFill>
              </a:rPr>
              <a:t>доктори</a:t>
            </a:r>
            <a:r>
              <a:rPr lang="ru-RU" sz="2000" dirty="0" smtClean="0">
                <a:solidFill>
                  <a:schemeClr val="tx1"/>
                </a:solidFill>
              </a:rPr>
              <a:t> наук </a:t>
            </a:r>
          </a:p>
          <a:p>
            <a:pPr marL="0" indent="0">
              <a:buNone/>
            </a:pPr>
            <a:r>
              <a:rPr lang="ru-RU" sz="2000" dirty="0" smtClean="0">
                <a:solidFill>
                  <a:schemeClr val="tx1"/>
                </a:solidFill>
              </a:rPr>
              <a:t>• 2 </a:t>
            </a:r>
            <a:r>
              <a:rPr lang="ru-RU" sz="2000" dirty="0" err="1" smtClean="0">
                <a:solidFill>
                  <a:schemeClr val="tx1"/>
                </a:solidFill>
              </a:rPr>
              <a:t>опоненти</a:t>
            </a:r>
            <a:r>
              <a:rPr lang="ru-RU" sz="2000" dirty="0" smtClean="0">
                <a:solidFill>
                  <a:schemeClr val="tx1"/>
                </a:solidFill>
              </a:rPr>
              <a:t> = </a:t>
            </a:r>
            <a:r>
              <a:rPr lang="ru-RU" sz="2000" dirty="0" err="1" smtClean="0">
                <a:solidFill>
                  <a:schemeClr val="tx1"/>
                </a:solidFill>
              </a:rPr>
              <a:t>сторонні</a:t>
            </a:r>
            <a:r>
              <a:rPr lang="ru-RU" sz="2000" dirty="0" smtClean="0">
                <a:solidFill>
                  <a:schemeClr val="tx1"/>
                </a:solidFill>
              </a:rPr>
              <a:t> </a:t>
            </a:r>
            <a:r>
              <a:rPr lang="ru-RU" sz="2000" dirty="0" err="1" smtClean="0">
                <a:solidFill>
                  <a:schemeClr val="tx1"/>
                </a:solidFill>
              </a:rPr>
              <a:t>кандидати</a:t>
            </a:r>
            <a:r>
              <a:rPr lang="ru-RU" sz="2000" dirty="0" smtClean="0">
                <a:solidFill>
                  <a:schemeClr val="tx1"/>
                </a:solidFill>
              </a:rPr>
              <a:t> </a:t>
            </a:r>
            <a:r>
              <a:rPr lang="ru-RU" sz="2000" dirty="0" err="1" smtClean="0">
                <a:solidFill>
                  <a:schemeClr val="tx1"/>
                </a:solidFill>
              </a:rPr>
              <a:t>або</a:t>
            </a:r>
            <a:r>
              <a:rPr lang="ru-RU" sz="2000" dirty="0" smtClean="0">
                <a:solidFill>
                  <a:schemeClr val="tx1"/>
                </a:solidFill>
              </a:rPr>
              <a:t> </a:t>
            </a:r>
            <a:r>
              <a:rPr lang="ru-RU" sz="2000" dirty="0" err="1" smtClean="0">
                <a:solidFill>
                  <a:schemeClr val="tx1"/>
                </a:solidFill>
              </a:rPr>
              <a:t>доктори</a:t>
            </a:r>
            <a:r>
              <a:rPr lang="ru-RU" sz="2000" dirty="0" smtClean="0">
                <a:solidFill>
                  <a:schemeClr val="tx1"/>
                </a:solidFill>
              </a:rPr>
              <a:t> наук • </a:t>
            </a:r>
          </a:p>
          <a:p>
            <a:pPr marL="0" indent="0">
              <a:buNone/>
            </a:pPr>
            <a:r>
              <a:rPr lang="ru-RU" sz="2000" dirty="0" smtClean="0">
                <a:solidFill>
                  <a:schemeClr val="tx1"/>
                </a:solidFill>
              </a:rPr>
              <a:t>АБО: голова, 1 рецензент і 3 </a:t>
            </a:r>
            <a:r>
              <a:rPr lang="ru-RU" sz="2000" dirty="0" err="1" smtClean="0">
                <a:solidFill>
                  <a:schemeClr val="tx1"/>
                </a:solidFill>
              </a:rPr>
              <a:t>опоненти</a:t>
            </a:r>
            <a:r>
              <a:rPr lang="ru-RU" sz="2000" dirty="0" smtClean="0">
                <a:solidFill>
                  <a:schemeClr val="tx1"/>
                </a:solidFill>
              </a:rPr>
              <a:t>. </a:t>
            </a:r>
          </a:p>
          <a:p>
            <a:pPr marL="0" indent="0">
              <a:buNone/>
            </a:pPr>
            <a:r>
              <a:rPr lang="ru-RU" sz="2000" dirty="0" smtClean="0">
                <a:solidFill>
                  <a:schemeClr val="tx1"/>
                </a:solidFill>
              </a:rPr>
              <a:t>Диплом доктора </a:t>
            </a:r>
            <a:r>
              <a:rPr lang="ru-RU" sz="2000" dirty="0" err="1" smtClean="0">
                <a:solidFill>
                  <a:schemeClr val="tx1"/>
                </a:solidFill>
              </a:rPr>
              <a:t>філософії</a:t>
            </a:r>
            <a:r>
              <a:rPr lang="ru-RU" sz="2000" dirty="0" smtClean="0">
                <a:solidFill>
                  <a:schemeClr val="tx1"/>
                </a:solidFill>
              </a:rPr>
              <a:t> (кандидата наук) не </a:t>
            </a:r>
            <a:r>
              <a:rPr lang="ru-RU" sz="2000" dirty="0" err="1" smtClean="0">
                <a:solidFill>
                  <a:schemeClr val="tx1"/>
                </a:solidFill>
              </a:rPr>
              <a:t>менше</a:t>
            </a:r>
            <a:r>
              <a:rPr lang="ru-RU" sz="2000" dirty="0" smtClean="0">
                <a:solidFill>
                  <a:schemeClr val="tx1"/>
                </a:solidFill>
              </a:rPr>
              <a:t> </a:t>
            </a:r>
            <a:r>
              <a:rPr lang="ru-RU" sz="2000" dirty="0" err="1" smtClean="0">
                <a:solidFill>
                  <a:schemeClr val="tx1"/>
                </a:solidFill>
              </a:rPr>
              <a:t>ніж</a:t>
            </a:r>
            <a:r>
              <a:rPr lang="ru-RU" sz="2000" dirty="0" smtClean="0">
                <a:solidFill>
                  <a:schemeClr val="tx1"/>
                </a:solidFill>
              </a:rPr>
              <a:t> за 3 роки до </a:t>
            </a:r>
            <a:r>
              <a:rPr lang="ru-RU" sz="2000" dirty="0" err="1" smtClean="0">
                <a:solidFill>
                  <a:schemeClr val="tx1"/>
                </a:solidFill>
              </a:rPr>
              <a:t>дати</a:t>
            </a:r>
            <a:r>
              <a:rPr lang="ru-RU" sz="2000" dirty="0" smtClean="0">
                <a:solidFill>
                  <a:schemeClr val="tx1"/>
                </a:solidFill>
              </a:rPr>
              <a:t> </a:t>
            </a:r>
            <a:r>
              <a:rPr lang="ru-RU" sz="2000" dirty="0" err="1" smtClean="0">
                <a:solidFill>
                  <a:schemeClr val="tx1"/>
                </a:solidFill>
              </a:rPr>
              <a:t>утворення</a:t>
            </a:r>
            <a:r>
              <a:rPr lang="ru-RU" sz="2000" dirty="0" smtClean="0">
                <a:solidFill>
                  <a:schemeClr val="tx1"/>
                </a:solidFill>
              </a:rPr>
              <a:t> </a:t>
            </a:r>
            <a:r>
              <a:rPr lang="ru-RU" sz="2000" dirty="0" err="1" smtClean="0">
                <a:solidFill>
                  <a:schemeClr val="tx1"/>
                </a:solidFill>
              </a:rPr>
              <a:t>разової</a:t>
            </a:r>
            <a:r>
              <a:rPr lang="ru-RU" sz="2000" dirty="0" smtClean="0">
                <a:solidFill>
                  <a:schemeClr val="tx1"/>
                </a:solidFill>
              </a:rPr>
              <a:t> </a:t>
            </a:r>
            <a:r>
              <a:rPr lang="ru-RU" sz="2000" dirty="0" err="1" smtClean="0">
                <a:solidFill>
                  <a:schemeClr val="tx1"/>
                </a:solidFill>
              </a:rPr>
              <a:t>спецради</a:t>
            </a:r>
            <a:r>
              <a:rPr lang="ru-RU" sz="2000" dirty="0" smtClean="0">
                <a:solidFill>
                  <a:schemeClr val="tx1"/>
                </a:solidFill>
              </a:rPr>
              <a:t> </a:t>
            </a:r>
          </a:p>
          <a:p>
            <a:pPr marL="0" indent="0">
              <a:buNone/>
            </a:pPr>
            <a:endParaRPr lang="ru-RU" dirty="0"/>
          </a:p>
        </p:txBody>
      </p:sp>
    </p:spTree>
    <p:extLst>
      <p:ext uri="{BB962C8B-B14F-4D97-AF65-F5344CB8AC3E}">
        <p14:creationId xmlns:p14="http://schemas.microsoft.com/office/powerpoint/2010/main" val="4072284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88758"/>
            <a:ext cx="10515600" cy="5888205"/>
          </a:xfrm>
        </p:spPr>
        <p:txBody>
          <a:bodyPr>
            <a:normAutofit lnSpcReduction="10000"/>
          </a:bodyPr>
          <a:lstStyle/>
          <a:p>
            <a:r>
              <a:rPr lang="ru-RU" sz="3000" dirty="0" err="1" smtClean="0">
                <a:solidFill>
                  <a:schemeClr val="tx1"/>
                </a:solidFill>
                <a:latin typeface="Times New Roman" panose="02020603050405020304" pitchFamily="18" charset="0"/>
                <a:cs typeface="Times New Roman" panose="02020603050405020304" pitchFamily="18" charset="0"/>
              </a:rPr>
              <a:t>Вимоги</a:t>
            </a:r>
            <a:r>
              <a:rPr lang="ru-RU" sz="3000" dirty="0" smtClean="0">
                <a:solidFill>
                  <a:schemeClr val="tx1"/>
                </a:solidFill>
                <a:latin typeface="Times New Roman" panose="02020603050405020304" pitchFamily="18" charset="0"/>
                <a:cs typeface="Times New Roman" panose="02020603050405020304" pitchFamily="18" charset="0"/>
              </a:rPr>
              <a:t> до </a:t>
            </a:r>
            <a:r>
              <a:rPr lang="ru-RU" sz="3000" dirty="0" err="1" smtClean="0">
                <a:solidFill>
                  <a:schemeClr val="tx1"/>
                </a:solidFill>
                <a:latin typeface="Times New Roman" panose="02020603050405020304" pitchFamily="18" charset="0"/>
                <a:cs typeface="Times New Roman" panose="02020603050405020304" pitchFamily="18" charset="0"/>
              </a:rPr>
              <a:t>публікацій</a:t>
            </a:r>
            <a:r>
              <a:rPr lang="ru-RU" sz="3000" dirty="0" smtClean="0">
                <a:solidFill>
                  <a:schemeClr val="tx1"/>
                </a:solidFill>
                <a:latin typeface="Times New Roman" panose="02020603050405020304" pitchFamily="18" charset="0"/>
                <a:cs typeface="Times New Roman" panose="02020603050405020304" pitchFamily="18" charset="0"/>
              </a:rPr>
              <a:t> </a:t>
            </a:r>
            <a:r>
              <a:rPr lang="ru-RU" sz="3000" dirty="0" err="1" smtClean="0">
                <a:solidFill>
                  <a:schemeClr val="tx1"/>
                </a:solidFill>
                <a:latin typeface="Times New Roman" panose="02020603050405020304" pitchFamily="18" charset="0"/>
                <a:cs typeface="Times New Roman" panose="02020603050405020304" pitchFamily="18" charset="0"/>
              </a:rPr>
              <a:t>здобувача</a:t>
            </a:r>
            <a:r>
              <a:rPr lang="ru-RU" sz="30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ru-RU" sz="2200" dirty="0" smtClean="0">
                <a:solidFill>
                  <a:schemeClr val="tx1"/>
                </a:solidFill>
                <a:latin typeface="Times New Roman" panose="02020603050405020304" pitchFamily="18" charset="0"/>
                <a:cs typeface="Times New Roman" panose="02020603050405020304" pitchFamily="18" charset="0"/>
              </a:rPr>
              <a:t>• </a:t>
            </a:r>
            <a:r>
              <a:rPr lang="ru-RU" sz="2200" dirty="0" err="1" smtClean="0">
                <a:solidFill>
                  <a:schemeClr val="tx1"/>
                </a:solidFill>
                <a:latin typeface="Times New Roman" panose="02020603050405020304" pitchFamily="18" charset="0"/>
                <a:cs typeface="Times New Roman" panose="02020603050405020304" pitchFamily="18" charset="0"/>
              </a:rPr>
              <a:t>мінімум</a:t>
            </a:r>
            <a:r>
              <a:rPr lang="ru-RU" sz="2200" dirty="0" smtClean="0">
                <a:solidFill>
                  <a:schemeClr val="tx1"/>
                </a:solidFill>
                <a:latin typeface="Times New Roman" panose="02020603050405020304" pitchFamily="18" charset="0"/>
                <a:cs typeface="Times New Roman" panose="02020603050405020304" pitchFamily="18" charset="0"/>
              </a:rPr>
              <a:t> 3 </a:t>
            </a:r>
            <a:r>
              <a:rPr lang="ru-RU" sz="2200" dirty="0" err="1" smtClean="0">
                <a:solidFill>
                  <a:schemeClr val="tx1"/>
                </a:solidFill>
                <a:latin typeface="Times New Roman" panose="02020603050405020304" pitchFamily="18" charset="0"/>
                <a:cs typeface="Times New Roman" panose="02020603050405020304" pitchFamily="18" charset="0"/>
              </a:rPr>
              <a:t>публікації</a:t>
            </a:r>
            <a:r>
              <a:rPr lang="ru-RU" sz="2200" dirty="0" smtClean="0">
                <a:solidFill>
                  <a:schemeClr val="tx1"/>
                </a:solidFill>
                <a:latin typeface="Times New Roman" panose="02020603050405020304" pitchFamily="18" charset="0"/>
                <a:cs typeface="Times New Roman" panose="02020603050405020304" pitchFamily="18" charset="0"/>
              </a:rPr>
              <a:t> (</a:t>
            </a:r>
            <a:r>
              <a:rPr lang="ru-RU" sz="2200" dirty="0" err="1" smtClean="0">
                <a:solidFill>
                  <a:schemeClr val="tx1"/>
                </a:solidFill>
                <a:latin typeface="Times New Roman" panose="02020603050405020304" pitchFamily="18" charset="0"/>
                <a:cs typeface="Times New Roman" panose="02020603050405020304" pitchFamily="18" charset="0"/>
              </a:rPr>
              <a:t>статті</a:t>
            </a:r>
            <a:r>
              <a:rPr lang="ru-RU" sz="2200" dirty="0" smtClean="0">
                <a:solidFill>
                  <a:schemeClr val="tx1"/>
                </a:solidFill>
                <a:latin typeface="Times New Roman" panose="02020603050405020304" pitchFamily="18" charset="0"/>
                <a:cs typeface="Times New Roman" panose="02020603050405020304" pitchFamily="18" charset="0"/>
              </a:rPr>
              <a:t> у </a:t>
            </a:r>
            <a:r>
              <a:rPr lang="ru-RU" sz="2200" dirty="0" err="1" smtClean="0">
                <a:solidFill>
                  <a:schemeClr val="tx1"/>
                </a:solidFill>
                <a:latin typeface="Times New Roman" panose="02020603050405020304" pitchFamily="18" charset="0"/>
                <a:cs typeface="Times New Roman" panose="02020603050405020304" pitchFamily="18" charset="0"/>
              </a:rPr>
              <a:t>фахових</a:t>
            </a:r>
            <a:r>
              <a:rPr lang="ru-RU" sz="2200" dirty="0" smtClean="0">
                <a:solidFill>
                  <a:schemeClr val="tx1"/>
                </a:solidFill>
                <a:latin typeface="Times New Roman" panose="02020603050405020304" pitchFamily="18" charset="0"/>
                <a:cs typeface="Times New Roman" panose="02020603050405020304" pitchFamily="18" charset="0"/>
              </a:rPr>
              <a:t> </a:t>
            </a:r>
            <a:r>
              <a:rPr lang="ru-RU" sz="2200" dirty="0" err="1" smtClean="0">
                <a:solidFill>
                  <a:schemeClr val="tx1"/>
                </a:solidFill>
                <a:latin typeface="Times New Roman" panose="02020603050405020304" pitchFamily="18" charset="0"/>
                <a:cs typeface="Times New Roman" panose="02020603050405020304" pitchFamily="18" charset="0"/>
              </a:rPr>
              <a:t>виданнях</a:t>
            </a:r>
            <a:r>
              <a:rPr lang="ru-RU" sz="2200" dirty="0">
                <a:solidFill>
                  <a:schemeClr val="tx1"/>
                </a:solidFill>
                <a:latin typeface="Times New Roman" panose="02020603050405020304" pitchFamily="18" charset="0"/>
                <a:cs typeface="Times New Roman" panose="02020603050405020304" pitchFamily="18" charset="0"/>
              </a:rPr>
              <a:t> </a:t>
            </a:r>
            <a:r>
              <a:rPr lang="ru-RU" sz="2200" dirty="0" smtClean="0">
                <a:solidFill>
                  <a:schemeClr val="tx1"/>
                </a:solidFill>
                <a:latin typeface="Times New Roman" panose="02020603050405020304" pitchFamily="18" charset="0"/>
                <a:cs typeface="Times New Roman" panose="02020603050405020304" pitchFamily="18" charset="0"/>
              </a:rPr>
              <a:t>і не </a:t>
            </a:r>
            <a:r>
              <a:rPr lang="ru-RU" sz="2200" dirty="0" err="1" smtClean="0">
                <a:solidFill>
                  <a:schemeClr val="tx1"/>
                </a:solidFill>
                <a:latin typeface="Times New Roman" panose="02020603050405020304" pitchFamily="18" charset="0"/>
                <a:cs typeface="Times New Roman" panose="02020603050405020304" pitchFamily="18" charset="0"/>
              </a:rPr>
              <a:t>більше</a:t>
            </a:r>
            <a:r>
              <a:rPr lang="ru-RU" sz="2200" dirty="0" smtClean="0">
                <a:solidFill>
                  <a:schemeClr val="tx1"/>
                </a:solidFill>
                <a:latin typeface="Times New Roman" panose="02020603050405020304" pitchFamily="18" charset="0"/>
                <a:cs typeface="Times New Roman" panose="02020603050405020304" pitchFamily="18" charset="0"/>
              </a:rPr>
              <a:t> 2 </a:t>
            </a:r>
            <a:r>
              <a:rPr lang="ru-RU" sz="2200" dirty="0" err="1" smtClean="0">
                <a:solidFill>
                  <a:schemeClr val="tx1"/>
                </a:solidFill>
                <a:latin typeface="Times New Roman" panose="02020603050405020304" pitchFamily="18" charset="0"/>
                <a:cs typeface="Times New Roman" panose="02020603050405020304" pitchFamily="18" charset="0"/>
              </a:rPr>
              <a:t>співавторів</a:t>
            </a:r>
            <a:r>
              <a:rPr lang="ru-RU" sz="2200" dirty="0" smtClean="0">
                <a:solidFill>
                  <a:schemeClr val="tx1"/>
                </a:solidFill>
                <a:latin typeface="Times New Roman" panose="02020603050405020304" pitchFamily="18" charset="0"/>
                <a:cs typeface="Times New Roman" panose="02020603050405020304" pitchFamily="18" charset="0"/>
              </a:rPr>
              <a:t>, </a:t>
            </a:r>
            <a:r>
              <a:rPr lang="ru-RU" sz="2200" dirty="0" err="1" smtClean="0">
                <a:solidFill>
                  <a:schemeClr val="tx1"/>
                </a:solidFill>
                <a:latin typeface="Times New Roman" panose="02020603050405020304" pitchFamily="18" charset="0"/>
                <a:cs typeface="Times New Roman" panose="02020603050405020304" pitchFamily="18" charset="0"/>
              </a:rPr>
              <a:t>статті</a:t>
            </a:r>
            <a:r>
              <a:rPr lang="ru-RU" sz="2200" dirty="0" smtClean="0">
                <a:solidFill>
                  <a:schemeClr val="tx1"/>
                </a:solidFill>
                <a:latin typeface="Times New Roman" panose="02020603050405020304" pitchFamily="18" charset="0"/>
                <a:cs typeface="Times New Roman" panose="02020603050405020304" pitchFamily="18" charset="0"/>
              </a:rPr>
              <a:t> у </a:t>
            </a:r>
            <a:r>
              <a:rPr lang="en-US" sz="2200" dirty="0" smtClean="0">
                <a:solidFill>
                  <a:schemeClr val="tx1"/>
                </a:solidFill>
                <a:latin typeface="Times New Roman" panose="02020603050405020304" pitchFamily="18" charset="0"/>
                <a:cs typeface="Times New Roman" panose="02020603050405020304" pitchFamily="18" charset="0"/>
              </a:rPr>
              <a:t>Scopus/</a:t>
            </a:r>
            <a:r>
              <a:rPr lang="en-US" sz="2200" dirty="0" err="1" smtClean="0">
                <a:solidFill>
                  <a:schemeClr val="tx1"/>
                </a:solidFill>
                <a:latin typeface="Times New Roman" panose="02020603050405020304" pitchFamily="18" charset="0"/>
                <a:cs typeface="Times New Roman" panose="02020603050405020304" pitchFamily="18" charset="0"/>
              </a:rPr>
              <a:t>WoS</a:t>
            </a:r>
            <a:r>
              <a:rPr lang="ru-RU" sz="2200" dirty="0" smtClean="0">
                <a:solidFill>
                  <a:schemeClr val="tx1"/>
                </a:solidFill>
                <a:latin typeface="Times New Roman" panose="02020603050405020304" pitchFamily="18" charset="0"/>
                <a:cs typeface="Times New Roman" panose="02020603050405020304" pitchFamily="18" charset="0"/>
              </a:rPr>
              <a:t>, 1 патент = 1 </a:t>
            </a:r>
            <a:r>
              <a:rPr lang="ru-RU" sz="2200" dirty="0" err="1" smtClean="0">
                <a:solidFill>
                  <a:schemeClr val="tx1"/>
                </a:solidFill>
                <a:latin typeface="Times New Roman" panose="02020603050405020304" pitchFamily="18" charset="0"/>
                <a:cs typeface="Times New Roman" panose="02020603050405020304" pitchFamily="18" charset="0"/>
              </a:rPr>
              <a:t>публікація</a:t>
            </a:r>
            <a:r>
              <a:rPr lang="ru-RU" sz="2200" dirty="0" smtClean="0">
                <a:solidFill>
                  <a:schemeClr val="tx1"/>
                </a:solidFill>
                <a:latin typeface="Times New Roman" panose="02020603050405020304" pitchFamily="18" charset="0"/>
                <a:cs typeface="Times New Roman" panose="02020603050405020304" pitchFamily="18" charset="0"/>
              </a:rPr>
              <a:t>; </a:t>
            </a:r>
            <a:r>
              <a:rPr lang="ru-RU" sz="2200" dirty="0" err="1" smtClean="0">
                <a:solidFill>
                  <a:schemeClr val="tx1"/>
                </a:solidFill>
                <a:latin typeface="Times New Roman" panose="02020603050405020304" pitchFamily="18" charset="0"/>
                <a:cs typeface="Times New Roman" panose="02020603050405020304" pitchFamily="18" charset="0"/>
              </a:rPr>
              <a:t>одноосібна</a:t>
            </a:r>
            <a:r>
              <a:rPr lang="ru-RU" sz="2200" dirty="0" smtClean="0">
                <a:solidFill>
                  <a:schemeClr val="tx1"/>
                </a:solidFill>
                <a:latin typeface="Times New Roman" panose="02020603050405020304" pitchFamily="18" charset="0"/>
                <a:cs typeface="Times New Roman" panose="02020603050405020304" pitchFamily="18" charset="0"/>
              </a:rPr>
              <a:t> </a:t>
            </a:r>
            <a:r>
              <a:rPr lang="ru-RU" sz="2200" dirty="0" err="1" smtClean="0">
                <a:solidFill>
                  <a:schemeClr val="tx1"/>
                </a:solidFill>
                <a:latin typeface="Times New Roman" panose="02020603050405020304" pitchFamily="18" charset="0"/>
                <a:cs typeface="Times New Roman" panose="02020603050405020304" pitchFamily="18" charset="0"/>
              </a:rPr>
              <a:t>монографія</a:t>
            </a:r>
            <a:r>
              <a:rPr lang="ru-RU" sz="2200" dirty="0" smtClean="0">
                <a:solidFill>
                  <a:schemeClr val="tx1"/>
                </a:solidFill>
                <a:latin typeface="Times New Roman" panose="02020603050405020304" pitchFamily="18" charset="0"/>
                <a:cs typeface="Times New Roman" panose="02020603050405020304" pitchFamily="18" charset="0"/>
              </a:rPr>
              <a:t>, </a:t>
            </a:r>
            <a:r>
              <a:rPr lang="ru-RU" sz="2200" dirty="0" err="1" smtClean="0">
                <a:solidFill>
                  <a:schemeClr val="tx1"/>
                </a:solidFill>
                <a:latin typeface="Times New Roman" panose="02020603050405020304" pitchFamily="18" charset="0"/>
                <a:cs typeface="Times New Roman" panose="02020603050405020304" pitchFamily="18" charset="0"/>
              </a:rPr>
              <a:t>стаття</a:t>
            </a:r>
            <a:r>
              <a:rPr lang="ru-RU" sz="2200" dirty="0" smtClean="0">
                <a:solidFill>
                  <a:schemeClr val="tx1"/>
                </a:solidFill>
                <a:latin typeface="Times New Roman" panose="02020603050405020304" pitchFamily="18" charset="0"/>
                <a:cs typeface="Times New Roman" panose="02020603050405020304" pitchFamily="18" charset="0"/>
              </a:rPr>
              <a:t> у </a:t>
            </a:r>
            <a:r>
              <a:rPr lang="en-US" sz="2200" dirty="0" smtClean="0">
                <a:solidFill>
                  <a:schemeClr val="tx1"/>
                </a:solidFill>
                <a:latin typeface="Times New Roman" panose="02020603050405020304" pitchFamily="18" charset="0"/>
                <a:cs typeface="Times New Roman" panose="02020603050405020304" pitchFamily="18" charset="0"/>
              </a:rPr>
              <a:t>Q1–Q3 = 2 </a:t>
            </a:r>
            <a:r>
              <a:rPr lang="ru-RU" sz="2200" dirty="0" err="1" smtClean="0">
                <a:solidFill>
                  <a:schemeClr val="tx1"/>
                </a:solidFill>
                <a:latin typeface="Times New Roman" panose="02020603050405020304" pitchFamily="18" charset="0"/>
                <a:cs typeface="Times New Roman" panose="02020603050405020304" pitchFamily="18" charset="0"/>
              </a:rPr>
              <a:t>статті</a:t>
            </a:r>
            <a:r>
              <a:rPr lang="ru-RU" sz="2200" dirty="0" smtClean="0">
                <a:solidFill>
                  <a:schemeClr val="tx1"/>
                </a:solidFill>
                <a:latin typeface="Times New Roman" panose="02020603050405020304" pitchFamily="18" charset="0"/>
                <a:cs typeface="Times New Roman" panose="02020603050405020304" pitchFamily="18" charset="0"/>
              </a:rPr>
              <a:t>).  </a:t>
            </a:r>
            <a:r>
              <a:rPr lang="ru-RU" sz="2200" dirty="0" err="1" smtClean="0">
                <a:solidFill>
                  <a:schemeClr val="tx1"/>
                </a:solidFill>
                <a:latin typeface="Times New Roman" panose="02020603050405020304" pitchFamily="18" charset="0"/>
                <a:cs typeface="Times New Roman" panose="02020603050405020304" pitchFamily="18" charset="0"/>
              </a:rPr>
              <a:t>Активні</a:t>
            </a:r>
            <a:r>
              <a:rPr lang="ru-RU" sz="2200" dirty="0" smtClean="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DOI</a:t>
            </a:r>
            <a:r>
              <a:rPr lang="uk-UA" sz="2200" dirty="0" smtClean="0">
                <a:solidFill>
                  <a:schemeClr val="tx1"/>
                </a:solidFill>
                <a:latin typeface="Times New Roman" panose="02020603050405020304" pitchFamily="18" charset="0"/>
                <a:cs typeface="Times New Roman" panose="02020603050405020304" pitchFamily="18" charset="0"/>
              </a:rPr>
              <a:t> - для опублікованих праць після </a:t>
            </a:r>
            <a:r>
              <a:rPr lang="uk-UA" sz="2200" dirty="0">
                <a:solidFill>
                  <a:schemeClr val="tx1"/>
                </a:solidFill>
                <a:latin typeface="Times New Roman" panose="02020603050405020304" pitchFamily="18" charset="0"/>
                <a:cs typeface="Times New Roman" panose="02020603050405020304" pitchFamily="18" charset="0"/>
              </a:rPr>
              <a:t>набрання чинності </a:t>
            </a:r>
            <a:r>
              <a:rPr lang="uk-UA" sz="2200" dirty="0" smtClean="0">
                <a:solidFill>
                  <a:schemeClr val="tx1"/>
                </a:solidFill>
                <a:latin typeface="Times New Roman" panose="02020603050405020304" pitchFamily="18" charset="0"/>
                <a:cs typeface="Times New Roman" panose="02020603050405020304" pitchFamily="18" charset="0"/>
              </a:rPr>
              <a:t>Порядком.</a:t>
            </a:r>
            <a:r>
              <a:rPr lang="en-US" sz="2200" dirty="0" smtClean="0">
                <a:solidFill>
                  <a:schemeClr val="tx1"/>
                </a:solidFill>
                <a:latin typeface="Times New Roman" panose="02020603050405020304" pitchFamily="18" charset="0"/>
                <a:cs typeface="Times New Roman" panose="02020603050405020304" pitchFamily="18" charset="0"/>
              </a:rPr>
              <a:t> </a:t>
            </a:r>
            <a:endParaRPr lang="uk-UA" sz="2200" dirty="0" smtClean="0">
              <a:solidFill>
                <a:schemeClr val="tx1"/>
              </a:solidFill>
              <a:latin typeface="Times New Roman" panose="02020603050405020304" pitchFamily="18" charset="0"/>
              <a:cs typeface="Times New Roman" panose="02020603050405020304" pitchFamily="18" charset="0"/>
            </a:endParaRPr>
          </a:p>
          <a:p>
            <a:r>
              <a:rPr lang="ru-RU" sz="3000" dirty="0" err="1" smtClean="0">
                <a:solidFill>
                  <a:schemeClr val="tx1"/>
                </a:solidFill>
                <a:latin typeface="Times New Roman" panose="02020603050405020304" pitchFamily="18" charset="0"/>
                <a:cs typeface="Times New Roman" panose="02020603050405020304" pitchFamily="18" charset="0"/>
              </a:rPr>
              <a:t>електронні</a:t>
            </a:r>
            <a:r>
              <a:rPr lang="ru-RU" sz="3000" dirty="0" smtClean="0">
                <a:solidFill>
                  <a:schemeClr val="tx1"/>
                </a:solidFill>
                <a:latin typeface="Times New Roman" panose="02020603050405020304" pitchFamily="18" charset="0"/>
                <a:cs typeface="Times New Roman" panose="02020603050405020304" pitchFamily="18" charset="0"/>
              </a:rPr>
              <a:t> </a:t>
            </a:r>
            <a:r>
              <a:rPr lang="ru-RU" sz="3000" dirty="0" err="1" smtClean="0">
                <a:solidFill>
                  <a:schemeClr val="tx1"/>
                </a:solidFill>
                <a:latin typeface="Times New Roman" panose="02020603050405020304" pitchFamily="18" charset="0"/>
                <a:cs typeface="Times New Roman" panose="02020603050405020304" pitchFamily="18" charset="0"/>
              </a:rPr>
              <a:t>підписи</a:t>
            </a:r>
            <a:r>
              <a:rPr lang="ru-RU" sz="3000" dirty="0" smtClean="0">
                <a:solidFill>
                  <a:schemeClr val="tx1"/>
                </a:solidFill>
                <a:latin typeface="Times New Roman" panose="02020603050405020304" pitchFamily="18" charset="0"/>
                <a:cs typeface="Times New Roman" panose="02020603050405020304" pitchFamily="18" charset="0"/>
              </a:rPr>
              <a:t> (КЕП) – у </a:t>
            </a:r>
            <a:r>
              <a:rPr lang="ru-RU" sz="3000" dirty="0" err="1" smtClean="0">
                <a:solidFill>
                  <a:schemeClr val="tx1"/>
                </a:solidFill>
                <a:latin typeface="Times New Roman" panose="02020603050405020304" pitchFamily="18" charset="0"/>
                <a:cs typeface="Times New Roman" panose="02020603050405020304" pitchFamily="18" charset="0"/>
              </a:rPr>
              <a:t>здобувача</a:t>
            </a:r>
            <a:r>
              <a:rPr lang="ru-RU" sz="3000" dirty="0" smtClean="0">
                <a:solidFill>
                  <a:schemeClr val="tx1"/>
                </a:solidFill>
                <a:latin typeface="Times New Roman" panose="02020603050405020304" pitchFamily="18" charset="0"/>
                <a:cs typeface="Times New Roman" panose="02020603050405020304" pitchFamily="18" charset="0"/>
              </a:rPr>
              <a:t>, </a:t>
            </a:r>
            <a:r>
              <a:rPr lang="ru-RU" sz="3000" dirty="0" err="1" smtClean="0">
                <a:solidFill>
                  <a:schemeClr val="tx1"/>
                </a:solidFill>
                <a:latin typeface="Times New Roman" panose="02020603050405020304" pitchFamily="18" charset="0"/>
                <a:cs typeface="Times New Roman" panose="02020603050405020304" pitchFamily="18" charset="0"/>
              </a:rPr>
              <a:t>членів</a:t>
            </a:r>
            <a:r>
              <a:rPr lang="ru-RU" sz="3000" dirty="0" smtClean="0">
                <a:solidFill>
                  <a:schemeClr val="tx1"/>
                </a:solidFill>
                <a:latin typeface="Times New Roman" panose="02020603050405020304" pitchFamily="18" charset="0"/>
                <a:cs typeface="Times New Roman" panose="02020603050405020304" pitchFamily="18" charset="0"/>
              </a:rPr>
              <a:t> ради</a:t>
            </a:r>
            <a:r>
              <a:rPr lang="uk-UA" sz="3000" dirty="0">
                <a:solidFill>
                  <a:schemeClr val="tx1"/>
                </a:solidFill>
                <a:latin typeface="Times New Roman" panose="02020603050405020304" pitchFamily="18" charset="0"/>
                <a:cs typeface="Times New Roman" panose="02020603050405020304" pitchFamily="18" charset="0"/>
              </a:rPr>
              <a:t>.</a:t>
            </a:r>
            <a:endParaRPr lang="uk-UA" sz="3000" dirty="0" smtClean="0">
              <a:solidFill>
                <a:schemeClr val="tx1"/>
              </a:solidFill>
              <a:latin typeface="Times New Roman" panose="02020603050405020304" pitchFamily="18" charset="0"/>
              <a:cs typeface="Times New Roman" panose="02020603050405020304" pitchFamily="18" charset="0"/>
            </a:endParaRPr>
          </a:p>
          <a:p>
            <a:r>
              <a:rPr lang="en-US" sz="3000" dirty="0" smtClean="0">
                <a:solidFill>
                  <a:schemeClr val="tx1"/>
                </a:solidFill>
                <a:latin typeface="Times New Roman" panose="02020603050405020304" pitchFamily="18" charset="0"/>
                <a:cs typeface="Times New Roman" panose="02020603050405020304" pitchFamily="18" charset="0"/>
              </a:rPr>
              <a:t>ORCID</a:t>
            </a:r>
            <a:r>
              <a:rPr lang="uk-UA" sz="3000" dirty="0" smtClean="0">
                <a:solidFill>
                  <a:schemeClr val="tx1"/>
                </a:solidFill>
                <a:latin typeface="Times New Roman" panose="02020603050405020304" pitchFamily="18" charset="0"/>
                <a:cs typeface="Times New Roman" panose="02020603050405020304" pitchFamily="18" charset="0"/>
              </a:rPr>
              <a:t> для кожного члена спецради</a:t>
            </a:r>
          </a:p>
          <a:p>
            <a:r>
              <a:rPr lang="uk-UA" sz="3000" dirty="0">
                <a:solidFill>
                  <a:schemeClr val="tx1"/>
                </a:solidFill>
                <a:latin typeface="Times New Roman" panose="02020603050405020304" pitchFamily="18" charset="0"/>
                <a:cs typeface="Times New Roman" panose="02020603050405020304" pitchFamily="18" charset="0"/>
              </a:rPr>
              <a:t>ОНУ подає інформацію, передбачену Порядком, до НАЗЯВО через ІС НАЗЯВО у вигляді документів в електронній формі, </a:t>
            </a:r>
            <a:r>
              <a:rPr lang="uk-UA" sz="3000" dirty="0" err="1">
                <a:solidFill>
                  <a:schemeClr val="tx1"/>
                </a:solidFill>
                <a:latin typeface="Times New Roman" panose="02020603050405020304" pitchFamily="18" charset="0"/>
                <a:cs typeface="Times New Roman" panose="02020603050405020304" pitchFamily="18" charset="0"/>
              </a:rPr>
              <a:t>згенерованих</a:t>
            </a:r>
            <a:r>
              <a:rPr lang="uk-UA" sz="3000" dirty="0">
                <a:solidFill>
                  <a:schemeClr val="tx1"/>
                </a:solidFill>
                <a:latin typeface="Times New Roman" panose="02020603050405020304" pitchFamily="18" charset="0"/>
                <a:cs typeface="Times New Roman" panose="02020603050405020304" pitchFamily="18" charset="0"/>
              </a:rPr>
              <a:t> засобами ІС НАЗЯВО, на які накладається електронний підпис уповноваженої посадової особи  </a:t>
            </a:r>
            <a:r>
              <a:rPr lang="uk-UA" sz="3000" dirty="0" smtClean="0">
                <a:solidFill>
                  <a:schemeClr val="tx1"/>
                </a:solidFill>
                <a:latin typeface="Times New Roman" panose="02020603050405020304" pitchFamily="18" charset="0"/>
                <a:cs typeface="Times New Roman" panose="02020603050405020304" pitchFamily="18" charset="0"/>
              </a:rPr>
              <a:t>ОНУ. </a:t>
            </a:r>
          </a:p>
          <a:p>
            <a:r>
              <a:rPr lang="ru-RU" sz="2200" dirty="0" err="1" smtClean="0">
                <a:solidFill>
                  <a:schemeClr val="tx1"/>
                </a:solidFill>
              </a:rPr>
              <a:t>Оскарження</a:t>
            </a:r>
            <a:r>
              <a:rPr lang="ru-RU" sz="2200" dirty="0" smtClean="0">
                <a:solidFill>
                  <a:schemeClr val="tx1"/>
                </a:solidFill>
              </a:rPr>
              <a:t> складу ради</a:t>
            </a:r>
            <a:r>
              <a:rPr lang="ru-RU" sz="3200" dirty="0" smtClean="0">
                <a:solidFill>
                  <a:schemeClr val="tx1"/>
                </a:solidFill>
              </a:rPr>
              <a:t> </a:t>
            </a:r>
            <a:r>
              <a:rPr lang="ru-RU" sz="2200" dirty="0" smtClean="0">
                <a:solidFill>
                  <a:schemeClr val="tx1"/>
                </a:solidFill>
              </a:rPr>
              <a:t>(МОН </a:t>
            </a:r>
            <a:r>
              <a:rPr lang="ru-RU" sz="2200" dirty="0" err="1" smtClean="0">
                <a:solidFill>
                  <a:schemeClr val="tx1"/>
                </a:solidFill>
              </a:rPr>
              <a:t>перевіряє</a:t>
            </a:r>
            <a:r>
              <a:rPr lang="ru-RU" sz="2200" dirty="0" smtClean="0">
                <a:solidFill>
                  <a:schemeClr val="tx1"/>
                </a:solidFill>
              </a:rPr>
              <a:t> </a:t>
            </a:r>
            <a:r>
              <a:rPr lang="ru-RU" sz="2200" dirty="0" err="1" smtClean="0">
                <a:solidFill>
                  <a:schemeClr val="tx1"/>
                </a:solidFill>
              </a:rPr>
              <a:t>інф</a:t>
            </a:r>
            <a:r>
              <a:rPr lang="ru-RU" sz="2200" dirty="0" smtClean="0">
                <a:solidFill>
                  <a:schemeClr val="tx1"/>
                </a:solidFill>
              </a:rPr>
              <a:t>. </a:t>
            </a:r>
            <a:r>
              <a:rPr lang="ru-RU" sz="2200" dirty="0" err="1" smtClean="0">
                <a:solidFill>
                  <a:schemeClr val="tx1"/>
                </a:solidFill>
              </a:rPr>
              <a:t>протягом</a:t>
            </a:r>
            <a:r>
              <a:rPr lang="ru-RU" sz="2200" dirty="0" smtClean="0">
                <a:solidFill>
                  <a:schemeClr val="tx1"/>
                </a:solidFill>
              </a:rPr>
              <a:t> 1 </a:t>
            </a:r>
            <a:r>
              <a:rPr lang="ru-RU" sz="2200" dirty="0" err="1" smtClean="0">
                <a:solidFill>
                  <a:schemeClr val="tx1"/>
                </a:solidFill>
              </a:rPr>
              <a:t>місяця</a:t>
            </a:r>
            <a:r>
              <a:rPr lang="ru-RU" sz="2200" dirty="0" smtClean="0">
                <a:solidFill>
                  <a:schemeClr val="tx1"/>
                </a:solidFill>
              </a:rPr>
              <a:t> </a:t>
            </a:r>
            <a:r>
              <a:rPr lang="ru-RU" sz="2200" dirty="0" err="1" smtClean="0">
                <a:solidFill>
                  <a:schemeClr val="tx1"/>
                </a:solidFill>
              </a:rPr>
              <a:t>після</a:t>
            </a:r>
            <a:r>
              <a:rPr lang="ru-RU" sz="2200" dirty="0" smtClean="0">
                <a:solidFill>
                  <a:schemeClr val="tx1"/>
                </a:solidFill>
              </a:rPr>
              <a:t> </a:t>
            </a:r>
            <a:r>
              <a:rPr lang="ru-RU" sz="2200" dirty="0" err="1" smtClean="0">
                <a:solidFill>
                  <a:schemeClr val="tx1"/>
                </a:solidFill>
              </a:rPr>
              <a:t>публікації</a:t>
            </a:r>
            <a:r>
              <a:rPr lang="ru-RU" sz="2200" dirty="0" smtClean="0">
                <a:solidFill>
                  <a:schemeClr val="tx1"/>
                </a:solidFill>
              </a:rPr>
              <a:t> в НАЗЯВО, та </a:t>
            </a:r>
            <a:r>
              <a:rPr lang="ru-RU" sz="2200" dirty="0" err="1" smtClean="0">
                <a:solidFill>
                  <a:schemeClr val="tx1"/>
                </a:solidFill>
              </a:rPr>
              <a:t>зупиняє</a:t>
            </a:r>
            <a:r>
              <a:rPr lang="ru-RU" sz="2200" dirty="0" smtClean="0">
                <a:solidFill>
                  <a:schemeClr val="tx1"/>
                </a:solidFill>
              </a:rPr>
              <a:t> роботу </a:t>
            </a:r>
            <a:r>
              <a:rPr lang="ru-RU" sz="2200" dirty="0" err="1" smtClean="0">
                <a:solidFill>
                  <a:schemeClr val="tx1"/>
                </a:solidFill>
              </a:rPr>
              <a:t>спецради</a:t>
            </a:r>
            <a:r>
              <a:rPr lang="ru-RU" sz="2200" dirty="0" smtClean="0">
                <a:solidFill>
                  <a:schemeClr val="tx1"/>
                </a:solidFill>
              </a:rPr>
              <a:t> у </a:t>
            </a:r>
            <a:r>
              <a:rPr lang="ru-RU" sz="2200" dirty="0" err="1" smtClean="0">
                <a:solidFill>
                  <a:schemeClr val="tx1"/>
                </a:solidFill>
              </a:rPr>
              <a:t>разі</a:t>
            </a:r>
            <a:r>
              <a:rPr lang="ru-RU" sz="2200" dirty="0" smtClean="0">
                <a:solidFill>
                  <a:schemeClr val="tx1"/>
                </a:solidFill>
              </a:rPr>
              <a:t> </a:t>
            </a:r>
            <a:r>
              <a:rPr lang="ru-RU" sz="2200" dirty="0" err="1" smtClean="0">
                <a:solidFill>
                  <a:schemeClr val="tx1"/>
                </a:solidFill>
              </a:rPr>
              <a:t>виявлення</a:t>
            </a:r>
            <a:r>
              <a:rPr lang="ru-RU" sz="2200" dirty="0" smtClean="0">
                <a:solidFill>
                  <a:schemeClr val="tx1"/>
                </a:solidFill>
              </a:rPr>
              <a:t> </a:t>
            </a:r>
            <a:r>
              <a:rPr lang="ru-RU" sz="2200" dirty="0" err="1" smtClean="0">
                <a:solidFill>
                  <a:schemeClr val="tx1"/>
                </a:solidFill>
              </a:rPr>
              <a:t>порушень</a:t>
            </a:r>
            <a:r>
              <a:rPr lang="ru-RU" sz="3200" dirty="0" smtClean="0">
                <a:solidFill>
                  <a:schemeClr val="tx1"/>
                </a:solidFill>
              </a:rPr>
              <a:t>)</a:t>
            </a:r>
            <a:endParaRPr lang="ru-RU" sz="30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473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2295"/>
            <a:ext cx="10515600" cy="6064668"/>
          </a:xfrm>
        </p:spPr>
        <p:txBody>
          <a:bodyPr>
            <a:normAutofit lnSpcReduction="10000"/>
          </a:bodyPr>
          <a:lstStyle/>
          <a:p>
            <a:r>
              <a:rPr lang="uk-UA" sz="2800" dirty="0" smtClean="0">
                <a:solidFill>
                  <a:schemeClr val="tx1"/>
                </a:solidFill>
                <a:latin typeface="Times New Roman" panose="02020603050405020304" pitchFamily="18" charset="0"/>
                <a:cs typeface="Times New Roman" panose="02020603050405020304" pitchFamily="18" charset="0"/>
              </a:rPr>
              <a:t>Нові вимоги до попереднього розгляду дисертації – </a:t>
            </a:r>
            <a:r>
              <a:rPr lang="uk-UA" sz="2800" dirty="0" err="1" smtClean="0">
                <a:solidFill>
                  <a:schemeClr val="tx1"/>
                </a:solidFill>
                <a:latin typeface="Times New Roman" panose="02020603050405020304" pitchFamily="18" charset="0"/>
                <a:cs typeface="Times New Roman" panose="02020603050405020304" pitchFamily="18" charset="0"/>
              </a:rPr>
              <a:t>міжкафедральний</a:t>
            </a:r>
            <a:r>
              <a:rPr lang="uk-UA" sz="2800" dirty="0" smtClean="0">
                <a:solidFill>
                  <a:schemeClr val="tx1"/>
                </a:solidFill>
                <a:latin typeface="Times New Roman" panose="02020603050405020304" pitchFamily="18" charset="0"/>
                <a:cs typeface="Times New Roman" panose="02020603050405020304" pitchFamily="18" charset="0"/>
              </a:rPr>
              <a:t> </a:t>
            </a:r>
            <a:r>
              <a:rPr lang="uk-UA" sz="2800" smtClean="0">
                <a:solidFill>
                  <a:schemeClr val="tx1"/>
                </a:solidFill>
                <a:latin typeface="Times New Roman" panose="02020603050405020304" pitchFamily="18" charset="0"/>
                <a:cs typeface="Times New Roman" panose="02020603050405020304" pitchFamily="18" charset="0"/>
              </a:rPr>
              <a:t>науковий семінар. </a:t>
            </a:r>
            <a:r>
              <a:rPr lang="uk-UA" sz="2800" dirty="0" smtClean="0">
                <a:solidFill>
                  <a:schemeClr val="tx1"/>
                </a:solidFill>
                <a:latin typeface="Times New Roman" panose="02020603050405020304" pitchFamily="18" charset="0"/>
                <a:cs typeface="Times New Roman" panose="02020603050405020304" pitchFamily="18" charset="0"/>
              </a:rPr>
              <a:t>декан призначає відповідальну кафедру та головуючого, оформлення висновку тощо.</a:t>
            </a:r>
          </a:p>
          <a:p>
            <a:r>
              <a:rPr lang="ru-RU" sz="2800" dirty="0" smtClean="0">
                <a:solidFill>
                  <a:schemeClr val="tx1"/>
                </a:solidFill>
                <a:latin typeface="Times New Roman" panose="02020603050405020304" pitchFamily="18" charset="0"/>
                <a:cs typeface="Times New Roman" panose="02020603050405020304" pitchFamily="18" charset="0"/>
              </a:rPr>
              <a:t>Процедура </a:t>
            </a:r>
            <a:r>
              <a:rPr lang="ru-RU" sz="2800" dirty="0" err="1" smtClean="0">
                <a:solidFill>
                  <a:schemeClr val="tx1"/>
                </a:solidFill>
                <a:latin typeface="Times New Roman" panose="02020603050405020304" pitchFamily="18" charset="0"/>
                <a:cs typeface="Times New Roman" panose="02020603050405020304" pitchFamily="18" charset="0"/>
              </a:rPr>
              <a:t>захисту</a:t>
            </a:r>
            <a:r>
              <a:rPr lang="ru-RU" sz="2800" dirty="0" smtClean="0">
                <a:solidFill>
                  <a:schemeClr val="tx1"/>
                </a:solidFill>
                <a:latin typeface="Times New Roman" panose="02020603050405020304" pitchFamily="18" charset="0"/>
                <a:cs typeface="Times New Roman" panose="02020603050405020304" pitchFamily="18" charset="0"/>
              </a:rPr>
              <a:t> = Онлайн </a:t>
            </a:r>
            <a:r>
              <a:rPr lang="ru-RU" sz="2800" dirty="0" err="1" smtClean="0">
                <a:solidFill>
                  <a:schemeClr val="tx1"/>
                </a:solidFill>
                <a:latin typeface="Times New Roman" panose="02020603050405020304" pitchFamily="18" charset="0"/>
                <a:cs typeface="Times New Roman" panose="02020603050405020304" pitchFamily="18" charset="0"/>
              </a:rPr>
              <a:t>трансляція</a:t>
            </a:r>
            <a:r>
              <a:rPr lang="ru-RU" sz="2800" dirty="0" smtClean="0">
                <a:solidFill>
                  <a:schemeClr val="tx1"/>
                </a:solidFill>
                <a:latin typeface="Times New Roman" panose="02020603050405020304" pitchFamily="18" charset="0"/>
                <a:cs typeface="Times New Roman" panose="02020603050405020304" pitchFamily="18" charset="0"/>
              </a:rPr>
              <a:t> + </a:t>
            </a:r>
            <a:r>
              <a:rPr lang="ru-RU" sz="2800" dirty="0" err="1" smtClean="0">
                <a:solidFill>
                  <a:schemeClr val="tx1"/>
                </a:solidFill>
                <a:latin typeface="Times New Roman" panose="02020603050405020304" pitchFamily="18" charset="0"/>
                <a:cs typeface="Times New Roman" panose="02020603050405020304" pitchFamily="18" charset="0"/>
              </a:rPr>
              <a:t>відеозапис</a:t>
            </a:r>
            <a:r>
              <a:rPr lang="ru-RU" sz="2800" dirty="0" smtClean="0">
                <a:solidFill>
                  <a:schemeClr val="tx1"/>
                </a:solidFill>
                <a:latin typeface="Times New Roman" panose="02020603050405020304" pitchFamily="18" charset="0"/>
                <a:cs typeface="Times New Roman" panose="02020603050405020304" pitchFamily="18" charset="0"/>
              </a:rPr>
              <a:t> + </a:t>
            </a:r>
            <a:r>
              <a:rPr lang="ru-RU" sz="2800" dirty="0" err="1" smtClean="0">
                <a:solidFill>
                  <a:schemeClr val="tx1"/>
                </a:solidFill>
                <a:latin typeface="Times New Roman" panose="02020603050405020304" pitchFamily="18" charset="0"/>
                <a:cs typeface="Times New Roman" panose="02020603050405020304" pitchFamily="18" charset="0"/>
              </a:rPr>
              <a:t>електронна</a:t>
            </a:r>
            <a:r>
              <a:rPr lang="ru-RU" sz="2800" dirty="0" smtClean="0">
                <a:solidFill>
                  <a:schemeClr val="tx1"/>
                </a:solidFill>
                <a:latin typeface="Times New Roman" panose="02020603050405020304" pitchFamily="18" charset="0"/>
                <a:cs typeface="Times New Roman" panose="02020603050405020304" pitchFamily="18" charset="0"/>
              </a:rPr>
              <a:t> печатка закладу, </a:t>
            </a:r>
            <a:r>
              <a:rPr lang="ru-RU" sz="2800" dirty="0" err="1" smtClean="0">
                <a:solidFill>
                  <a:schemeClr val="tx1"/>
                </a:solidFill>
                <a:latin typeface="Times New Roman" panose="02020603050405020304" pitchFamily="18" charset="0"/>
                <a:cs typeface="Times New Roman" panose="02020603050405020304" pitchFamily="18" charset="0"/>
              </a:rPr>
              <a:t>що</a:t>
            </a: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dirty="0" err="1" smtClean="0">
                <a:solidFill>
                  <a:schemeClr val="tx1"/>
                </a:solidFill>
                <a:latin typeface="Times New Roman" panose="02020603050405020304" pitchFamily="18" charset="0"/>
                <a:cs typeface="Times New Roman" panose="02020603050405020304" pitchFamily="18" charset="0"/>
              </a:rPr>
              <a:t>базується</a:t>
            </a:r>
            <a:r>
              <a:rPr lang="ru-RU" sz="2800" dirty="0" smtClean="0">
                <a:solidFill>
                  <a:schemeClr val="tx1"/>
                </a:solidFill>
                <a:latin typeface="Times New Roman" panose="02020603050405020304" pitchFamily="18" charset="0"/>
                <a:cs typeface="Times New Roman" panose="02020603050405020304" pitchFamily="18" charset="0"/>
              </a:rPr>
              <a:t> на </a:t>
            </a:r>
            <a:r>
              <a:rPr lang="ru-RU" sz="2800" dirty="0" err="1" smtClean="0">
                <a:solidFill>
                  <a:schemeClr val="tx1"/>
                </a:solidFill>
                <a:latin typeface="Times New Roman" panose="02020603050405020304" pitchFamily="18" charset="0"/>
                <a:cs typeface="Times New Roman" panose="02020603050405020304" pitchFamily="18" charset="0"/>
              </a:rPr>
              <a:t>кваліфікованому</a:t>
            </a: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dirty="0" err="1" smtClean="0">
                <a:solidFill>
                  <a:schemeClr val="tx1"/>
                </a:solidFill>
                <a:latin typeface="Times New Roman" panose="02020603050405020304" pitchFamily="18" charset="0"/>
                <a:cs typeface="Times New Roman" panose="02020603050405020304" pitchFamily="18" charset="0"/>
              </a:rPr>
              <a:t>сертифікаті</a:t>
            </a: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dirty="0" err="1" smtClean="0">
                <a:solidFill>
                  <a:schemeClr val="tx1"/>
                </a:solidFill>
                <a:latin typeface="Times New Roman" panose="02020603050405020304" pitchFamily="18" charset="0"/>
                <a:cs typeface="Times New Roman" panose="02020603050405020304" pitchFamily="18" charset="0"/>
              </a:rPr>
              <a:t>електронної</a:t>
            </a:r>
            <a:r>
              <a:rPr lang="ru-RU" sz="2800" dirty="0" smtClean="0">
                <a:solidFill>
                  <a:schemeClr val="tx1"/>
                </a:solidFill>
                <a:latin typeface="Times New Roman" panose="02020603050405020304" pitchFamily="18" charset="0"/>
                <a:cs typeface="Times New Roman" panose="02020603050405020304" pitchFamily="18" charset="0"/>
              </a:rPr>
              <a:t> печатки закладу</a:t>
            </a:r>
            <a:endParaRPr lang="uk-UA" sz="2800" dirty="0" smtClean="0">
              <a:solidFill>
                <a:schemeClr val="tx1"/>
              </a:solidFill>
              <a:latin typeface="Times New Roman" panose="02020603050405020304" pitchFamily="18" charset="0"/>
              <a:cs typeface="Times New Roman" panose="02020603050405020304" pitchFamily="18" charset="0"/>
            </a:endParaRPr>
          </a:p>
          <a:p>
            <a:r>
              <a:rPr lang="ru-RU" sz="2800" dirty="0" err="1" smtClean="0">
                <a:solidFill>
                  <a:schemeClr val="tx1"/>
                </a:solidFill>
                <a:latin typeface="Times New Roman" panose="02020603050405020304" pitchFamily="18" charset="0"/>
                <a:cs typeface="Times New Roman" panose="02020603050405020304" pitchFamily="18" charset="0"/>
              </a:rPr>
              <a:t>обсяг</a:t>
            </a: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dirty="0" err="1" smtClean="0">
                <a:solidFill>
                  <a:schemeClr val="tx1"/>
                </a:solidFill>
                <a:latin typeface="Times New Roman" panose="02020603050405020304" pitchFamily="18" charset="0"/>
                <a:cs typeface="Times New Roman" panose="02020603050405020304" pitchFamily="18" charset="0"/>
              </a:rPr>
              <a:t>дисертації</a:t>
            </a: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dirty="0" err="1" smtClean="0">
                <a:solidFill>
                  <a:schemeClr val="tx1"/>
                </a:solidFill>
                <a:latin typeface="Times New Roman" panose="02020603050405020304" pitchFamily="18" charset="0"/>
                <a:cs typeface="Times New Roman" panose="02020603050405020304" pitchFamily="18" charset="0"/>
              </a:rPr>
              <a:t>встановлюється</a:t>
            </a:r>
            <a:r>
              <a:rPr lang="ru-RU" sz="2800" dirty="0" smtClean="0">
                <a:solidFill>
                  <a:schemeClr val="tx1"/>
                </a:solidFill>
                <a:latin typeface="Times New Roman" panose="02020603050405020304" pitchFamily="18" charset="0"/>
                <a:cs typeface="Times New Roman" panose="02020603050405020304" pitchFamily="18" charset="0"/>
              </a:rPr>
              <a:t> ОНП </a:t>
            </a:r>
          </a:p>
          <a:p>
            <a:r>
              <a:rPr lang="uk-UA" sz="2800" dirty="0" smtClean="0">
                <a:solidFill>
                  <a:schemeClr val="tx1"/>
                </a:solidFill>
                <a:latin typeface="Times New Roman" panose="02020603050405020304" pitchFamily="18" charset="0"/>
                <a:cs typeface="Times New Roman" panose="02020603050405020304" pitchFamily="18" charset="0"/>
              </a:rPr>
              <a:t>Оформлення і видача диплому, який проводить заклад </a:t>
            </a:r>
            <a:endParaRPr lang="ru-RU" sz="2800" dirty="0" smtClean="0">
              <a:solidFill>
                <a:schemeClr val="tx1"/>
              </a:solidFill>
              <a:latin typeface="Times New Roman" panose="02020603050405020304" pitchFamily="18" charset="0"/>
              <a:cs typeface="Times New Roman" panose="02020603050405020304" pitchFamily="18" charset="0"/>
            </a:endParaRPr>
          </a:p>
          <a:p>
            <a:r>
              <a:rPr lang="uk-UA" sz="2800" dirty="0" smtClean="0">
                <a:solidFill>
                  <a:schemeClr val="tx1"/>
                </a:solidFill>
                <a:latin typeface="Times New Roman" panose="02020603050405020304" pitchFamily="18" charset="0"/>
                <a:cs typeface="Times New Roman" panose="02020603050405020304" pitchFamily="18" charset="0"/>
              </a:rPr>
              <a:t>Процедура скасування рішення спецради </a:t>
            </a:r>
            <a:endParaRPr lang="ru-RU" sz="2800" dirty="0" smtClean="0">
              <a:solidFill>
                <a:schemeClr val="tx1"/>
              </a:solidFill>
              <a:latin typeface="Times New Roman" panose="02020603050405020304" pitchFamily="18" charset="0"/>
              <a:cs typeface="Times New Roman" panose="02020603050405020304" pitchFamily="18" charset="0"/>
            </a:endParaRPr>
          </a:p>
          <a:p>
            <a:endParaRPr lang="uk-UA" sz="2800" dirty="0" smtClean="0">
              <a:solidFill>
                <a:schemeClr val="tx1"/>
              </a:solidFill>
            </a:endParaRPr>
          </a:p>
          <a:p>
            <a:endParaRPr lang="uk-UA" dirty="0" smtClean="0"/>
          </a:p>
          <a:p>
            <a:pPr marL="0" indent="0">
              <a:buNone/>
            </a:pPr>
            <a:r>
              <a:rPr lang="uk-UA" dirty="0" smtClean="0"/>
              <a:t>  </a:t>
            </a:r>
            <a:endParaRPr lang="ru-RU" dirty="0"/>
          </a:p>
        </p:txBody>
      </p:sp>
    </p:spTree>
    <p:extLst>
      <p:ext uri="{BB962C8B-B14F-4D97-AF65-F5344CB8AC3E}">
        <p14:creationId xmlns:p14="http://schemas.microsoft.com/office/powerpoint/2010/main" val="154238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76158355"/>
              </p:ext>
            </p:extLst>
          </p:nvPr>
        </p:nvGraphicFramePr>
        <p:xfrm>
          <a:off x="1043795" y="931653"/>
          <a:ext cx="8936967" cy="4744527"/>
        </p:xfrm>
        <a:graphic>
          <a:graphicData uri="http://schemas.openxmlformats.org/drawingml/2006/table">
            <a:tbl>
              <a:tblPr firstRow="1" firstCol="1" bandRow="1">
                <a:tableStyleId>{5C22544A-7EE6-4342-B048-85BDC9FD1C3A}</a:tableStyleId>
              </a:tblPr>
              <a:tblGrid>
                <a:gridCol w="8936967">
                  <a:extLst>
                    <a:ext uri="{9D8B030D-6E8A-4147-A177-3AD203B41FA5}">
                      <a16:colId xmlns:a16="http://schemas.microsoft.com/office/drawing/2014/main" val="20000"/>
                    </a:ext>
                  </a:extLst>
                </a:gridCol>
              </a:tblGrid>
              <a:tr h="1428379">
                <a:tc>
                  <a:txBody>
                    <a:bodyPr/>
                    <a:lstStyle/>
                    <a:p>
                      <a:pPr algn="just">
                        <a:lnSpc>
                          <a:spcPct val="107000"/>
                        </a:lnSpc>
                        <a:spcAft>
                          <a:spcPts val="0"/>
                        </a:spcAft>
                        <a:tabLst>
                          <a:tab pos="201295" algn="l"/>
                        </a:tabLst>
                      </a:pPr>
                      <a:r>
                        <a:rPr lang="uk-UA" sz="2800" dirty="0">
                          <a:effectLst/>
                        </a:rPr>
                        <a:t>1й етап  Отримання Академічної довідки та висновку наукового керівника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6295" marR="66295" marT="0" marB="0"/>
                </a:tc>
                <a:extLst>
                  <a:ext uri="{0D108BD9-81ED-4DB2-BD59-A6C34878D82A}">
                    <a16:rowId xmlns:a16="http://schemas.microsoft.com/office/drawing/2014/main" val="10000"/>
                  </a:ext>
                </a:extLst>
              </a:tr>
              <a:tr h="2081277">
                <a:tc>
                  <a:txBody>
                    <a:bodyPr/>
                    <a:lstStyle/>
                    <a:p>
                      <a:pPr algn="just">
                        <a:lnSpc>
                          <a:spcPct val="107000"/>
                        </a:lnSpc>
                        <a:spcAft>
                          <a:spcPts val="0"/>
                        </a:spcAft>
                        <a:tabLst>
                          <a:tab pos="201295" algn="l"/>
                        </a:tabLst>
                      </a:pPr>
                      <a:r>
                        <a:rPr lang="uk-UA" sz="2800" dirty="0">
                          <a:effectLst/>
                        </a:rPr>
                        <a:t>2й етап  Отримання  висновку про наукову новизну, теоретичне та практичне значення результатів дисертації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6295" marR="66295" marT="0" marB="0"/>
                </a:tc>
                <a:extLst>
                  <a:ext uri="{0D108BD9-81ED-4DB2-BD59-A6C34878D82A}">
                    <a16:rowId xmlns:a16="http://schemas.microsoft.com/office/drawing/2014/main" val="10001"/>
                  </a:ext>
                </a:extLst>
              </a:tr>
              <a:tr h="1234871">
                <a:tc>
                  <a:txBody>
                    <a:bodyPr/>
                    <a:lstStyle/>
                    <a:p>
                      <a:pPr algn="l">
                        <a:lnSpc>
                          <a:spcPct val="107000"/>
                        </a:lnSpc>
                        <a:spcAft>
                          <a:spcPts val="0"/>
                        </a:spcAft>
                        <a:tabLst>
                          <a:tab pos="201295" algn="l"/>
                        </a:tabLst>
                      </a:pPr>
                      <a:r>
                        <a:rPr lang="uk-UA" sz="2800" dirty="0">
                          <a:effectLst/>
                        </a:rPr>
                        <a:t>3й етап Робота разової спецради та проведення захисту дисертації</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6295" marR="66295" marT="0" marB="0"/>
                </a:tc>
                <a:extLst>
                  <a:ext uri="{0D108BD9-81ED-4DB2-BD59-A6C34878D82A}">
                    <a16:rowId xmlns:a16="http://schemas.microsoft.com/office/drawing/2014/main" val="10002"/>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060639201"/>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599</TotalTime>
  <Words>390</Words>
  <Application>Microsoft Office PowerPoint</Application>
  <PresentationFormat>Широкоэкранный</PresentationFormat>
  <Paragraphs>47</Paragraphs>
  <Slides>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Aharoni</vt:lpstr>
      <vt:lpstr>Arial</vt:lpstr>
      <vt:lpstr>Calibri</vt:lpstr>
      <vt:lpstr>Times New Roman</vt:lpstr>
      <vt:lpstr>Trebuchet MS</vt:lpstr>
      <vt:lpstr>Wingdings 3</vt:lpstr>
      <vt:lpstr>Грань</vt:lpstr>
      <vt:lpstr>Презентация PowerPoint</vt:lpstr>
      <vt:lpstr>Презентация PowerPoint</vt:lpstr>
      <vt:lpstr>ЗМІСТ</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Николаевна Ольга</dc:creator>
  <cp:lastModifiedBy>Test</cp:lastModifiedBy>
  <cp:revision>27</cp:revision>
  <dcterms:created xsi:type="dcterms:W3CDTF">2022-06-28T08:24:00Z</dcterms:created>
  <dcterms:modified xsi:type="dcterms:W3CDTF">2023-04-18T13:16:20Z</dcterms:modified>
</cp:coreProperties>
</file>